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74" r:id="rId3"/>
    <p:sldId id="275" r:id="rId4"/>
    <p:sldId id="276" r:id="rId5"/>
    <p:sldId id="277" r:id="rId6"/>
    <p:sldId id="278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15501"/>
    <a:srgbClr val="9B44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3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9A132A-B85F-41D6-925F-FB2EFAAB7DB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ACB759-9543-4221-B415-0783FE218588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психолого-педагогическая служба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6E98CAB1-7C4B-4744-A739-73756803F489}" type="parTrans" cxnId="{9C374E90-8F10-45AD-9A89-394B425FB710}">
      <dgm:prSet/>
      <dgm:spPr/>
      <dgm:t>
        <a:bodyPr/>
        <a:lstStyle/>
        <a:p>
          <a:endParaRPr lang="ru-RU"/>
        </a:p>
      </dgm:t>
    </dgm:pt>
    <dgm:pt modelId="{C0E84F88-CAE2-46E9-9CBF-71495A75A29D}" type="sibTrans" cxnId="{9C374E90-8F10-45AD-9A89-394B425FB710}">
      <dgm:prSet/>
      <dgm:spPr/>
      <dgm:t>
        <a:bodyPr/>
        <a:lstStyle/>
        <a:p>
          <a:endParaRPr lang="ru-RU"/>
        </a:p>
      </dgm:t>
    </dgm:pt>
    <dgm:pt modelId="{BB7E0884-AC41-48EF-9533-01A9ECBCA155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заместитель директора по учебно-воспитательной работе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EA7A3DE9-9637-44F5-95F4-4587B4FDCB13}" type="parTrans" cxnId="{29F543C4-7865-49C6-94FF-3B5D0B382CF7}">
      <dgm:prSet/>
      <dgm:spPr/>
      <dgm:t>
        <a:bodyPr/>
        <a:lstStyle/>
        <a:p>
          <a:endParaRPr lang="ru-RU"/>
        </a:p>
      </dgm:t>
    </dgm:pt>
    <dgm:pt modelId="{A9DCFB81-F737-4FBD-96FB-48311814AAF5}" type="sibTrans" cxnId="{29F543C4-7865-49C6-94FF-3B5D0B382CF7}">
      <dgm:prSet/>
      <dgm:spPr/>
      <dgm:t>
        <a:bodyPr/>
        <a:lstStyle/>
        <a:p>
          <a:endParaRPr lang="ru-RU"/>
        </a:p>
      </dgm:t>
    </dgm:pt>
    <dgm:pt modelId="{7D13C12E-C476-4E45-995D-B3370B536708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педагог-психолог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1665E7E3-7180-4A1B-A39E-99C61A4E1CD5}" type="parTrans" cxnId="{7ED58888-C8F7-45E4-B0F5-72C36A948AC3}">
      <dgm:prSet/>
      <dgm:spPr/>
      <dgm:t>
        <a:bodyPr/>
        <a:lstStyle/>
        <a:p>
          <a:endParaRPr lang="ru-RU"/>
        </a:p>
      </dgm:t>
    </dgm:pt>
    <dgm:pt modelId="{F32B28FD-D82E-456E-AE38-93ABA72CF6C6}" type="sibTrans" cxnId="{7ED58888-C8F7-45E4-B0F5-72C36A948AC3}">
      <dgm:prSet/>
      <dgm:spPr/>
      <dgm:t>
        <a:bodyPr/>
        <a:lstStyle/>
        <a:p>
          <a:endParaRPr lang="ru-RU"/>
        </a:p>
      </dgm:t>
    </dgm:pt>
    <dgm:pt modelId="{B25F0466-620A-46C4-9596-662B13C741BC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социальный педагог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F290EF3F-11E4-4EFB-A2C6-14233AC1E136}" type="parTrans" cxnId="{37A4D0C5-72E4-48B9-B9DC-CB2B4F269545}">
      <dgm:prSet/>
      <dgm:spPr/>
      <dgm:t>
        <a:bodyPr/>
        <a:lstStyle/>
        <a:p>
          <a:endParaRPr lang="ru-RU"/>
        </a:p>
      </dgm:t>
    </dgm:pt>
    <dgm:pt modelId="{51632105-B0DA-4DF6-B343-B51004AAE117}" type="sibTrans" cxnId="{37A4D0C5-72E4-48B9-B9DC-CB2B4F269545}">
      <dgm:prSet/>
      <dgm:spPr/>
      <dgm:t>
        <a:bodyPr/>
        <a:lstStyle/>
        <a:p>
          <a:endParaRPr lang="ru-RU"/>
        </a:p>
      </dgm:t>
    </dgm:pt>
    <dgm:pt modelId="{B2A42785-E189-4CD4-8D08-5E09B33E8C8D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медицинский работник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1A83CB95-1A29-4D6E-8279-27491FD8DA33}" type="parTrans" cxnId="{4A2AD98C-1EBE-4454-8EF0-4E0CC24AFEC5}">
      <dgm:prSet/>
      <dgm:spPr/>
      <dgm:t>
        <a:bodyPr/>
        <a:lstStyle/>
        <a:p>
          <a:endParaRPr lang="ru-RU"/>
        </a:p>
      </dgm:t>
    </dgm:pt>
    <dgm:pt modelId="{3AA742CE-409C-4A51-AA8D-2F9F07C0E45E}" type="sibTrans" cxnId="{4A2AD98C-1EBE-4454-8EF0-4E0CC24AFEC5}">
      <dgm:prSet/>
      <dgm:spPr/>
      <dgm:t>
        <a:bodyPr/>
        <a:lstStyle/>
        <a:p>
          <a:endParaRPr lang="ru-RU"/>
        </a:p>
      </dgm:t>
    </dgm:pt>
    <dgm:pt modelId="{9A94E3F6-8351-4D83-B5B3-CBF02C760191}" type="pres">
      <dgm:prSet presAssocID="{4E9A132A-B85F-41D6-925F-FB2EFAAB7D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49E36BB-DCF6-48D6-8646-AC50C49F957D}" type="pres">
      <dgm:prSet presAssocID="{3AACB759-9543-4221-B415-0783FE218588}" presName="vertOne" presStyleCnt="0"/>
      <dgm:spPr/>
    </dgm:pt>
    <dgm:pt modelId="{3163248F-3B79-4DDD-9A37-AC45901FC74F}" type="pres">
      <dgm:prSet presAssocID="{3AACB759-9543-4221-B415-0783FE218588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5B556A-4576-4BFF-B1B5-59A4CF45FFF3}" type="pres">
      <dgm:prSet presAssocID="{3AACB759-9543-4221-B415-0783FE218588}" presName="parTransOne" presStyleCnt="0"/>
      <dgm:spPr/>
    </dgm:pt>
    <dgm:pt modelId="{CFD63C6F-68C4-48D6-8E4E-78452447A798}" type="pres">
      <dgm:prSet presAssocID="{3AACB759-9543-4221-B415-0783FE218588}" presName="horzOne" presStyleCnt="0"/>
      <dgm:spPr/>
    </dgm:pt>
    <dgm:pt modelId="{537F54F0-5DA7-47CB-A626-BDB30DC60CDF}" type="pres">
      <dgm:prSet presAssocID="{BB7E0884-AC41-48EF-9533-01A9ECBCA155}" presName="vertTwo" presStyleCnt="0"/>
      <dgm:spPr/>
    </dgm:pt>
    <dgm:pt modelId="{F265E9F7-6DD8-48CB-83D5-B6477572F37D}" type="pres">
      <dgm:prSet presAssocID="{BB7E0884-AC41-48EF-9533-01A9ECBCA155}" presName="txTwo" presStyleLbl="node2" presStyleIdx="0" presStyleCnt="2" custLinFactNeighborX="23818" custLinFactNeighborY="117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9E824F-7A5A-40AA-A73D-66381F415D4C}" type="pres">
      <dgm:prSet presAssocID="{BB7E0884-AC41-48EF-9533-01A9ECBCA155}" presName="parTransTwo" presStyleCnt="0"/>
      <dgm:spPr/>
    </dgm:pt>
    <dgm:pt modelId="{EEE0F204-998A-43CC-A4F6-228A64950C49}" type="pres">
      <dgm:prSet presAssocID="{BB7E0884-AC41-48EF-9533-01A9ECBCA155}" presName="horzTwo" presStyleCnt="0"/>
      <dgm:spPr/>
    </dgm:pt>
    <dgm:pt modelId="{3A4EF14C-C7B3-45D9-A37B-017010313949}" type="pres">
      <dgm:prSet presAssocID="{7D13C12E-C476-4E45-995D-B3370B536708}" presName="vertThree" presStyleCnt="0"/>
      <dgm:spPr/>
    </dgm:pt>
    <dgm:pt modelId="{1FF554FB-A127-450E-9E2A-38CF528F8374}" type="pres">
      <dgm:prSet presAssocID="{7D13C12E-C476-4E45-995D-B3370B536708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F18328-E323-4026-90B6-A16B2A7CD92B}" type="pres">
      <dgm:prSet presAssocID="{7D13C12E-C476-4E45-995D-B3370B536708}" presName="horzThree" presStyleCnt="0"/>
      <dgm:spPr/>
    </dgm:pt>
    <dgm:pt modelId="{7F8AE06A-2E34-4667-B2C3-E51982D9A589}" type="pres">
      <dgm:prSet presAssocID="{F32B28FD-D82E-456E-AE38-93ABA72CF6C6}" presName="sibSpaceThree" presStyleCnt="0"/>
      <dgm:spPr/>
    </dgm:pt>
    <dgm:pt modelId="{0636029D-3051-48AB-83B5-36928DADB001}" type="pres">
      <dgm:prSet presAssocID="{B25F0466-620A-46C4-9596-662B13C741BC}" presName="vertThree" presStyleCnt="0"/>
      <dgm:spPr/>
    </dgm:pt>
    <dgm:pt modelId="{1760425E-BD21-47B9-8F6A-73E7E0F051DB}" type="pres">
      <dgm:prSet presAssocID="{B25F0466-620A-46C4-9596-662B13C741BC}" presName="txThree" presStyleLbl="node3" presStyleIdx="1" presStyleCnt="2" custLinFactNeighborX="1722" custLinFactNeighborY="26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0806E3-C66E-46BC-8629-2166B2AB3FB6}" type="pres">
      <dgm:prSet presAssocID="{B25F0466-620A-46C4-9596-662B13C741BC}" presName="horzThree" presStyleCnt="0"/>
      <dgm:spPr/>
    </dgm:pt>
    <dgm:pt modelId="{0FC6730D-8CE4-4CB1-82B2-8011A927219E}" type="pres">
      <dgm:prSet presAssocID="{A9DCFB81-F737-4FBD-96FB-48311814AAF5}" presName="sibSpaceTwo" presStyleCnt="0"/>
      <dgm:spPr/>
    </dgm:pt>
    <dgm:pt modelId="{314CDC69-131C-4299-961B-53D9F94FE181}" type="pres">
      <dgm:prSet presAssocID="{B2A42785-E189-4CD4-8D08-5E09B33E8C8D}" presName="vertTwo" presStyleCnt="0"/>
      <dgm:spPr/>
    </dgm:pt>
    <dgm:pt modelId="{479B55F4-A36A-4634-9568-F2560360D607}" type="pres">
      <dgm:prSet presAssocID="{B2A42785-E189-4CD4-8D08-5E09B33E8C8D}" presName="txTwo" presStyleLbl="node2" presStyleIdx="1" presStyleCnt="2" custLinFactY="3472" custLinFactNeighborX="-1462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3BC8B2-E2E3-441B-B393-AE88533242F2}" type="pres">
      <dgm:prSet presAssocID="{B2A42785-E189-4CD4-8D08-5E09B33E8C8D}" presName="horzTwo" presStyleCnt="0"/>
      <dgm:spPr/>
    </dgm:pt>
  </dgm:ptLst>
  <dgm:cxnLst>
    <dgm:cxn modelId="{37A4D0C5-72E4-48B9-B9DC-CB2B4F269545}" srcId="{BB7E0884-AC41-48EF-9533-01A9ECBCA155}" destId="{B25F0466-620A-46C4-9596-662B13C741BC}" srcOrd="1" destOrd="0" parTransId="{F290EF3F-11E4-4EFB-A2C6-14233AC1E136}" sibTransId="{51632105-B0DA-4DF6-B343-B51004AAE117}"/>
    <dgm:cxn modelId="{2F7FCFDE-CDC3-4CA8-AE93-D0EB658C855D}" type="presOf" srcId="{B2A42785-E189-4CD4-8D08-5E09B33E8C8D}" destId="{479B55F4-A36A-4634-9568-F2560360D607}" srcOrd="0" destOrd="0" presId="urn:microsoft.com/office/officeart/2005/8/layout/hierarchy4"/>
    <dgm:cxn modelId="{77B77389-6BE2-41D5-9C33-385E95D9CD9F}" type="presOf" srcId="{BB7E0884-AC41-48EF-9533-01A9ECBCA155}" destId="{F265E9F7-6DD8-48CB-83D5-B6477572F37D}" srcOrd="0" destOrd="0" presId="urn:microsoft.com/office/officeart/2005/8/layout/hierarchy4"/>
    <dgm:cxn modelId="{7ED58888-C8F7-45E4-B0F5-72C36A948AC3}" srcId="{BB7E0884-AC41-48EF-9533-01A9ECBCA155}" destId="{7D13C12E-C476-4E45-995D-B3370B536708}" srcOrd="0" destOrd="0" parTransId="{1665E7E3-7180-4A1B-A39E-99C61A4E1CD5}" sibTransId="{F32B28FD-D82E-456E-AE38-93ABA72CF6C6}"/>
    <dgm:cxn modelId="{FD46662B-3A87-4A1C-BDB6-9B40BFF74BDA}" type="presOf" srcId="{7D13C12E-C476-4E45-995D-B3370B536708}" destId="{1FF554FB-A127-450E-9E2A-38CF528F8374}" srcOrd="0" destOrd="0" presId="urn:microsoft.com/office/officeart/2005/8/layout/hierarchy4"/>
    <dgm:cxn modelId="{2CD12288-72D3-47FF-B736-28774FF30A8F}" type="presOf" srcId="{4E9A132A-B85F-41D6-925F-FB2EFAAB7DB2}" destId="{9A94E3F6-8351-4D83-B5B3-CBF02C760191}" srcOrd="0" destOrd="0" presId="urn:microsoft.com/office/officeart/2005/8/layout/hierarchy4"/>
    <dgm:cxn modelId="{9C374E90-8F10-45AD-9A89-394B425FB710}" srcId="{4E9A132A-B85F-41D6-925F-FB2EFAAB7DB2}" destId="{3AACB759-9543-4221-B415-0783FE218588}" srcOrd="0" destOrd="0" parTransId="{6E98CAB1-7C4B-4744-A739-73756803F489}" sibTransId="{C0E84F88-CAE2-46E9-9CBF-71495A75A29D}"/>
    <dgm:cxn modelId="{4A2AD98C-1EBE-4454-8EF0-4E0CC24AFEC5}" srcId="{3AACB759-9543-4221-B415-0783FE218588}" destId="{B2A42785-E189-4CD4-8D08-5E09B33E8C8D}" srcOrd="1" destOrd="0" parTransId="{1A83CB95-1A29-4D6E-8279-27491FD8DA33}" sibTransId="{3AA742CE-409C-4A51-AA8D-2F9F07C0E45E}"/>
    <dgm:cxn modelId="{29F543C4-7865-49C6-94FF-3B5D0B382CF7}" srcId="{3AACB759-9543-4221-B415-0783FE218588}" destId="{BB7E0884-AC41-48EF-9533-01A9ECBCA155}" srcOrd="0" destOrd="0" parTransId="{EA7A3DE9-9637-44F5-95F4-4587B4FDCB13}" sibTransId="{A9DCFB81-F737-4FBD-96FB-48311814AAF5}"/>
    <dgm:cxn modelId="{7E66A754-ACE6-4BEC-8D01-701F06F4B523}" type="presOf" srcId="{B25F0466-620A-46C4-9596-662B13C741BC}" destId="{1760425E-BD21-47B9-8F6A-73E7E0F051DB}" srcOrd="0" destOrd="0" presId="urn:microsoft.com/office/officeart/2005/8/layout/hierarchy4"/>
    <dgm:cxn modelId="{428F8B8B-E484-4950-BAFA-76354F073A62}" type="presOf" srcId="{3AACB759-9543-4221-B415-0783FE218588}" destId="{3163248F-3B79-4DDD-9A37-AC45901FC74F}" srcOrd="0" destOrd="0" presId="urn:microsoft.com/office/officeart/2005/8/layout/hierarchy4"/>
    <dgm:cxn modelId="{3D2185C6-38D0-46E4-A4AD-043A8F343D64}" type="presParOf" srcId="{9A94E3F6-8351-4D83-B5B3-CBF02C760191}" destId="{749E36BB-DCF6-48D6-8646-AC50C49F957D}" srcOrd="0" destOrd="0" presId="urn:microsoft.com/office/officeart/2005/8/layout/hierarchy4"/>
    <dgm:cxn modelId="{14196218-7F39-4EA6-826B-601A610B0A5D}" type="presParOf" srcId="{749E36BB-DCF6-48D6-8646-AC50C49F957D}" destId="{3163248F-3B79-4DDD-9A37-AC45901FC74F}" srcOrd="0" destOrd="0" presId="urn:microsoft.com/office/officeart/2005/8/layout/hierarchy4"/>
    <dgm:cxn modelId="{60E1A747-D8DA-43F9-A752-7697C076DDBF}" type="presParOf" srcId="{749E36BB-DCF6-48D6-8646-AC50C49F957D}" destId="{955B556A-4576-4BFF-B1B5-59A4CF45FFF3}" srcOrd="1" destOrd="0" presId="urn:microsoft.com/office/officeart/2005/8/layout/hierarchy4"/>
    <dgm:cxn modelId="{5568AC80-8EDD-42B2-A2C9-C382E41A2F5D}" type="presParOf" srcId="{749E36BB-DCF6-48D6-8646-AC50C49F957D}" destId="{CFD63C6F-68C4-48D6-8E4E-78452447A798}" srcOrd="2" destOrd="0" presId="urn:microsoft.com/office/officeart/2005/8/layout/hierarchy4"/>
    <dgm:cxn modelId="{D68CF7B7-BAEA-4B76-A052-013A6F4A708B}" type="presParOf" srcId="{CFD63C6F-68C4-48D6-8E4E-78452447A798}" destId="{537F54F0-5DA7-47CB-A626-BDB30DC60CDF}" srcOrd="0" destOrd="0" presId="urn:microsoft.com/office/officeart/2005/8/layout/hierarchy4"/>
    <dgm:cxn modelId="{C4EE9299-4A73-4A1E-A79F-8DDFD98ADA34}" type="presParOf" srcId="{537F54F0-5DA7-47CB-A626-BDB30DC60CDF}" destId="{F265E9F7-6DD8-48CB-83D5-B6477572F37D}" srcOrd="0" destOrd="0" presId="urn:microsoft.com/office/officeart/2005/8/layout/hierarchy4"/>
    <dgm:cxn modelId="{7CD1C8E9-7535-4E86-9A2E-6A4620ED4B17}" type="presParOf" srcId="{537F54F0-5DA7-47CB-A626-BDB30DC60CDF}" destId="{049E824F-7A5A-40AA-A73D-66381F415D4C}" srcOrd="1" destOrd="0" presId="urn:microsoft.com/office/officeart/2005/8/layout/hierarchy4"/>
    <dgm:cxn modelId="{F717F0D1-6864-470B-A503-154ED713B52A}" type="presParOf" srcId="{537F54F0-5DA7-47CB-A626-BDB30DC60CDF}" destId="{EEE0F204-998A-43CC-A4F6-228A64950C49}" srcOrd="2" destOrd="0" presId="urn:microsoft.com/office/officeart/2005/8/layout/hierarchy4"/>
    <dgm:cxn modelId="{229F632C-E367-437C-A4C6-6F1B73B639C2}" type="presParOf" srcId="{EEE0F204-998A-43CC-A4F6-228A64950C49}" destId="{3A4EF14C-C7B3-45D9-A37B-017010313949}" srcOrd="0" destOrd="0" presId="urn:microsoft.com/office/officeart/2005/8/layout/hierarchy4"/>
    <dgm:cxn modelId="{B1B7F8A2-7127-4B95-B65B-17676725EF82}" type="presParOf" srcId="{3A4EF14C-C7B3-45D9-A37B-017010313949}" destId="{1FF554FB-A127-450E-9E2A-38CF528F8374}" srcOrd="0" destOrd="0" presId="urn:microsoft.com/office/officeart/2005/8/layout/hierarchy4"/>
    <dgm:cxn modelId="{CB743495-57AA-4143-BCAB-F1B1B08C8292}" type="presParOf" srcId="{3A4EF14C-C7B3-45D9-A37B-017010313949}" destId="{77F18328-E323-4026-90B6-A16B2A7CD92B}" srcOrd="1" destOrd="0" presId="urn:microsoft.com/office/officeart/2005/8/layout/hierarchy4"/>
    <dgm:cxn modelId="{E1D6C82F-D087-4B94-BC77-29A6C7641DAC}" type="presParOf" srcId="{EEE0F204-998A-43CC-A4F6-228A64950C49}" destId="{7F8AE06A-2E34-4667-B2C3-E51982D9A589}" srcOrd="1" destOrd="0" presId="urn:microsoft.com/office/officeart/2005/8/layout/hierarchy4"/>
    <dgm:cxn modelId="{B8970E71-0B64-4E8F-BB1D-8691E112F58B}" type="presParOf" srcId="{EEE0F204-998A-43CC-A4F6-228A64950C49}" destId="{0636029D-3051-48AB-83B5-36928DADB001}" srcOrd="2" destOrd="0" presId="urn:microsoft.com/office/officeart/2005/8/layout/hierarchy4"/>
    <dgm:cxn modelId="{861380D4-875F-4788-AA22-DA876591D028}" type="presParOf" srcId="{0636029D-3051-48AB-83B5-36928DADB001}" destId="{1760425E-BD21-47B9-8F6A-73E7E0F051DB}" srcOrd="0" destOrd="0" presId="urn:microsoft.com/office/officeart/2005/8/layout/hierarchy4"/>
    <dgm:cxn modelId="{4FE7F341-0DF0-474B-AD26-EF9323E235B2}" type="presParOf" srcId="{0636029D-3051-48AB-83B5-36928DADB001}" destId="{6D0806E3-C66E-46BC-8629-2166B2AB3FB6}" srcOrd="1" destOrd="0" presId="urn:microsoft.com/office/officeart/2005/8/layout/hierarchy4"/>
    <dgm:cxn modelId="{9818C4F7-A99F-4408-AC53-F737B4D17443}" type="presParOf" srcId="{CFD63C6F-68C4-48D6-8E4E-78452447A798}" destId="{0FC6730D-8CE4-4CB1-82B2-8011A927219E}" srcOrd="1" destOrd="0" presId="urn:microsoft.com/office/officeart/2005/8/layout/hierarchy4"/>
    <dgm:cxn modelId="{ED06DE44-B97D-413B-976E-374C48DA4FB7}" type="presParOf" srcId="{CFD63C6F-68C4-48D6-8E4E-78452447A798}" destId="{314CDC69-131C-4299-961B-53D9F94FE181}" srcOrd="2" destOrd="0" presId="urn:microsoft.com/office/officeart/2005/8/layout/hierarchy4"/>
    <dgm:cxn modelId="{A6607743-9A02-497A-8B7F-2FEFADC6884A}" type="presParOf" srcId="{314CDC69-131C-4299-961B-53D9F94FE181}" destId="{479B55F4-A36A-4634-9568-F2560360D607}" srcOrd="0" destOrd="0" presId="urn:microsoft.com/office/officeart/2005/8/layout/hierarchy4"/>
    <dgm:cxn modelId="{1AF0B783-CDF5-425D-9FFD-B63D0AD90833}" type="presParOf" srcId="{314CDC69-131C-4299-961B-53D9F94FE181}" destId="{BE3BC8B2-E2E3-441B-B393-AE88533242F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63248F-3B79-4DDD-9A37-AC45901FC74F}">
      <dsp:nvSpPr>
        <dsp:cNvPr id="0" name=""/>
        <dsp:cNvSpPr/>
      </dsp:nvSpPr>
      <dsp:spPr>
        <a:xfrm>
          <a:off x="856" y="2749"/>
          <a:ext cx="7465886" cy="1534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>
              <a:solidFill>
                <a:schemeClr val="accent2">
                  <a:lumMod val="50000"/>
                </a:schemeClr>
              </a:solidFill>
            </a:rPr>
            <a:t>психолого-педагогическая служба</a:t>
          </a:r>
          <a:endParaRPr lang="ru-RU" sz="41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856" y="2749"/>
        <a:ext cx="7465886" cy="1534906"/>
      </dsp:txXfrm>
    </dsp:sp>
    <dsp:sp modelId="{F265E9F7-6DD8-48CB-83D5-B6477572F37D}">
      <dsp:nvSpPr>
        <dsp:cNvPr id="0" name=""/>
        <dsp:cNvSpPr/>
      </dsp:nvSpPr>
      <dsp:spPr>
        <a:xfrm>
          <a:off x="1162448" y="1684784"/>
          <a:ext cx="4876948" cy="1534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2">
                  <a:lumMod val="50000"/>
                </a:schemeClr>
              </a:solidFill>
            </a:rPr>
            <a:t>заместитель директора по учебно-воспитательной работе</a:t>
          </a:r>
          <a:endParaRPr lang="ru-RU" sz="2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1162448" y="1684784"/>
        <a:ext cx="4876948" cy="1534906"/>
      </dsp:txXfrm>
    </dsp:sp>
    <dsp:sp modelId="{1FF554FB-A127-450E-9E2A-38CF528F8374}">
      <dsp:nvSpPr>
        <dsp:cNvPr id="0" name=""/>
        <dsp:cNvSpPr/>
      </dsp:nvSpPr>
      <dsp:spPr>
        <a:xfrm>
          <a:off x="856" y="3335969"/>
          <a:ext cx="2388319" cy="1534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2">
                  <a:lumMod val="50000"/>
                </a:schemeClr>
              </a:solidFill>
            </a:rPr>
            <a:t>педагог-психолог</a:t>
          </a:r>
          <a:endParaRPr lang="ru-RU" sz="2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856" y="3335969"/>
        <a:ext cx="2388319" cy="1534906"/>
      </dsp:txXfrm>
    </dsp:sp>
    <dsp:sp modelId="{1760425E-BD21-47B9-8F6A-73E7E0F051DB}">
      <dsp:nvSpPr>
        <dsp:cNvPr id="0" name=""/>
        <dsp:cNvSpPr/>
      </dsp:nvSpPr>
      <dsp:spPr>
        <a:xfrm>
          <a:off x="2530612" y="3338718"/>
          <a:ext cx="2388319" cy="1534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2">
                  <a:lumMod val="50000"/>
                </a:schemeClr>
              </a:solidFill>
            </a:rPr>
            <a:t>социальный педагог</a:t>
          </a:r>
          <a:endParaRPr lang="ru-RU" sz="2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2530612" y="3338718"/>
        <a:ext cx="2388319" cy="1534906"/>
      </dsp:txXfrm>
    </dsp:sp>
    <dsp:sp modelId="{479B55F4-A36A-4634-9568-F2560360D607}">
      <dsp:nvSpPr>
        <dsp:cNvPr id="0" name=""/>
        <dsp:cNvSpPr/>
      </dsp:nvSpPr>
      <dsp:spPr>
        <a:xfrm>
          <a:off x="5043506" y="3257557"/>
          <a:ext cx="2388319" cy="1534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accent2">
                  <a:lumMod val="50000"/>
                </a:schemeClr>
              </a:solidFill>
            </a:rPr>
            <a:t>медицинский работник</a:t>
          </a:r>
          <a:endParaRPr lang="ru-RU" sz="2400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043506" y="3257557"/>
        <a:ext cx="2388319" cy="1534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98C2D-BDD2-4470-9736-084A889E8E4D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1243013"/>
            <a:ext cx="4475163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84725"/>
            <a:ext cx="5408613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5FE5D7-95E7-4E62-BC0F-4FB7617675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0155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FE5D7-95E7-4E62-BC0F-4FB76176752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5782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1124744"/>
            <a:ext cx="7056784" cy="1944216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психолого-педагогической поддержки саморазвития школьников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284984"/>
            <a:ext cx="6333316" cy="33123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r">
              <a:spcBef>
                <a:spcPts val="0"/>
              </a:spcBef>
            </a:pPr>
            <a:r>
              <a:rPr lang="ru-RU" sz="2600" i="1" dirty="0" smtClean="0">
                <a:solidFill>
                  <a:srgbClr val="D15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Плеханова Екатерина Алексеевна,</a:t>
            </a:r>
          </a:p>
          <a:p>
            <a:pPr algn="r">
              <a:spcBef>
                <a:spcPts val="0"/>
              </a:spcBef>
            </a:pPr>
            <a:r>
              <a:rPr lang="ru-RU" sz="2600" i="1" dirty="0" smtClean="0">
                <a:solidFill>
                  <a:schemeClr val="tx1"/>
                </a:solidFill>
              </a:rPr>
              <a:t>кандидат психологических наук, доцент </a:t>
            </a:r>
            <a:r>
              <a:rPr lang="ru-RU" sz="2600" i="1" dirty="0" err="1" smtClean="0">
                <a:solidFill>
                  <a:schemeClr val="tx1"/>
                </a:solidFill>
              </a:rPr>
              <a:t>каф.психологии</a:t>
            </a:r>
            <a:r>
              <a:rPr lang="ru-RU" sz="2600" i="1" dirty="0" smtClean="0">
                <a:solidFill>
                  <a:schemeClr val="tx1"/>
                </a:solidFill>
              </a:rPr>
              <a:t> БГПУ </a:t>
            </a:r>
            <a:r>
              <a:rPr lang="ru-RU" sz="2600" i="1" dirty="0" err="1" smtClean="0">
                <a:solidFill>
                  <a:schemeClr val="tx1"/>
                </a:solidFill>
              </a:rPr>
              <a:t>им.М.Акмуллы</a:t>
            </a:r>
            <a:endParaRPr lang="ru-RU" sz="2600" i="1" dirty="0" smtClean="0">
              <a:solidFill>
                <a:schemeClr val="tx1"/>
              </a:solidFill>
            </a:endParaRPr>
          </a:p>
          <a:p>
            <a:pPr algn="r">
              <a:spcBef>
                <a:spcPts val="0"/>
              </a:spcBef>
            </a:pPr>
            <a:endParaRPr lang="ru-RU" sz="2000" dirty="0" smtClean="0">
              <a:solidFill>
                <a:srgbClr val="D155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spcBef>
                <a:spcPts val="0"/>
              </a:spcBef>
            </a:pPr>
            <a:r>
              <a:rPr lang="ru-RU" sz="2600" i="1" dirty="0" err="1" smtClean="0">
                <a:solidFill>
                  <a:srgbClr val="D15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Кашапова</a:t>
            </a:r>
            <a:r>
              <a:rPr lang="ru-RU" sz="2600" i="1" dirty="0" smtClean="0">
                <a:solidFill>
                  <a:srgbClr val="D15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Ляля </a:t>
            </a:r>
            <a:r>
              <a:rPr lang="ru-RU" sz="2600" i="1" dirty="0" err="1" smtClean="0">
                <a:solidFill>
                  <a:srgbClr val="D15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Мухаметдиновна</a:t>
            </a:r>
            <a:r>
              <a:rPr lang="ru-RU" sz="2600" i="1" dirty="0" smtClean="0">
                <a:solidFill>
                  <a:srgbClr val="D155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algn="r">
              <a:spcBef>
                <a:spcPts val="0"/>
              </a:spcBef>
            </a:pPr>
            <a:r>
              <a:rPr lang="ru-RU" sz="2600" i="1" dirty="0" smtClean="0">
                <a:solidFill>
                  <a:schemeClr val="tx1"/>
                </a:solidFill>
              </a:rPr>
              <a:t>доктор педагогических наук, </a:t>
            </a:r>
          </a:p>
          <a:p>
            <a:pPr algn="r">
              <a:spcBef>
                <a:spcPts val="0"/>
              </a:spcBef>
            </a:pPr>
            <a:r>
              <a:rPr lang="ru-RU" sz="2600" i="1" dirty="0" smtClean="0">
                <a:solidFill>
                  <a:schemeClr val="tx1"/>
                </a:solidFill>
              </a:rPr>
              <a:t>профессор кафедры педагогики</a:t>
            </a:r>
            <a:r>
              <a:rPr lang="ru-RU" sz="2600" i="1" dirty="0">
                <a:solidFill>
                  <a:schemeClr val="tx1"/>
                </a:solidFill>
              </a:rPr>
              <a:t> </a:t>
            </a:r>
            <a:endParaRPr lang="ru-RU" sz="2600" i="1" dirty="0" smtClean="0">
              <a:solidFill>
                <a:schemeClr val="tx1"/>
              </a:solidFill>
            </a:endParaRPr>
          </a:p>
          <a:p>
            <a:pPr algn="r">
              <a:spcBef>
                <a:spcPts val="0"/>
              </a:spcBef>
            </a:pPr>
            <a:r>
              <a:rPr lang="ru-RU" sz="2600" i="1" dirty="0" smtClean="0">
                <a:solidFill>
                  <a:schemeClr val="tx1"/>
                </a:solidFill>
              </a:rPr>
              <a:t>БГПУ </a:t>
            </a:r>
            <a:r>
              <a:rPr lang="ru-RU" sz="2600" i="1" dirty="0" err="1" smtClean="0">
                <a:solidFill>
                  <a:schemeClr val="tx1"/>
                </a:solidFill>
              </a:rPr>
              <a:t>им.М.Акмуллы</a:t>
            </a:r>
            <a:endParaRPr lang="ru-RU" sz="2600" i="1" dirty="0" smtClean="0">
              <a:solidFill>
                <a:schemeClr val="tx1"/>
              </a:solidFill>
            </a:endParaRPr>
          </a:p>
          <a:p>
            <a:pPr algn="r">
              <a:spcBef>
                <a:spcPts val="0"/>
              </a:spcBef>
            </a:pPr>
            <a:endParaRPr lang="ru-RU" i="1" dirty="0">
              <a:solidFill>
                <a:schemeClr val="tx1"/>
              </a:solidFill>
            </a:endParaRPr>
          </a:p>
          <a:p>
            <a:pPr algn="r">
              <a:spcBef>
                <a:spcPts val="0"/>
              </a:spcBef>
            </a:pPr>
            <a:endParaRPr lang="ru-RU" i="1" dirty="0" smtClean="0">
              <a:solidFill>
                <a:schemeClr val="tx1"/>
              </a:solidFill>
            </a:endParaRPr>
          </a:p>
          <a:p>
            <a:pPr algn="r">
              <a:spcBef>
                <a:spcPts val="0"/>
              </a:spcBef>
            </a:pPr>
            <a:endParaRPr lang="ru-RU" i="1" dirty="0">
              <a:solidFill>
                <a:schemeClr val="tx1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20 декабря 2017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сопровождения: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выявление, поддержка и развитие одаренных детей;</a:t>
            </a: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психолого-педагогическая помощь в адаптации учащихся к учебно-воспитательному процессу;</a:t>
            </a: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психолого-педагогическая помощь учащимся в профессиональном самоопределении;</a:t>
            </a: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сохранение психологического и физического здоровья;</a:t>
            </a:r>
          </a:p>
          <a:p>
            <a:pPr algn="just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оптимальных условий для гармоничного развития одаренных детей.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91264" cy="10081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психолого-педагогического сопровождения одаренных детей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340768"/>
            <a:ext cx="8568952" cy="551723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определение критериев и признаков одаренности детей, создание банка диагностических методик и реализация системы диагностической работы по выявлению одарённых школьников, требующих особого маршрута сопровождения;</a:t>
            </a:r>
          </a:p>
          <a:p>
            <a:r>
              <a:rPr lang="ru-RU" dirty="0" smtClean="0"/>
              <a:t>осуществление профилактических мероприятий по предупреждению возникновения проблем в обучении, развитии и воспитании одаренных детей;</a:t>
            </a:r>
          </a:p>
          <a:p>
            <a:r>
              <a:rPr lang="ru-RU" dirty="0" smtClean="0"/>
              <a:t>оказание помощи одаренным учащимся в решении актуальных задач развития, обучения, социализации, выбора образовательного и профессионального маршрута; </a:t>
            </a:r>
          </a:p>
          <a:p>
            <a:r>
              <a:rPr lang="ru-RU" dirty="0" smtClean="0"/>
              <a:t>участие в проведении различных по форме мероприятий по психологическому просвещению педагогов и родителей, имеющие своей целью расширение их представлений о природе одарённости, об особенностях обучения и воспитания одарённых детей; развитие психолого-педагогической компетентности учащихся, родителей, педагогов.</a:t>
            </a:r>
          </a:p>
          <a:p>
            <a:r>
              <a:rPr lang="ru-RU" dirty="0" smtClean="0"/>
              <a:t>психологическое обеспечение образовательных программ.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11772800" y="188640"/>
            <a:ext cx="216024" cy="45719"/>
          </a:xfrm>
        </p:spPr>
        <p:txBody>
          <a:bodyPr>
            <a:noAutofit/>
          </a:bodyPr>
          <a:lstStyle/>
          <a:p>
            <a:endParaRPr lang="ru-RU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4000528" cy="4572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Объект</a:t>
            </a:r>
            <a:r>
              <a:rPr lang="ru-RU" sz="3200" dirty="0" smtClean="0"/>
              <a:t> психолого-педагогическое сопровождение – </a:t>
            </a:r>
            <a:r>
              <a:rPr lang="ru-RU" sz="3200" dirty="0" err="1" smtClean="0"/>
              <a:t>образовательногопроцесса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70248" y="785794"/>
            <a:ext cx="3657600" cy="538640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Предмет</a:t>
            </a:r>
            <a:r>
              <a:rPr lang="ru-RU" sz="2800" dirty="0" smtClean="0"/>
              <a:t> деятельность – ситуация развития ребенка, которая представлена как система отношений его с миром, окружающими людьми и с самим собой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координация работы с одаренными детьми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20874894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низ 5"/>
          <p:cNvSpPr/>
          <p:nvPr/>
        </p:nvSpPr>
        <p:spPr>
          <a:xfrm>
            <a:off x="2000232" y="4714884"/>
            <a:ext cx="50006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3929058" y="4643446"/>
            <a:ext cx="50006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000760" y="4643446"/>
            <a:ext cx="357190" cy="428628"/>
          </a:xfrm>
          <a:prstGeom prst="downArrow">
            <a:avLst>
              <a:gd name="adj1" fmla="val 50000"/>
              <a:gd name="adj2" fmla="val 463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823" y="10482"/>
            <a:ext cx="8291264" cy="114300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Сопровождение одаренных детей может осуществляться на 4-х уровнях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3" y="1153482"/>
            <a:ext cx="8652583" cy="5704518"/>
          </a:xfrm>
        </p:spPr>
        <p:txBody>
          <a:bodyPr/>
          <a:lstStyle/>
          <a:p>
            <a:pPr lvl="2">
              <a:buNone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Индивидуальный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индивидуальная психолого-педагогическая работа непосредственно с талантливым или одарённым учеником (индивидуальные консультации, дополнительные занятия).</a:t>
            </a:r>
          </a:p>
          <a:p>
            <a:pPr lvl="2">
              <a:buNone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Групповой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психолого-педагогическая работа с группами талантливых и одаренных школьников (групповые консультации, тренинги).</a:t>
            </a:r>
          </a:p>
          <a:p>
            <a:pPr lvl="2">
              <a:buNone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класса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деятельность педагогов по созданию психологически комфортной среды, позитивных взаимоотношений с одноклассниками.</a:t>
            </a:r>
          </a:p>
          <a:p>
            <a:pPr lvl="2">
              <a:buNone/>
            </a:pPr>
            <a:endParaRPr lang="ru-RU" sz="2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специализированного учреждения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(психолого-педагогические, консультационные центры)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91264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направления психолого-педагогического сопровождения одаренных детей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147248" cy="5205192"/>
          </a:xfrm>
        </p:spPr>
        <p:txBody>
          <a:bodyPr>
            <a:normAutofit/>
          </a:bodyPr>
          <a:lstStyle/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Диагностическое направление</a:t>
            </a:r>
          </a:p>
          <a:p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Коррекционно-развивающее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направление</a:t>
            </a:r>
          </a:p>
          <a:p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Просветительское направление</a:t>
            </a:r>
          </a:p>
          <a:p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Консультационное направление</a:t>
            </a:r>
          </a:p>
          <a:p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Психопрофилактическое направление</a:t>
            </a:r>
          </a:p>
          <a:p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Экспертное направление</a:t>
            </a:r>
          </a:p>
          <a:p>
            <a:endParaRPr lang="ru-RU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Мотивационное направление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91264" cy="69269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Диагностическое направление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8424936" cy="563724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Составление банка психодиагностических методик.</a:t>
            </a:r>
          </a:p>
          <a:p>
            <a:endParaRPr lang="ru-RU" sz="800" dirty="0" smtClean="0"/>
          </a:p>
          <a:p>
            <a:r>
              <a:rPr lang="ru-RU" sz="2800" dirty="0" smtClean="0"/>
              <a:t>Выявление талантливых и одаренных школьников.</a:t>
            </a:r>
          </a:p>
          <a:p>
            <a:pPr marL="0" indent="0">
              <a:buNone/>
            </a:pPr>
            <a:r>
              <a:rPr lang="ru-RU" sz="2800" dirty="0" smtClean="0"/>
              <a:t> </a:t>
            </a:r>
            <a:endParaRPr lang="ru-RU" sz="800" dirty="0" smtClean="0"/>
          </a:p>
          <a:p>
            <a:r>
              <a:rPr lang="ru-RU" sz="2800" dirty="0" smtClean="0"/>
              <a:t>Выявление актуальных задач и проблем развития, обучения, социализации одаренных детей.</a:t>
            </a:r>
          </a:p>
          <a:p>
            <a:endParaRPr lang="ru-RU" sz="800" dirty="0" smtClean="0"/>
          </a:p>
          <a:p>
            <a:r>
              <a:rPr lang="ru-RU" sz="2800" dirty="0" smtClean="0"/>
              <a:t>Изучение индивидуальных и личностных особенностей одаренных детей, их интересов и склонностей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Коррекционно-развивающее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направление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8640960" cy="530120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/>
              <a:t>развитие эмоциональной устойчивости;</a:t>
            </a:r>
          </a:p>
          <a:p>
            <a:endParaRPr lang="ru-RU" sz="900" dirty="0" smtClean="0"/>
          </a:p>
          <a:p>
            <a:r>
              <a:rPr lang="ru-RU" sz="2800" dirty="0" smtClean="0"/>
              <a:t> помощь в школьной адаптации;</a:t>
            </a:r>
          </a:p>
          <a:p>
            <a:endParaRPr lang="ru-RU" sz="900" dirty="0" smtClean="0"/>
          </a:p>
          <a:p>
            <a:r>
              <a:rPr lang="ru-RU" sz="2800" dirty="0" smtClean="0"/>
              <a:t> формирование навыков </a:t>
            </a:r>
            <a:r>
              <a:rPr lang="ru-RU" sz="2800" dirty="0" err="1" smtClean="0"/>
              <a:t>саморегуляции</a:t>
            </a:r>
            <a:r>
              <a:rPr lang="ru-RU" sz="2800" dirty="0" smtClean="0"/>
              <a:t>,</a:t>
            </a:r>
          </a:p>
          <a:p>
            <a:endParaRPr lang="ru-RU" sz="900" dirty="0" smtClean="0"/>
          </a:p>
          <a:p>
            <a:r>
              <a:rPr lang="ru-RU" sz="2800" dirty="0" smtClean="0"/>
              <a:t> формирование навыков успешного преодоления стресса в экстремальных ситуациях (конкурсах, олимпиадах, экзаменах);</a:t>
            </a:r>
          </a:p>
          <a:p>
            <a:pPr marL="0" indent="0">
              <a:buNone/>
            </a:pPr>
            <a:endParaRPr lang="ru-RU" sz="800" dirty="0" smtClean="0"/>
          </a:p>
          <a:p>
            <a:r>
              <a:rPr lang="ru-RU" sz="2800" dirty="0" smtClean="0"/>
              <a:t> содействие в социализации;</a:t>
            </a:r>
          </a:p>
          <a:p>
            <a:endParaRPr lang="ru-RU" sz="800" dirty="0" smtClean="0"/>
          </a:p>
          <a:p>
            <a:r>
              <a:rPr lang="ru-RU" sz="2800" dirty="0" smtClean="0"/>
              <a:t> формирование коммуникативных навыков.</a:t>
            </a:r>
            <a:endParaRPr lang="ru-R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67600" cy="64807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Просветительское направление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развитие психолого-педагогической компетентности администрации, педагогов, родителей;</a:t>
            </a:r>
          </a:p>
          <a:p>
            <a:pPr marL="0" indent="0">
              <a:buNone/>
            </a:pPr>
            <a:r>
              <a:rPr lang="ru-RU" sz="3200" dirty="0" smtClean="0"/>
              <a:t> </a:t>
            </a:r>
          </a:p>
          <a:p>
            <a:r>
              <a:rPr lang="ru-RU" sz="3200" dirty="0" smtClean="0"/>
              <a:t>содействие в повышении квалификации педагогов, работающих с талантливыми детьми.</a:t>
            </a:r>
            <a:endParaRPr lang="ru-RU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31541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Консультационное направление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568952" cy="520519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оказание психологической помощи талантливым и одарённым детям, родителям и педагогам в решении возникающих у них проблем (конфликты в явной и скрытой форме, нежелание ученика и педагога сотрудничать вне урока и пр.). </a:t>
            </a:r>
          </a:p>
          <a:p>
            <a:pPr>
              <a:buNone/>
            </a:pPr>
            <a:endParaRPr lang="ru-RU" sz="800" dirty="0" smtClean="0"/>
          </a:p>
          <a:p>
            <a:r>
              <a:rPr lang="ru-RU" dirty="0" smtClean="0"/>
              <a:t>поддержка одаренного школьника в его выборе деятельности, формирование способности к сознательному ответственному выбору.</a:t>
            </a:r>
          </a:p>
          <a:p>
            <a:pPr>
              <a:buNone/>
            </a:pPr>
            <a:endParaRPr lang="ru-RU" sz="800" dirty="0" smtClean="0"/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ru-RU" sz="2400" dirty="0" smtClean="0"/>
              <a:t>формирование способности учащихся к проектированию индивидуальной траектории (маршрута) обучения, профессионализации, а также способности к проектированию собственного жизненного пути.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Саморазвитие –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осознанный процесс, который человек осуществляет без какой-либо внешней поддержки, используя при этом исключительно свои моральные и физические ресурсы для того, чтобы совершенствовать свой потенциал и реализовать себя как личность. </a:t>
            </a:r>
          </a:p>
          <a:p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Саморазвитие предполагает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ru-RU" dirty="0" smtClean="0"/>
              <a:t>постановку перед собой конкретных целей; </a:t>
            </a:r>
          </a:p>
          <a:p>
            <a:r>
              <a:rPr lang="ru-RU" dirty="0" smtClean="0"/>
              <a:t>наличие убеждений; </a:t>
            </a:r>
          </a:p>
          <a:p>
            <a:r>
              <a:rPr lang="ru-RU" dirty="0" smtClean="0"/>
              <a:t>создание установок на действие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467600" cy="63408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Психопрофилактическое направление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700808"/>
            <a:ext cx="8352928" cy="472973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охрана и укрепление здоровья;</a:t>
            </a:r>
          </a:p>
          <a:p>
            <a:endParaRPr lang="ru-RU" sz="2800" dirty="0" smtClean="0"/>
          </a:p>
          <a:p>
            <a:r>
              <a:rPr lang="ru-RU" sz="2800" dirty="0" smtClean="0"/>
              <a:t> формирование в школьном сообществе определённой психологической установки в отношении одарённости;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smtClean="0"/>
              <a:t>организация психологической среды в школе, поддерживающей и развивающей идеи уникальности каждого школьника, ценности его способностей.</a:t>
            </a:r>
            <a:endParaRPr lang="ru-R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Экспертное направление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endParaRPr lang="ru-RU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2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экспертиза образовательных и учебных программ, проектов, пособий, образовательной среды, профессиональной деятельности специалистов школ.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Мотивационное направление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200" dirty="0" smtClean="0"/>
              <a:t>поощрение талантливых и одаренных учащихся, педагогов и родителей (премии, почетные грамоты и пр.).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психолого-педагогической службы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17638"/>
            <a:ext cx="8496944" cy="532373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Психолого-педагогическая поддержка – диагностика,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консультативно-тренинговая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работа, направленная на развитие самосознания, у одарённого ребёнка важно формировать ценностное отношение к себе, к своему таланту, развивать глубокое понимание своих возможностей;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Обучение одарённого ребёнка социально-психологическим навыкам и умениям установления и поддержания гармоничных отношений с окружающими, понимание своих чувств и переживаний в общении, делового сотрудничества, конструктивного решения конфликтов;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Охрана и укрепление здоровья;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навыков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саморегуляции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управления стрессом.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568952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поддержки одаренного ребенка :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075255"/>
            <a:ext cx="8568952" cy="576064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поощрять самостоятельные мысли и действия ребенка, если они не причиняют явного вреда окружающим;</a:t>
            </a:r>
          </a:p>
          <a:p>
            <a:pPr lvl="0"/>
            <a:r>
              <a:rPr lang="ru-RU" dirty="0" smtClean="0"/>
              <a:t> не мешать желанию ребенка сделать, изобразить что-то по своему;</a:t>
            </a:r>
          </a:p>
          <a:p>
            <a:pPr lvl="0"/>
            <a:r>
              <a:rPr lang="ru-RU" dirty="0" smtClean="0"/>
              <a:t>уважать точку зрения ребенка, не подавлять ее своим «правильным» отношением и мнением;</a:t>
            </a:r>
          </a:p>
          <a:p>
            <a:pPr lvl="0"/>
            <a:r>
              <a:rPr lang="ru-RU" dirty="0" smtClean="0"/>
              <a:t> </a:t>
            </a:r>
            <a:r>
              <a:rPr lang="ru-RU" dirty="0" err="1" smtClean="0"/>
              <a:t>безоценочность</a:t>
            </a:r>
            <a:r>
              <a:rPr lang="ru-RU" dirty="0" smtClean="0"/>
              <a:t> в отношении к детскому </a:t>
            </a:r>
            <a:r>
              <a:rPr lang="ru-RU" dirty="0" err="1" smtClean="0"/>
              <a:t>творчеству,т.е</a:t>
            </a:r>
            <a:r>
              <a:rPr lang="ru-RU" dirty="0" smtClean="0"/>
              <a:t>. не применять явной системы оценок продуктов ребенка, обсуждать отдельные содержательные моменты этих работ, не сравнивать с другими детьми, а только с ним же самим, с его прошлым опытом;</a:t>
            </a:r>
          </a:p>
          <a:p>
            <a:pPr lvl="0"/>
            <a:r>
              <a:rPr lang="ru-RU" dirty="0" smtClean="0"/>
              <a:t>творить вместе с детьми в качестве рядового участника процесса;</a:t>
            </a:r>
          </a:p>
          <a:p>
            <a:pPr lvl="0"/>
            <a:r>
              <a:rPr lang="ru-RU" dirty="0" smtClean="0"/>
              <a:t>не навязывать свою программу образов и действий, манеру мышления, а наоборот, понять логику воображения ребенка и </a:t>
            </a:r>
            <a:r>
              <a:rPr lang="ru-RU" dirty="0" err="1" smtClean="0"/>
              <a:t>встроиться</a:t>
            </a:r>
            <a:r>
              <a:rPr lang="ru-RU" dirty="0" smtClean="0"/>
              <a:t> в нее.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609384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Активные формы работы по осуществлению поддержки саморазвития одаренного ребенка: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465368" cy="5661248"/>
          </a:xfrm>
        </p:spPr>
        <p:txBody>
          <a:bodyPr>
            <a:noAutofit/>
          </a:bodyPr>
          <a:lstStyle/>
          <a:p>
            <a:pPr lvl="0"/>
            <a:r>
              <a:rPr lang="ru-RU" sz="1800" dirty="0" smtClean="0"/>
              <a:t>Нестандартные формы урока;</a:t>
            </a:r>
          </a:p>
          <a:p>
            <a:pPr lvl="0"/>
            <a:r>
              <a:rPr lang="ru-RU" sz="1800" dirty="0" err="1" smtClean="0"/>
              <a:t>Деятельностный</a:t>
            </a:r>
            <a:r>
              <a:rPr lang="ru-RU" sz="1800" dirty="0" smtClean="0"/>
              <a:t> тип обучения;</a:t>
            </a:r>
          </a:p>
          <a:p>
            <a:pPr lvl="0"/>
            <a:r>
              <a:rPr lang="ru-RU" sz="1800" dirty="0" smtClean="0"/>
              <a:t>Усиление личностно ориентированного и оценочно-аналитического компонентов урока, элективных и кружковых занятий;</a:t>
            </a:r>
          </a:p>
          <a:p>
            <a:pPr lvl="0"/>
            <a:r>
              <a:rPr lang="ru-RU" sz="1800" dirty="0" smtClean="0"/>
              <a:t>Использования развивающих дидактических технологий, учет зоны ближайшего развития каждого ребенка </a:t>
            </a:r>
          </a:p>
          <a:p>
            <a:pPr lvl="0"/>
            <a:r>
              <a:rPr lang="ru-RU" sz="1800" dirty="0" smtClean="0"/>
              <a:t>Дополнительные и консультационные занятия, тренинги</a:t>
            </a:r>
          </a:p>
          <a:p>
            <a:pPr lvl="0"/>
            <a:r>
              <a:rPr lang="ru-RU" sz="1800" dirty="0" smtClean="0"/>
              <a:t>Интеллектуальные викторины, ринги, дебаты, интеллектуальные марафоны, научно-практические конференции и предметные олимпиады разного уровня организации; фестивали, соревнования </a:t>
            </a:r>
          </a:p>
          <a:p>
            <a:pPr lvl="0"/>
            <a:r>
              <a:rPr lang="ru-RU" sz="1800" dirty="0" smtClean="0"/>
              <a:t>Проектная и научно-исследовательская деятельность</a:t>
            </a:r>
          </a:p>
          <a:p>
            <a:pPr lvl="0"/>
            <a:r>
              <a:rPr lang="ru-RU" sz="1800" dirty="0" smtClean="0"/>
              <a:t>Смотр-конкурс </a:t>
            </a:r>
            <a:r>
              <a:rPr lang="ru-RU" sz="1800" dirty="0" err="1" smtClean="0"/>
              <a:t>портфолио</a:t>
            </a:r>
            <a:r>
              <a:rPr lang="ru-RU" sz="1800" dirty="0" smtClean="0"/>
              <a:t> учебных и </a:t>
            </a:r>
            <a:r>
              <a:rPr lang="ru-RU" sz="1800" dirty="0" err="1" smtClean="0"/>
              <a:t>внеучебных</a:t>
            </a:r>
            <a:r>
              <a:rPr lang="ru-RU" sz="1800" dirty="0" smtClean="0"/>
              <a:t> достижений обучающихся</a:t>
            </a:r>
          </a:p>
          <a:p>
            <a:pPr lvl="0"/>
            <a:r>
              <a:rPr lang="ru-RU" sz="1800" dirty="0" smtClean="0"/>
              <a:t>Систематическая подготовка к олимпиадам в течение всего процесса обучения</a:t>
            </a:r>
          </a:p>
          <a:p>
            <a:pPr lvl="0"/>
            <a:r>
              <a:rPr lang="ru-RU" sz="1800" dirty="0" smtClean="0"/>
              <a:t>работа по индивидуальным планам;</a:t>
            </a:r>
          </a:p>
          <a:p>
            <a:r>
              <a:rPr lang="ru-RU" sz="1800" dirty="0" smtClean="0"/>
              <a:t>занятия в профильных классах.</a:t>
            </a:r>
            <a:endParaRPr lang="ru-RU" sz="1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640960" cy="15567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Педагогическое просвещение родителей по вопросам воспитания одаренных детей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94184" y="1556792"/>
            <a:ext cx="7467600" cy="3981056"/>
          </a:xfrm>
        </p:spPr>
        <p:txBody>
          <a:bodyPr/>
          <a:lstStyle/>
          <a:p>
            <a:r>
              <a:rPr lang="ru-RU" sz="3200" dirty="0" smtClean="0"/>
              <a:t> Существует список утверждений, вытекающий из обширного материала по изучению опыта семей, где были одаренные дети. Эти утверждения типизируют удачный подход к воспитанию одаренных детей.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496" y="0"/>
            <a:ext cx="8784976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1.  Я отвечаю на все вопросы ребенка, насколько это возможно, терпеливо и честно.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dirty="0" smtClean="0"/>
              <a:t>2. Серьезные вопросы и высказывания ребенка я воспринимаю всерьез.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dirty="0" smtClean="0"/>
              <a:t>3. Я поставил стенку, на которой ребенок может демонстрировать свои работы.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dirty="0" smtClean="0"/>
              <a:t>4. Я не ругаю ребенка за беспорядок на его столе и в комнате, если работа еще не закончена.</a:t>
            </a:r>
          </a:p>
          <a:p>
            <a:pPr marL="0" indent="0">
              <a:buNone/>
            </a:pPr>
            <a:endParaRPr lang="ru-RU" sz="1000" dirty="0" smtClean="0"/>
          </a:p>
          <a:p>
            <a:pPr marL="0" indent="0">
              <a:buNone/>
            </a:pPr>
            <a:r>
              <a:rPr lang="ru-RU" dirty="0" smtClean="0"/>
              <a:t>5. Я показываю ребенку, что он любим таким, какой он есть, а не за его достижения.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dirty="0" smtClean="0"/>
              <a:t>6. Я поручаю ребенку посильные работы.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dirty="0" smtClean="0"/>
              <a:t>7. Я помогаю ребенку строить его собственные планы и принимать решения.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-27020"/>
            <a:ext cx="8640960" cy="6885020"/>
          </a:xfrm>
        </p:spPr>
        <p:txBody>
          <a:bodyPr>
            <a:normAutofit fontScale="92500"/>
          </a:bodyPr>
          <a:lstStyle/>
          <a:p>
            <a:endParaRPr lang="ru-RU" sz="800" dirty="0" smtClean="0"/>
          </a:p>
          <a:p>
            <a:pPr marL="0" indent="0">
              <a:buNone/>
            </a:pPr>
            <a:r>
              <a:rPr lang="ru-RU" dirty="0" smtClean="0"/>
              <a:t>8. Я беру ребенка в поездки по интересным местам.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dirty="0" smtClean="0"/>
              <a:t>9. Я помогаю ребенку нормально общаться с детьми из разных социальных слоев.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dirty="0" smtClean="0"/>
              <a:t>10. Я никогда не говорю ребенку, что он хуже других детей.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dirty="0" smtClean="0"/>
              <a:t>11. Я никогда не наказываю ребенка унижением.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dirty="0" smtClean="0"/>
              <a:t>12. Я приучаю ребенка мыслить самостоятельно.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dirty="0" smtClean="0"/>
              <a:t>13. Я побуждаю ребенка читать, мыслить, фантазировать.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dirty="0" smtClean="0"/>
              <a:t>14. Я внимательно отношусь к индивидуальным потребностям.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dirty="0"/>
              <a:t>15. Я нахожу время каждый день, чтобы побыть с ребенком наедине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dirty="0" smtClean="0"/>
              <a:t>16. Я </a:t>
            </a:r>
            <a:r>
              <a:rPr lang="ru-RU" dirty="0"/>
              <a:t>позволяю ребенку участвовать в планировании семейных дел, доходов и расходов.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404664"/>
            <a:ext cx="8640960" cy="64533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17. Я учу ребенка свободно общаться со взрослыми людьми любого возраста.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dirty="0" smtClean="0"/>
              <a:t>18. В занятиях ребенка я нахожу достойное похвалы.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dirty="0" smtClean="0"/>
              <a:t>19. Я не хвалю его беспредметно и неискренне.</a:t>
            </a:r>
          </a:p>
          <a:p>
            <a:pPr marL="0" indent="0">
              <a:buNone/>
            </a:pPr>
            <a:endParaRPr lang="ru-RU" sz="900" dirty="0" smtClean="0"/>
          </a:p>
          <a:p>
            <a:pPr marL="0" indent="0">
              <a:buNone/>
            </a:pPr>
            <a:r>
              <a:rPr lang="ru-RU" dirty="0" smtClean="0"/>
              <a:t>20. Не существует тем, которые я совершенно исключаю для обсуждения с ребенком.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dirty="0" smtClean="0"/>
              <a:t>21. Я даю возможность ребенку действительно принимать решения.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dirty="0" smtClean="0"/>
              <a:t>22. Я предпочитаю, чтобы основную часть работы, за которую взялся ребенок, он выполнял самостоятельно, даже если и не уверен в позитивном конечном результате.</a:t>
            </a:r>
          </a:p>
          <a:p>
            <a:pPr marL="0" indent="0">
              <a:buNone/>
            </a:pPr>
            <a:endParaRPr lang="ru-RU" sz="800" dirty="0" smtClean="0"/>
          </a:p>
          <a:p>
            <a:pPr marL="0" indent="0">
              <a:buNone/>
            </a:pPr>
            <a:r>
              <a:rPr lang="ru-RU" dirty="0" smtClean="0"/>
              <a:t>23. Я верю в здравый смысл ребенка и доверяю ему.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Саморазвитие 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это фундаментальная способность   человека становиться и быть подлинным субъектом своей жизни, превращать собственную жизнедеятельность в предмет практического преобразования.</a:t>
            </a:r>
          </a:p>
          <a:p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(</a:t>
            </a:r>
            <a:r>
              <a:rPr lang="ru-RU" dirty="0" err="1" smtClean="0"/>
              <a:t>В.И.Слободчиков</a:t>
            </a:r>
            <a:r>
              <a:rPr lang="ru-RU" dirty="0" smtClean="0"/>
              <a:t>, Е.И.Исаев)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</a:p>
          <a:p>
            <a:pPr algn="ctr">
              <a:buNone/>
            </a:pPr>
            <a:r>
              <a:rPr lang="ru-RU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 </a:t>
            </a:r>
            <a:endParaRPr lang="ru-RU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Субъектом саморазвития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ребенок становится только в подростковом возрасте, когда происходят кардинальные изменения в самосознании, возникает чувство взрослости, идет процесс переориентации с детских норм на взрослые. 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Субъектом саморазвития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человек становится только тогда, когда он осознанно начинает ставить цели по самоутверждению, самосовершенствованию, самореализации, т. е. определять перспективы того, к чему он движется, чего добивается, что желает или, наоборот, не желает менять в себе.</a:t>
            </a:r>
          </a:p>
          <a:p>
            <a:pPr algn="r">
              <a:buNone/>
            </a:pPr>
            <a:r>
              <a:rPr lang="ru-RU" dirty="0" smtClean="0"/>
              <a:t>(Г. А. </a:t>
            </a:r>
            <a:r>
              <a:rPr lang="ru-RU" dirty="0" err="1" smtClean="0"/>
              <a:t>Цукерман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147248" cy="100811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общие трудности саморазвития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одаренных школьников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424936" cy="5805264"/>
          </a:xfrm>
        </p:spPr>
        <p:txBody>
          <a:bodyPr>
            <a:noAutofit/>
          </a:bodyPr>
          <a:lstStyle/>
          <a:p>
            <a:r>
              <a:rPr lang="ru-RU" sz="1700" b="1" dirty="0" err="1" smtClean="0"/>
              <a:t>несформированность</a:t>
            </a:r>
            <a:r>
              <a:rPr lang="ru-RU" sz="1700" b="1" dirty="0" smtClean="0"/>
              <a:t>,</a:t>
            </a:r>
            <a:r>
              <a:rPr lang="ru-RU" sz="1700" dirty="0" smtClean="0"/>
              <a:t> отсутствие мотивов саморазвития и желания заниматься самовоспитанием. Последствия: процессы саморазвития приобретают стихийный характер, подчинены лишь законам адаптации к социуму и деятельности, любое препятствие воспринимается как трудность, обусловленная обстоятельствами или «кознями» других людей;</a:t>
            </a:r>
          </a:p>
          <a:p>
            <a:r>
              <a:rPr lang="ru-RU" sz="1700" b="1" dirty="0" err="1" smtClean="0"/>
              <a:t>несформированность</a:t>
            </a:r>
            <a:r>
              <a:rPr lang="ru-RU" sz="1700" b="1" dirty="0" smtClean="0"/>
              <a:t> </a:t>
            </a:r>
            <a:r>
              <a:rPr lang="ru-RU" sz="1700" dirty="0" smtClean="0"/>
              <a:t>способов и приемов саморазвития, которая приводит к смутному иллюзорному представлению о себе, своей Я-концепции, и переживается личностью как неуверенность или самоуверенность, порождает функционирование многочисленных психологических защит и форм защитного поведения. Это выражается в неспособности принимать и понимать других, порождая защиты, позволяющие скрыть иногда за маской благополучия и уверенности свою растерянность и неуверенность;</a:t>
            </a:r>
          </a:p>
          <a:p>
            <a:r>
              <a:rPr lang="ru-RU" sz="1700" b="1" dirty="0" smtClean="0"/>
              <a:t>постановка</a:t>
            </a:r>
            <a:r>
              <a:rPr lang="ru-RU" sz="1700" dirty="0" smtClean="0"/>
              <a:t> неправильных жизненных целей, выбор профессии, не соответствующей склонностям и способностям. Школьник испытывает личностный дискомфорт, попадает в кризисные ситуации и не всегда самостоятельно может из них выйти;</a:t>
            </a:r>
          </a:p>
          <a:p>
            <a:r>
              <a:rPr lang="ru-RU" sz="1700" b="1" dirty="0" err="1" smtClean="0"/>
              <a:t>несформированностъ</a:t>
            </a:r>
            <a:r>
              <a:rPr lang="ru-RU" sz="1700" dirty="0" smtClean="0"/>
              <a:t> механизмов саморазвития: идентификации,  рефлексии, способности к </a:t>
            </a:r>
            <a:r>
              <a:rPr lang="ru-RU" sz="1700" dirty="0" err="1" smtClean="0"/>
              <a:t>самопринятию</a:t>
            </a:r>
            <a:r>
              <a:rPr lang="ru-RU" sz="1700" dirty="0" smtClean="0"/>
              <a:t> и </a:t>
            </a:r>
            <a:r>
              <a:rPr lang="ru-RU" sz="1700" dirty="0" err="1" smtClean="0"/>
              <a:t>самопрогнозированию</a:t>
            </a:r>
            <a:r>
              <a:rPr lang="ru-RU" sz="1700" dirty="0" smtClean="0"/>
              <a:t>;</a:t>
            </a:r>
          </a:p>
          <a:p>
            <a:r>
              <a:rPr lang="ru-RU" sz="1700" dirty="0" smtClean="0"/>
              <a:t>игнорирование школьниками выработанных способов самопознания и саморазвития. </a:t>
            </a:r>
            <a:endParaRPr lang="ru-RU" sz="17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640960" cy="158417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психолого-педагогической поддержки саморазвития одаренных школьников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844824"/>
            <a:ext cx="8568952" cy="4968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психолого-педагогического сопровождения, что будет способствовать:</a:t>
            </a:r>
          </a:p>
          <a:p>
            <a:r>
              <a:rPr lang="ru-RU" dirty="0" smtClean="0"/>
              <a:t>вовлечению одаренных детей в многоплановую внеурочную деятельность на основе их интересов и потребностей;</a:t>
            </a:r>
          </a:p>
          <a:p>
            <a:r>
              <a:rPr lang="ru-RU" dirty="0" smtClean="0"/>
              <a:t>обучению на основе личностно-развивающих технологий, </a:t>
            </a:r>
          </a:p>
          <a:p>
            <a:r>
              <a:rPr lang="ru-RU" dirty="0" smtClean="0"/>
              <a:t>развитию интеллектуально-творческого потенциала, путем приобщение их к основам научно-исследовательской деятельности, </a:t>
            </a:r>
          </a:p>
          <a:p>
            <a:r>
              <a:rPr lang="ru-RU" dirty="0" smtClean="0"/>
              <a:t>участию одаренных школьников в конференциях и олимпиадах различных уровней, </a:t>
            </a:r>
          </a:p>
          <a:p>
            <a:r>
              <a:rPr lang="ru-RU" dirty="0" smtClean="0"/>
              <a:t>выработке определенного стиля педагогической деятельности преподавателей, </a:t>
            </a:r>
          </a:p>
          <a:p>
            <a:r>
              <a:rPr lang="ru-RU" dirty="0" smtClean="0"/>
              <a:t>нацеленности организации педагогической деятельности на развитие самостоятельности учащихся.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00811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психологическое сопровождение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844824"/>
            <a:ext cx="8424936" cy="4629128"/>
          </a:xfrm>
        </p:spPr>
        <p:txBody>
          <a:bodyPr>
            <a:normAutofit/>
          </a:bodyPr>
          <a:lstStyle/>
          <a:p>
            <a:pPr algn="just"/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движение вместе с изменяющейся личностью, своевременное оказание помощи и поддержки.</a:t>
            </a:r>
          </a:p>
          <a:p>
            <a:pPr algn="just">
              <a:buNone/>
            </a:pPr>
            <a:r>
              <a:rPr lang="ru-RU" sz="2800" dirty="0" smtClean="0"/>
              <a:t> </a:t>
            </a:r>
          </a:p>
          <a:p>
            <a:r>
              <a:rPr lang="ru-RU" sz="2800" dirty="0" smtClean="0"/>
              <a:t>Сопровождение рассматривается как способ включения индивида во взаимодействие с целью обеспечения условий для саморазвития, самодвижения в деятельности всех субъектов.</a:t>
            </a: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Суть проблемы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многих одаренных детей возникают учебные трудности, проблемы с выбором образовательного и профессионального маршрута, нарушения эмоционально-волевой сферы, проблемы взаимоотношений со сверстниками, учителями, родителями, которые могут стать причиной школьной и социальной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дезадаптации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2560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Психолого-педагогическое сопровождение одаренных детей в образовательном процессе</a:t>
            </a: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7467600" cy="433083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 система деятельности, направленная на создание социально-психологических условий для успешного обучения, развития, воспитания, социализации и адаптации ребенка.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186</TotalTime>
  <Words>1738</Words>
  <Application>Microsoft Office PowerPoint</Application>
  <PresentationFormat>Экран (4:3)</PresentationFormat>
  <Paragraphs>209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Эркер</vt:lpstr>
      <vt:lpstr>Система психолого-педагогической поддержки саморазвития школьников</vt:lpstr>
      <vt:lpstr>Саморазвитие –</vt:lpstr>
      <vt:lpstr>Саморазвитие  </vt:lpstr>
      <vt:lpstr>Слайд 4</vt:lpstr>
      <vt:lpstr>общие трудности саморазвития  одаренных школьников</vt:lpstr>
      <vt:lpstr>Условия психолого-педагогической поддержки саморазвития одаренных школьников</vt:lpstr>
      <vt:lpstr>психологическое сопровождение</vt:lpstr>
      <vt:lpstr>Суть проблемы</vt:lpstr>
      <vt:lpstr>Психолого-педагогическое сопровождение одаренных детей в образовательном процессе –</vt:lpstr>
      <vt:lpstr>Цель сопровождения:</vt:lpstr>
      <vt:lpstr>задачи психолого-педагогического сопровождения одаренных детей</vt:lpstr>
      <vt:lpstr>Слайд 12</vt:lpstr>
      <vt:lpstr>координация работы с одаренными детьми</vt:lpstr>
      <vt:lpstr>Сопровождение одаренных детей может осуществляться на 4-х уровнях</vt:lpstr>
      <vt:lpstr>направления психолого-педагогического сопровождения одаренных детей</vt:lpstr>
      <vt:lpstr>Диагностическое направление</vt:lpstr>
      <vt:lpstr>Коррекционно-развивающее направление</vt:lpstr>
      <vt:lpstr>Просветительское направление</vt:lpstr>
      <vt:lpstr>Консультационное направление</vt:lpstr>
      <vt:lpstr>Психопрофилактическое направление</vt:lpstr>
      <vt:lpstr>Экспертное направление</vt:lpstr>
      <vt:lpstr>Мотивационное направление</vt:lpstr>
      <vt:lpstr>Задачи психолого-педагогической службы</vt:lpstr>
      <vt:lpstr>Правила поддержки одаренного ребенка : </vt:lpstr>
      <vt:lpstr>Активные формы работы по осуществлению поддержки саморазвития одаренного ребенка: </vt:lpstr>
      <vt:lpstr>Педагогическое просвещение родителей по вопросам воспитания одаренных детей 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психолого-педагогической поддержки саморазвития школьников</dc:title>
  <cp:lastModifiedBy>user</cp:lastModifiedBy>
  <cp:revision>25</cp:revision>
  <dcterms:modified xsi:type="dcterms:W3CDTF">2018-10-24T07:24:37Z</dcterms:modified>
</cp:coreProperties>
</file>