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588" r:id="rId2"/>
    <p:sldId id="540" r:id="rId3"/>
    <p:sldId id="458" r:id="rId4"/>
    <p:sldId id="603" r:id="rId5"/>
    <p:sldId id="282" r:id="rId6"/>
    <p:sldId id="264" r:id="rId7"/>
    <p:sldId id="604" r:id="rId8"/>
    <p:sldId id="605" r:id="rId9"/>
    <p:sldId id="279" r:id="rId10"/>
    <p:sldId id="378" r:id="rId11"/>
    <p:sldId id="611" r:id="rId12"/>
    <p:sldId id="269" r:id="rId13"/>
    <p:sldId id="612" r:id="rId14"/>
    <p:sldId id="592" r:id="rId15"/>
    <p:sldId id="297" r:id="rId16"/>
    <p:sldId id="613" r:id="rId17"/>
    <p:sldId id="593" r:id="rId18"/>
    <p:sldId id="608" r:id="rId19"/>
    <p:sldId id="610" r:id="rId20"/>
    <p:sldId id="614" r:id="rId21"/>
    <p:sldId id="606" r:id="rId22"/>
    <p:sldId id="303" r:id="rId23"/>
    <p:sldId id="597" r:id="rId24"/>
    <p:sldId id="615" r:id="rId25"/>
    <p:sldId id="616" r:id="rId26"/>
    <p:sldId id="600" r:id="rId27"/>
    <p:sldId id="601" r:id="rId28"/>
    <p:sldId id="602" r:id="rId29"/>
    <p:sldId id="617" r:id="rId30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AB76E-F902-4B36-AB4E-886FD0C194BE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7B263-7C38-43B2-BE36-ADE753A94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575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AD0F9C-B5AB-4822-B482-7D36A5C2A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8929E2-6C05-46D4-8723-502290EA3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5D04AC-B9EB-49CB-AC81-67B01D64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C0685F-2F36-4D19-98D7-8800569C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ED643B-9265-44FE-9F45-5A4C89471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02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5E437-3BA6-450D-859F-FBB8231D1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BA074A-41D5-44F4-A34A-0FDC862A0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3CB2FF-2573-451D-852C-5349218A0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BA3B62-7972-44AC-B72A-E056B5A6D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C995DB-1A0A-4543-8D42-62109408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18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F094D8D-2677-4D02-B9CD-4DA8BDB410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8CD3D6-61FC-4727-9E14-1E405773B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69B154-8032-4989-B45F-471FBE412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2F5FFB-6F4B-4B70-9F2F-F36D4A43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6EE7D7-9D88-41E3-AF8F-9F12731B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23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06582-4669-473C-B6FC-CD1E2CD0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EDB45-A376-44A5-BC4C-6BC536FE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822D1D-DA40-4DD6-83C2-3F1EA5442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5CFC4F-F19E-46F4-B875-437E7F65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6898C3-2646-4144-A641-6C50869B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31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11D43-0661-4338-8B43-852672908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3945AF-16F2-4A7F-852F-B8B46EF7A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D4FEBC-FDB1-4548-87AB-3BB0D6E3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11C76B-B782-40A4-A4FA-152A7EAD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799C8E-86CA-4DD7-B7EB-525E688B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43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35E4A-B91B-4091-B290-17B8A057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67D59C-560E-48CE-9CEC-608342486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E9227A-3C38-48A4-9CF4-2AA99E3C7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BC9141-B74C-4525-AD25-924EC25C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F4F3A5-CF28-4255-A90B-4BD41861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7DD279-9F68-4464-B4EF-925925B0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372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798445-7AE8-4FC1-A943-8A87DFEE8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A3B650-CF5C-4BA9-8FAE-D3A9524E2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368265-ED51-4645-BE30-C67DDAA94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DFBD3C-8D31-47D8-A1B3-1ECCE79FD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EF0DE7-5B20-4140-8FA7-F01280D75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BF4560-CA99-492F-81A1-65501534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9D130EE-9855-4D52-BEBF-54221A21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FE50CE-C62E-43E3-8D0E-99A73923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25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B655C-5A59-46AC-B94B-DE3183406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4085247-F451-4F51-BB5C-487A6C574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8C5C45F-674E-4B29-9685-582F2631D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696F28-96C3-4A55-A92F-E96C768A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49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FA6E335-05B6-44B8-9388-B1AC2906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3C13278-8FE5-4B8D-BC2D-F670FB51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D0F1ED-AAB2-4E2B-B45F-3B52197F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3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43207-9B04-4667-879F-28BD7B75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3002-7BDF-4104-A9EB-61D8D82E1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BE468E-DD60-41C3-8D06-194639C5B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66A6E9-A5DD-4AAE-AD3C-2B839C78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0C0854-DC37-4A2D-9CC4-4D43974A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ACE71E-456F-4B41-8F68-AA55D42D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73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D6518-3E41-43A8-8B4E-E1F2DEF1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BFD380-CDEE-4476-8406-E139572DE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7C87DD-8DA7-4FF9-8599-E376FDD84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85C8C5-234F-4955-8CB2-B5C72AD11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68CABB-824A-4AD4-8017-BE408F41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BB2F-0A40-49D0-BB93-84A4F23D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53B935-367D-4A9D-9DDC-4B85D5499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3EC256-4BA2-46BE-91FB-19FB2AE58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7FA8D2-F60B-4A91-A4BC-89FEA71A6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E6C33-BCD2-4E7F-B09B-83F9FCBBC6AF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5BE6A3-6E88-4582-88FB-F3D805A2B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03E352-D909-458A-8C4F-EBB8C9D39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391D-3BC8-4F40-98AB-B5F38519B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88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357" y="381003"/>
            <a:ext cx="10741981" cy="959526"/>
          </a:xfrm>
        </p:spPr>
        <p:txBody>
          <a:bodyPr>
            <a:normAutofit fontScale="90000"/>
          </a:bodyPr>
          <a:lstStyle/>
          <a:p>
            <a:br>
              <a:rPr lang="ru-RU" sz="3200" b="1" i="1" dirty="0"/>
            </a:br>
            <a:r>
              <a:rPr lang="ru-RU" sz="3600" b="1" i="1" dirty="0"/>
              <a:t>Раздел 1.</a:t>
            </a:r>
            <a:r>
              <a:rPr lang="ru-RU" sz="3600" b="1" dirty="0"/>
              <a:t>Основы охраны труда в Российской Федерации.</a:t>
            </a:r>
            <a:br>
              <a:rPr lang="ru-RU" sz="3600" i="1" dirty="0"/>
            </a:br>
            <a:br>
              <a:rPr lang="ru-RU" sz="3200" i="1" dirty="0"/>
            </a:br>
            <a:r>
              <a:rPr lang="ru-RU" sz="3200" i="1"/>
              <a:t>1.2.</a:t>
            </a:r>
            <a:r>
              <a:rPr lang="ru-RU" sz="3200" b="1"/>
              <a:t> </a:t>
            </a:r>
            <a:r>
              <a:rPr lang="ru-RU" sz="3200" b="1" dirty="0"/>
              <a:t>Условия труда. Их оценка по напряженности и тяжести</a:t>
            </a:r>
          </a:p>
        </p:txBody>
      </p:sp>
      <p:pic>
        <p:nvPicPr>
          <p:cNvPr id="4098" name="Picture 2" descr="C:\Users\User\Documents\specialnaya-ocenka-usloviy-truda-klas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286000"/>
            <a:ext cx="56388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>
            <a:extLst>
              <a:ext uri="{FF2B5EF4-FFF2-40B4-BE49-F238E27FC236}">
                <a16:creationId xmlns:a16="http://schemas.microsoft.com/office/drawing/2014/main" id="{514BA50B-A157-4914-80E2-8FA013E8694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0351"/>
            <a:ext cx="9144000" cy="5865813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None/>
            </a:pPr>
            <a:r>
              <a:rPr lang="ru-RU" altLang="ru-RU" dirty="0"/>
              <a:t>При отсутствии на рабочем месте ОВПФ или </a:t>
            </a:r>
            <a:r>
              <a:rPr lang="ru-RU" altLang="ru-RU" dirty="0">
                <a:solidFill>
                  <a:srgbClr val="CC0000"/>
                </a:solidFill>
              </a:rPr>
              <a:t>соответствии </a:t>
            </a:r>
            <a:r>
              <a:rPr lang="ru-RU" altLang="ru-RU" dirty="0"/>
              <a:t>их фактических значений </a:t>
            </a:r>
            <a:r>
              <a:rPr lang="ru-RU" altLang="ru-RU" dirty="0">
                <a:solidFill>
                  <a:srgbClr val="CC0000"/>
                </a:solidFill>
              </a:rPr>
              <a:t>оптимальным или допустимым величинам</a:t>
            </a:r>
            <a:r>
              <a:rPr lang="ru-RU" altLang="ru-RU" dirty="0"/>
              <a:t>, при выполнении требований по </a:t>
            </a:r>
            <a:r>
              <a:rPr lang="ru-RU" altLang="ru-RU" dirty="0" err="1"/>
              <a:t>травмобезопасности</a:t>
            </a:r>
            <a:r>
              <a:rPr lang="ru-RU" altLang="ru-RU" dirty="0"/>
              <a:t> и обеспеченности работников средствами индивидуальной защиты (СИЗ), условия труда соответствуют гигиеническим требованиям и требованиям безопасности, рабочее место признается </a:t>
            </a:r>
            <a:r>
              <a:rPr lang="ru-RU" altLang="ru-RU" b="1" dirty="0">
                <a:solidFill>
                  <a:srgbClr val="CC0000"/>
                </a:solidFill>
              </a:rPr>
              <a:t>аттестованным</a:t>
            </a:r>
            <a:r>
              <a:rPr lang="ru-RU" altLang="ru-RU" dirty="0">
                <a:solidFill>
                  <a:srgbClr val="CC0000"/>
                </a:solidFill>
              </a:rPr>
              <a:t>.</a:t>
            </a:r>
          </a:p>
          <a:p>
            <a:pPr marL="469900" indent="-469900">
              <a:lnSpc>
                <a:spcPct val="80000"/>
              </a:lnSpc>
              <a:buNone/>
            </a:pPr>
            <a:r>
              <a:rPr lang="ru-RU" altLang="ru-RU" dirty="0"/>
              <a:t> </a:t>
            </a:r>
            <a:r>
              <a:rPr lang="ru-RU" altLang="ru-RU" dirty="0">
                <a:solidFill>
                  <a:srgbClr val="CC0000"/>
                </a:solidFill>
              </a:rPr>
              <a:t>При отнесении условий труда к 3 классу</a:t>
            </a:r>
            <a:r>
              <a:rPr lang="ru-RU" altLang="ru-RU" dirty="0"/>
              <a:t> (вредному) рабочее место признается </a:t>
            </a:r>
            <a:r>
              <a:rPr lang="ru-RU" altLang="ru-RU" b="1" dirty="0">
                <a:solidFill>
                  <a:srgbClr val="CC0000"/>
                </a:solidFill>
              </a:rPr>
              <a:t>условно аттестованным</a:t>
            </a:r>
            <a:r>
              <a:rPr lang="ru-RU" altLang="ru-RU" dirty="0"/>
              <a:t> с указанием соответствующего класса и степени вредности</a:t>
            </a:r>
          </a:p>
          <a:p>
            <a:pPr marL="469900" indent="-469900">
              <a:lnSpc>
                <a:spcPct val="80000"/>
              </a:lnSpc>
              <a:buNone/>
            </a:pPr>
            <a:r>
              <a:rPr lang="ru-RU" altLang="ru-RU" dirty="0"/>
              <a:t>При отнесении </a:t>
            </a:r>
            <a:r>
              <a:rPr lang="ru-RU" altLang="ru-RU" dirty="0">
                <a:solidFill>
                  <a:srgbClr val="CC0000"/>
                </a:solidFill>
              </a:rPr>
              <a:t>к 4 классу</a:t>
            </a:r>
            <a:r>
              <a:rPr lang="ru-RU" altLang="ru-RU" dirty="0"/>
              <a:t> (опасному) рабочее место признается </a:t>
            </a:r>
            <a:r>
              <a:rPr lang="ru-RU" altLang="ru-RU" b="1" dirty="0">
                <a:solidFill>
                  <a:srgbClr val="CC0000"/>
                </a:solidFill>
              </a:rPr>
              <a:t>не аттестованным</a:t>
            </a:r>
            <a:r>
              <a:rPr lang="ru-RU" altLang="ru-RU" dirty="0"/>
              <a:t> и подлежит переоснащению или ликвидации.</a:t>
            </a:r>
          </a:p>
          <a:p>
            <a:pPr marL="469900" indent="-469900">
              <a:lnSpc>
                <a:spcPct val="80000"/>
              </a:lnSpc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62333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828FE2-AF6E-4BAE-BBBD-BD37D167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Отнесение условий труда к классам (подклассам) по напряженности трудового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2D6DE7-4F4A-4AA7-95E7-7051D0820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0730"/>
            <a:ext cx="10515600" cy="49962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89AC990-153A-464A-A929-F75E6F2FCEE4}"/>
              </a:ext>
            </a:extLst>
          </p:cNvPr>
          <p:cNvSpPr/>
          <p:nvPr/>
        </p:nvSpPr>
        <p:spPr>
          <a:xfrm>
            <a:off x="4305670" y="1500326"/>
            <a:ext cx="3613212" cy="1038688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Классификация условий труда по напряженности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42E239-5E5D-4A8E-9D9C-64169B09C9F7}"/>
              </a:ext>
            </a:extLst>
          </p:cNvPr>
          <p:cNvSpPr/>
          <p:nvPr/>
        </p:nvSpPr>
        <p:spPr>
          <a:xfrm>
            <a:off x="1491449" y="3429000"/>
            <a:ext cx="2352582" cy="8589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1-й класс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оптимальный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4BE40E6-BDA3-4DAD-AD39-B2594615697C}"/>
              </a:ext>
            </a:extLst>
          </p:cNvPr>
          <p:cNvSpPr/>
          <p:nvPr/>
        </p:nvSpPr>
        <p:spPr>
          <a:xfrm>
            <a:off x="4536489" y="3311371"/>
            <a:ext cx="3382393" cy="8589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2-й класс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допустимый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1CF6A8D-E379-4CFC-A1F5-5648B5ADE669}"/>
              </a:ext>
            </a:extLst>
          </p:cNvPr>
          <p:cNvSpPr/>
          <p:nvPr/>
        </p:nvSpPr>
        <p:spPr>
          <a:xfrm>
            <a:off x="8460419" y="3429000"/>
            <a:ext cx="2494626" cy="8589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3-й класс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опасный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5D8A41D-65F6-425D-A257-3B7E4DDA47B0}"/>
              </a:ext>
            </a:extLst>
          </p:cNvPr>
          <p:cNvSpPr/>
          <p:nvPr/>
        </p:nvSpPr>
        <p:spPr>
          <a:xfrm>
            <a:off x="7688062" y="5060272"/>
            <a:ext cx="1491449" cy="6169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3.1. степень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вредности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3562B2-925D-486F-8AFA-4C440FEF5E91}"/>
              </a:ext>
            </a:extLst>
          </p:cNvPr>
          <p:cNvSpPr/>
          <p:nvPr/>
        </p:nvSpPr>
        <p:spPr>
          <a:xfrm>
            <a:off x="9676660" y="5060272"/>
            <a:ext cx="1491449" cy="616998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3.2 степени вредности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54F0DDDC-EFBE-43D3-97E7-F9AA2F4CFDE9}"/>
              </a:ext>
            </a:extLst>
          </p:cNvPr>
          <p:cNvCxnSpPr/>
          <p:nvPr/>
        </p:nvCxnSpPr>
        <p:spPr>
          <a:xfrm flipH="1">
            <a:off x="2796466" y="2539014"/>
            <a:ext cx="2831977" cy="889986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97AB7413-867F-443B-A953-EFC6D9085617}"/>
              </a:ext>
            </a:extLst>
          </p:cNvPr>
          <p:cNvCxnSpPr/>
          <p:nvPr/>
        </p:nvCxnSpPr>
        <p:spPr>
          <a:xfrm>
            <a:off x="5646198" y="2539014"/>
            <a:ext cx="798990" cy="772357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FA5ED000-4EB9-4D8F-AF16-082EF3B35FD8}"/>
              </a:ext>
            </a:extLst>
          </p:cNvPr>
          <p:cNvCxnSpPr>
            <a:cxnSpLocks/>
          </p:cNvCxnSpPr>
          <p:nvPr/>
        </p:nvCxnSpPr>
        <p:spPr>
          <a:xfrm>
            <a:off x="5646198" y="2539014"/>
            <a:ext cx="4154750" cy="865572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A00A579-001F-4ED9-A122-C96341B4FD01}"/>
              </a:ext>
            </a:extLst>
          </p:cNvPr>
          <p:cNvCxnSpPr/>
          <p:nvPr/>
        </p:nvCxnSpPr>
        <p:spPr>
          <a:xfrm flipH="1">
            <a:off x="8611340" y="4318987"/>
            <a:ext cx="1127094" cy="741285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D9DD1454-A204-432E-AD34-68FF2066EBF8}"/>
              </a:ext>
            </a:extLst>
          </p:cNvPr>
          <p:cNvCxnSpPr/>
          <p:nvPr/>
        </p:nvCxnSpPr>
        <p:spPr>
          <a:xfrm>
            <a:off x="9800948" y="4312329"/>
            <a:ext cx="710213" cy="74794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22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cuments\Новая папка\slide-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3883" y="0"/>
            <a:ext cx="9767283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5BB73-4C36-4E84-81ED-90CCFCBED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оценки напряженности  труда в соответствии с методикой проведения СУОТ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668A0C-9258-45B4-A613-50D8A1ED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536774A-E9E4-435F-9092-C349D71C56FC}"/>
              </a:ext>
            </a:extLst>
          </p:cNvPr>
          <p:cNvSpPr/>
          <p:nvPr/>
        </p:nvSpPr>
        <p:spPr>
          <a:xfrm>
            <a:off x="3710864" y="1829232"/>
            <a:ext cx="4216894" cy="156250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Напряженность трудового процесса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C8FD1B-2CAD-4E25-A8AA-DCEAE525BC2B}"/>
              </a:ext>
            </a:extLst>
          </p:cNvPr>
          <p:cNvSpPr/>
          <p:nvPr/>
        </p:nvSpPr>
        <p:spPr>
          <a:xfrm>
            <a:off x="1109709" y="3429000"/>
            <a:ext cx="2956264" cy="557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Сенсорные нагрузки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0DCDBEA-76D9-452C-ABE9-E8ADC4548019}"/>
              </a:ext>
            </a:extLst>
          </p:cNvPr>
          <p:cNvSpPr/>
          <p:nvPr/>
        </p:nvSpPr>
        <p:spPr>
          <a:xfrm>
            <a:off x="1109709" y="4227991"/>
            <a:ext cx="2956264" cy="406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Плотность сигналов и сообщений за 1 час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C68DD75-AC25-49AB-9BAA-59A2E8CEFAF3}"/>
              </a:ext>
            </a:extLst>
          </p:cNvPr>
          <p:cNvSpPr/>
          <p:nvPr/>
        </p:nvSpPr>
        <p:spPr>
          <a:xfrm>
            <a:off x="1109708" y="4876061"/>
            <a:ext cx="2956263" cy="477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Число производственных объектов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5C4E4F9-BBE5-4785-B8AC-75425578B183}"/>
              </a:ext>
            </a:extLst>
          </p:cNvPr>
          <p:cNvSpPr/>
          <p:nvPr/>
        </p:nvSpPr>
        <p:spPr>
          <a:xfrm>
            <a:off x="1109707" y="5589449"/>
            <a:ext cx="3027287" cy="47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Работа с оптическими приборами (% времени)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AE40BEF-200C-4232-9D43-2AEC6350F8C7}"/>
              </a:ext>
            </a:extLst>
          </p:cNvPr>
          <p:cNvSpPr/>
          <p:nvPr/>
        </p:nvSpPr>
        <p:spPr>
          <a:xfrm>
            <a:off x="7705817" y="3429000"/>
            <a:ext cx="3204839" cy="625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Монотонность нагрузки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F077DEB-6EE7-4E6B-8506-DE8D59CBE782}"/>
              </a:ext>
            </a:extLst>
          </p:cNvPr>
          <p:cNvSpPr/>
          <p:nvPr/>
        </p:nvSpPr>
        <p:spPr>
          <a:xfrm>
            <a:off x="7741328" y="4227991"/>
            <a:ext cx="3187084" cy="1125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Число элементов (приемов),  необходимых для реализации простого задания или в многократно повторяющихся операциях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EC74B28-FECD-4D3F-80E7-A85CE9514353}"/>
              </a:ext>
            </a:extLst>
          </p:cNvPr>
          <p:cNvSpPr/>
          <p:nvPr/>
        </p:nvSpPr>
        <p:spPr>
          <a:xfrm>
            <a:off x="7741328" y="5526350"/>
            <a:ext cx="3204839" cy="1224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Монотонность производственной обстановки (время пассивного наблюдения за ходом технологического процесса, в % от времени смены)</a:t>
            </a:r>
          </a:p>
          <a:p>
            <a:pPr algn="ctr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84A63AF-64D0-48F0-9E65-23D7A0D180F9}"/>
              </a:ext>
            </a:extLst>
          </p:cNvPr>
          <p:cNvSpPr/>
          <p:nvPr/>
        </p:nvSpPr>
        <p:spPr>
          <a:xfrm>
            <a:off x="1109707" y="6276513"/>
            <a:ext cx="3027287" cy="47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Нагрузка на голосовой аппарат суммар6ное количество часов, наговариваемых в неделю</a:t>
            </a:r>
          </a:p>
        </p:txBody>
      </p:sp>
    </p:spTree>
    <p:extLst>
      <p:ext uri="{BB962C8B-B14F-4D97-AF65-F5344CB8AC3E}">
        <p14:creationId xmlns:p14="http://schemas.microsoft.com/office/powerpoint/2010/main" val="166956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Показатели напряженности трудового процесса</a:t>
            </a:r>
            <a:br>
              <a:rPr lang="ru-RU" sz="2800" dirty="0"/>
            </a:br>
            <a:r>
              <a:rPr lang="ru-RU" sz="2800" dirty="0"/>
              <a:t>Сенсорные нагрузки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6400" y="1143000"/>
            <a:ext cx="8763000" cy="5486400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/>
              <a:t>Продолжительность наблюдения</a:t>
            </a:r>
            <a:r>
              <a:rPr lang="ru-RU" sz="3600" dirty="0"/>
              <a:t>. Выражается в процентном соотношении от длительности смены</a:t>
            </a:r>
            <a:r>
              <a:rPr lang="ru-RU" sz="3600" dirty="0">
                <a:solidFill>
                  <a:srgbClr val="FF0000"/>
                </a:solidFill>
              </a:rPr>
              <a:t>.</a:t>
            </a:r>
          </a:p>
          <a:p>
            <a:r>
              <a:rPr lang="ru-RU" sz="3600" b="1" dirty="0"/>
              <a:t>Частота поступающих сигналов (звуки, свет) за час</a:t>
            </a:r>
            <a:r>
              <a:rPr lang="ru-RU" sz="3600" dirty="0"/>
              <a:t>. Наибольшая напряженность по данному параметру наблюдается у таких профессий, как авиадиспетчер, телеграфист.</a:t>
            </a:r>
          </a:p>
          <a:p>
            <a:r>
              <a:rPr lang="ru-RU" sz="3600" b="1" dirty="0"/>
              <a:t>Количество объектов, подлежащих одновременному наблюдению</a:t>
            </a:r>
            <a:r>
              <a:rPr lang="ru-RU" sz="3600" dirty="0"/>
              <a:t>. Для каждой профессии число таких объектов будет разным. К примеру, для авиадиспетчеров предельное количество объектов составляет 13.</a:t>
            </a:r>
          </a:p>
          <a:p>
            <a:r>
              <a:rPr lang="ru-RU" sz="3600" b="1" dirty="0"/>
              <a:t>Размер предмета, подлежащего наблюдению</a:t>
            </a:r>
            <a:r>
              <a:rPr lang="ru-RU" sz="3600" dirty="0"/>
              <a:t>. Чем меньше этот объект, тем больше нагрузка на глаза.</a:t>
            </a:r>
          </a:p>
          <a:p>
            <a:r>
              <a:rPr lang="ru-RU" sz="3600" b="1" dirty="0"/>
              <a:t>Труд с участием оптического оборудования (процент от общей длительности смены)</a:t>
            </a:r>
            <a:r>
              <a:rPr lang="ru-RU" sz="3600" dirty="0"/>
              <a:t>. Чем больше этот процент, тем выше нагрузка.</a:t>
            </a:r>
          </a:p>
          <a:p>
            <a:r>
              <a:rPr lang="ru-RU" sz="3600" b="1" dirty="0"/>
              <a:t>Наблюдение за экраном терминала (количество часов в день). </a:t>
            </a:r>
            <a:r>
              <a:rPr lang="ru-RU" sz="3600" dirty="0"/>
              <a:t>Фиксируется продолжительность работы с экраном.</a:t>
            </a:r>
          </a:p>
          <a:p>
            <a:r>
              <a:rPr lang="ru-RU" sz="3600" b="1" dirty="0"/>
              <a:t>Нагрузка на слуховой анализатор. </a:t>
            </a:r>
            <a:r>
              <a:rPr lang="ru-RU" sz="3600" dirty="0"/>
              <a:t>Находится в зависимости от разборчивости поступающих сигналов, наличия «белого шума». Также во внимание принимается уровень шума.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Нагрузка на голосовой аппарат. </a:t>
            </a:r>
            <a:r>
              <a:rPr lang="ru-RU" sz="3600" dirty="0">
                <a:solidFill>
                  <a:srgbClr val="FF0000"/>
                </a:solidFill>
              </a:rPr>
              <a:t>Подсчитывается количество часов, в которые сотрудник разговаривает (в связи с исполнением служебных обязанностей).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Воздействие напряженности на организм человека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416" y="838200"/>
            <a:ext cx="9660384" cy="5791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33600" y="1219200"/>
            <a:ext cx="3810000" cy="2514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Одним из значимых проявлений воздействия напряженности является развитие 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профессионального стресса, </a:t>
            </a:r>
            <a:r>
              <a:rPr lang="ru-RU" dirty="0"/>
              <a:t>проявляющееся в патологической утомляемости и астении (усталость в покое) </a:t>
            </a:r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6400800" y="1219200"/>
            <a:ext cx="3505200" cy="2514600"/>
          </a:xfrm>
          <a:prstGeom prst="snip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Профессиональный стресс это многомерный феномен, проявляющийся в физиологических и психологических реакциях на сложную рабочую ситуацию  </a:t>
            </a:r>
          </a:p>
        </p:txBody>
      </p:sp>
      <p:sp>
        <p:nvSpPr>
          <p:cNvPr id="8" name="Трапеция 7"/>
          <p:cNvSpPr/>
          <p:nvPr/>
        </p:nvSpPr>
        <p:spPr>
          <a:xfrm>
            <a:off x="3657600" y="3962400"/>
            <a:ext cx="5410200" cy="2590800"/>
          </a:xfrm>
          <a:prstGeom prst="trapezoid">
            <a:avLst>
              <a:gd name="adj" fmla="val 1972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Ведущее значение 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развитии данного состояния имеет нарушение ретикулярной системы, проявляющееся ослаблением стимулирующего влияния на кору головного мозга.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Главный исполнитель </a:t>
            </a:r>
            <a:r>
              <a:rPr lang="ru-RU" sz="1400" b="1" dirty="0" err="1">
                <a:solidFill>
                  <a:schemeClr val="tx1"/>
                </a:solidFill>
              </a:rPr>
              <a:t>стресс-реакций</a:t>
            </a:r>
            <a:r>
              <a:rPr lang="ru-RU" sz="1400" b="1" dirty="0">
                <a:solidFill>
                  <a:schemeClr val="tx1"/>
                </a:solidFill>
              </a:rPr>
              <a:t> - </a:t>
            </a:r>
            <a:r>
              <a:rPr lang="ru-RU" sz="1400" b="1" dirty="0" err="1">
                <a:solidFill>
                  <a:schemeClr val="tx1"/>
                </a:solidFill>
              </a:rPr>
              <a:t>гипоталамо-гипофизарно-надпочечниковая</a:t>
            </a:r>
            <a:r>
              <a:rPr lang="ru-RU" sz="1400" b="1" dirty="0">
                <a:solidFill>
                  <a:schemeClr val="tx1"/>
                </a:solidFill>
              </a:rPr>
              <a:t> система (связанная система ЖВС).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Кроме того, у людей, подверженных профессиональному стрессу , обнаружены нарушения работы иммунной системы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DEEF54-FB6F-456A-9E85-376385A1D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Физиологическое влияние напряженности труда на организм человека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302BE8-9EAF-421E-9FDA-08C0C4853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r>
              <a:rPr lang="ru-RU" dirty="0"/>
              <a:t>В ряде профессий, где работник должен действовать в системе «человек-человек» возможно развитие глубоких негативных изменений в центральной нервной системе и психике работника, вплоть до острого и хронического профессионального стресса, синдрома хронической усталости и профессионального выгорания.</a:t>
            </a:r>
          </a:p>
          <a:p>
            <a:r>
              <a:rPr lang="ru-RU" dirty="0"/>
              <a:t>Однако все эти заболевания необходимостью </a:t>
            </a:r>
            <a:r>
              <a:rPr lang="ru-RU" b="1" dirty="0">
                <a:solidFill>
                  <a:srgbClr val="FF0000"/>
                </a:solidFill>
              </a:rPr>
              <a:t>не являются профессиональными и не сопровождаются</a:t>
            </a:r>
            <a:r>
              <a:rPr lang="ru-RU" dirty="0"/>
              <a:t> повышения страховых платежей в системе обязательного социального страхования</a:t>
            </a:r>
          </a:p>
        </p:txBody>
      </p:sp>
    </p:spTree>
    <p:extLst>
      <p:ext uri="{BB962C8B-B14F-4D97-AF65-F5344CB8AC3E}">
        <p14:creationId xmlns:p14="http://schemas.microsoft.com/office/powerpoint/2010/main" val="1844137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0" y="457201"/>
            <a:ext cx="8382000" cy="5668963"/>
          </a:xfrm>
        </p:spPr>
        <p:txBody>
          <a:bodyPr>
            <a:normAutofit/>
          </a:bodyPr>
          <a:lstStyle/>
          <a:p>
            <a:r>
              <a:rPr lang="ru-RU" dirty="0"/>
              <a:t>По энергетическим затратам труд учителя сопоставим с напряжением пилота авиалайнера в момент ручной посадки, а также с трудом хирурга, и занимает вторую строку в рейтинге энергетических затрат.</a:t>
            </a:r>
          </a:p>
          <a:p>
            <a:r>
              <a:rPr lang="ru-RU" dirty="0"/>
              <a:t>Для мужчин этой группы суточный расход энергии составляет 2550-2800 ккал, для женщин 2200–2400 - ккал, средняя величина составляет 40 ккал /кг массы тела. </a:t>
            </a:r>
          </a:p>
          <a:p>
            <a:r>
              <a:rPr lang="ru-RU" dirty="0"/>
              <a:t>Перечисленные </a:t>
            </a:r>
            <a:r>
              <a:rPr lang="ru-RU" dirty="0" err="1"/>
              <a:t>энергозатраты</a:t>
            </a:r>
            <a:r>
              <a:rPr lang="ru-RU" dirty="0"/>
              <a:t> рассчитаны на мужчин с весом 70 кг, а для женщин, с весом 60 кг. </a:t>
            </a:r>
            <a:br>
              <a:rPr lang="ru-RU" dirty="0"/>
            </a:br>
            <a:endParaRPr lang="ru-RU" dirty="0"/>
          </a:p>
          <a:p>
            <a:r>
              <a:rPr lang="ru-RU" sz="1400" dirty="0"/>
              <a:t> https://spravochnick.ru/bezopasnost_zhiznedeyatelnosti/osnovy_fiziologii_truda/energeticheskie_zatraty_pri_razlichnyh_formah_deyatelnosti/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47B34-46FA-426C-9532-3C88A471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7"/>
          </a:xfrm>
        </p:spPr>
        <p:txBody>
          <a:bodyPr>
            <a:normAutofit/>
          </a:bodyPr>
          <a:lstStyle/>
          <a:p>
            <a:r>
              <a:rPr lang="ru-RU" sz="2800" b="1" dirty="0"/>
              <a:t>Основными факторами риска труда учителя являются: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BA2FC6-DEAE-42C3-B40D-E20249927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158"/>
            <a:ext cx="10515600" cy="52108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-</a:t>
            </a:r>
            <a:r>
              <a:rPr lang="ru-RU" dirty="0"/>
              <a:t>повышенное психоэмоциональное напряжение, связанное с необходимостью постоянного самоконтроля и эмоционального возбуждения, со значительным числом межличностных контактов</a:t>
            </a:r>
          </a:p>
          <a:p>
            <a:pPr marL="0" indent="0">
              <a:buNone/>
            </a:pPr>
            <a:r>
              <a:rPr lang="ru-RU" dirty="0"/>
              <a:t>- значительная голосовая нагрузка;</a:t>
            </a:r>
          </a:p>
          <a:p>
            <a:pPr marL="0" indent="0">
              <a:buNone/>
            </a:pPr>
            <a:r>
              <a:rPr lang="ru-RU" dirty="0"/>
              <a:t>- статическая нагрузка при не значительной общей мышечной двигательной нагрузке;</a:t>
            </a:r>
          </a:p>
          <a:p>
            <a:pPr marL="0" indent="0">
              <a:buNone/>
            </a:pPr>
            <a:r>
              <a:rPr lang="ru-RU" dirty="0"/>
              <a:t>- большой объем интенсивной зрительной работы;</a:t>
            </a:r>
          </a:p>
          <a:p>
            <a:pPr marL="0" indent="0">
              <a:buNone/>
            </a:pPr>
            <a:r>
              <a:rPr lang="ru-RU" dirty="0"/>
              <a:t>- высокая плотность эпидемических контактов;</a:t>
            </a:r>
          </a:p>
          <a:p>
            <a:pPr marL="0" indent="0">
              <a:buNone/>
            </a:pPr>
            <a:r>
              <a:rPr lang="ru-RU" dirty="0"/>
              <a:t>- отсутствие стабильного режима дня;</a:t>
            </a:r>
          </a:p>
          <a:p>
            <a:pPr marL="0" indent="0">
              <a:buNone/>
            </a:pPr>
            <a:r>
              <a:rPr lang="ru-RU" dirty="0"/>
              <a:t>- нагрузка на одни и те же центры </a:t>
            </a:r>
            <a:r>
              <a:rPr lang="ru-RU" dirty="0" err="1"/>
              <a:t>коры</a:t>
            </a:r>
            <a:r>
              <a:rPr lang="ru-RU" dirty="0"/>
              <a:t> больших полушарий</a:t>
            </a:r>
          </a:p>
          <a:p>
            <a:pPr marL="0" indent="0">
              <a:buNone/>
            </a:pPr>
            <a:r>
              <a:rPr lang="ru-RU" dirty="0"/>
              <a:t>- резкое перераспределение мозгового кровотока.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97838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B5CA0F0C-882E-4801-AFC4-74A0C367B6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54471"/>
            <a:ext cx="1084752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Каждый из перечисленных факторов риска педагогического труда может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стать причиной профессионального или профессионально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обусловленного заболевания.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 таковым относятся: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dirty="0"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заболевания нервной системы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неврозоподобные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состояния и неврозы),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заболевания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голосо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-речевых органов (острый и хронический фарингит,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ларингит, парез голосовых складок, певческие узелки.),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заболевания опорно-двигательного аппарата (остеохондроз шейного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и поясничного отделов позвоночника, радикулит)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заболевания сердечно-сосудистой системы (варикозное расширение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altLang="ru-RU" sz="2400" dirty="0"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вен нижних конечностей, геморрой),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инфекционные заболевания.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23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353E392-BFF2-4610-B4C9-D786ABED2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Условия труда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B0FCB99-D259-4E88-A246-09FC5D44C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3600" dirty="0"/>
              <a:t>это все вещественные, энергетические и информационные факторы, в которых протекает трудовая деятельность человека</a:t>
            </a:r>
            <a:r>
              <a:rPr lang="ru-RU" altLang="ru-RU" sz="3600" i="1" dirty="0"/>
              <a:t>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3600" i="1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3600" dirty="0"/>
              <a:t>– это совокупность факторов, </a:t>
            </a:r>
            <a:r>
              <a:rPr lang="ru-RU" altLang="ru-RU" sz="3600" dirty="0">
                <a:solidFill>
                  <a:srgbClr val="FF0000"/>
                </a:solidFill>
              </a:rPr>
              <a:t>производственной среды </a:t>
            </a:r>
            <a:r>
              <a:rPr lang="ru-RU" altLang="ru-RU" sz="3600" dirty="0"/>
              <a:t>и трудового процесса, оказывающих влияние на здоровье и работоспособность человека в процесс труда.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3600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58DAB2-6E19-4A90-8232-00D677744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02" y="497150"/>
            <a:ext cx="10599198" cy="5679813"/>
          </a:xfrm>
        </p:spPr>
        <p:txBody>
          <a:bodyPr/>
          <a:lstStyle/>
          <a:p>
            <a:r>
              <a:rPr lang="ru-RU" dirty="0"/>
              <a:t>Если по физическому напряжению труд педагога легкий (класс 1-2), то по </a:t>
            </a:r>
            <a:r>
              <a:rPr lang="ru-RU" dirty="0">
                <a:solidFill>
                  <a:srgbClr val="FF0000"/>
                </a:solidFill>
              </a:rPr>
              <a:t>напряженности он относится к третьему (вредному для здоровья) классу – 3.</a:t>
            </a:r>
          </a:p>
          <a:p>
            <a:pPr marL="0" indent="0">
              <a:buNone/>
            </a:pPr>
            <a:r>
              <a:rPr lang="ru-RU" dirty="0"/>
              <a:t>Возможные неблагоприятные последствия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чувство тревоги;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невротические состояния;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неврозы.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960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D7EAD8-98D1-47B9-825E-A16C014B6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838" y="517585"/>
            <a:ext cx="10818962" cy="5659378"/>
          </a:xfrm>
        </p:spPr>
        <p:txBody>
          <a:bodyPr>
            <a:normAutofit fontScale="92500"/>
          </a:bodyPr>
          <a:lstStyle/>
          <a:p>
            <a:r>
              <a:rPr lang="ru-RU" dirty="0"/>
              <a:t>Согласно «Гигиеническим критериям оценки и классификации условий труда по показателям вредности и опасности факторов производственной среды, тяжести и напряженности трудового процесса» </a:t>
            </a:r>
            <a:r>
              <a:rPr lang="ru-RU" dirty="0">
                <a:solidFill>
                  <a:srgbClr val="FF0000"/>
                </a:solidFill>
              </a:rPr>
              <a:t>труд педагога можно отнести ко 2-й степени 3-го класса (3.2). </a:t>
            </a:r>
          </a:p>
          <a:p>
            <a:r>
              <a:rPr lang="ru-RU" dirty="0"/>
              <a:t>То есть условия труда педагога характеризуются такими уровнями вредных факторов, которые </a:t>
            </a:r>
            <a:r>
              <a:rPr lang="ru-RU" u="sng" dirty="0"/>
              <a:t>вызывают стойкие функциональные изменения, приводящие в большинстве случаев к увеличению производственно-обусловленной заболеваемости</a:t>
            </a:r>
            <a:r>
              <a:rPr lang="ru-RU" dirty="0"/>
              <a:t> (что проявляется в повышении уровня заболеваемости с временной утратой трудоспособности и, в первую очередь, теми болезнями, которые отражают состояние наиболее уязвимых органов и систем для данных вредных факторов, появлению начальных признаков или легких (без потери профессиональной трудоспособности) форм профессиональной патологии, возникающих после продолжительной экспозиции. </a:t>
            </a:r>
          </a:p>
        </p:txBody>
      </p:sp>
    </p:spTree>
    <p:extLst>
      <p:ext uri="{BB962C8B-B14F-4D97-AF65-F5344CB8AC3E}">
        <p14:creationId xmlns:p14="http://schemas.microsoft.com/office/powerpoint/2010/main" val="749789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cuments\img2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8071" y="152400"/>
            <a:ext cx="988764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Ещё И.М. Сеченов, доказавший, что уставшие мышцы быстрее восстанавливают свою работоспособность при работе других мышц, с физиологической точки зрения обосновал целесообразность активного отдыха.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B9D1E-CF28-4FC0-8690-2CA44E02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Мероприятия по снижению вредного воздействия фактора «Напряженность труда»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699D9F-CD57-4415-8DE0-10BA2FCD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Внедрение в производственную деятельность рационального режима труда и отдыха;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Введение обеденного перерыва в середине рабочего дня и регламентированных кратковременных перерывов;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При работах, требующих большого нервного напряжения и внимания, быстрых и точных движений рук, целесообразны более частые, но короткие 5-10 минутные перерывы.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068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32D03-7985-40EA-8F1F-A959C02D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Мероприятия по снижению вредного воздействия фактора «Напряженность труда»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4BF1C-BA70-41DE-AE5F-ED3BF8F1B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Производственная гимнастика;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Использование кабинетов релаксации и психологической разгрузки;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 Эстетическое оформление производственных помещений;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Эргономика рабочего места. Правильное расположение и компоновка рабочего места уменьшают утомляемость и снижают риска возникновения профессиональных заболеваний.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386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3480" y="762001"/>
            <a:ext cx="9447320" cy="5821363"/>
          </a:xfrm>
        </p:spPr>
        <p:txBody>
          <a:bodyPr>
            <a:normAutofit/>
          </a:bodyPr>
          <a:lstStyle/>
          <a:p>
            <a:r>
              <a:rPr lang="ru-RU" sz="2000" dirty="0"/>
              <a:t>Для повышения работоспособности и предупреждения утомляемости важно уметь </a:t>
            </a:r>
            <a:r>
              <a:rPr lang="ru-RU" sz="2000" b="1" dirty="0"/>
              <a:t>правильно и рационально организовать режим труда и отдыха</a:t>
            </a:r>
            <a:r>
              <a:rPr lang="ru-RU" sz="2000" dirty="0"/>
              <a:t>. В режиме необходимо определить время и длительность перерывов для отдыха в течение рабочего дня. </a:t>
            </a:r>
          </a:p>
          <a:p>
            <a:r>
              <a:rPr lang="ru-RU" sz="2000" dirty="0"/>
              <a:t>В середине рабочего дня, как правило, предоставляется </a:t>
            </a:r>
            <a:r>
              <a:rPr lang="ru-RU" sz="2000" b="1" dirty="0"/>
              <a:t>длительный перерыв на обед</a:t>
            </a:r>
            <a:r>
              <a:rPr lang="ru-RU" sz="2000" dirty="0"/>
              <a:t>, кроме которого важно включать в режим </a:t>
            </a:r>
            <a:r>
              <a:rPr lang="ru-RU" sz="2000" b="1" dirty="0"/>
              <a:t>коротенькие перерывы </a:t>
            </a:r>
            <a:r>
              <a:rPr lang="ru-RU" sz="2000" dirty="0"/>
              <a:t>в течение трудового дня. </a:t>
            </a:r>
          </a:p>
          <a:p>
            <a:r>
              <a:rPr lang="ru-RU" sz="2000" dirty="0"/>
              <a:t>Чтобы однообразная работа не приводила к утомлению, в режим вводятся - минутные перерывы через каждый час работы, можно включать и спокойную музыку, благотворно влияющую на работоспособность. Активный отдых тоже входит в рациональную организацию трудового режима. </a:t>
            </a:r>
          </a:p>
          <a:p>
            <a:r>
              <a:rPr lang="ru-RU" sz="2000" dirty="0"/>
              <a:t>Комплекс специальных упражнений, подобранных для людей разных специальностей, выполняет очень важную работу – прежде всего, способствует улучшению деятельности коры головного мозга, активизирует функциональные процессы всего организма, повышает эмоциональный тонус и, как правило, работоспособность. </a:t>
            </a:r>
            <a:br>
              <a:rPr lang="ru-RU" sz="2000" dirty="0"/>
            </a:br>
            <a:br>
              <a:rPr lang="ru-RU" sz="2000" dirty="0"/>
            </a:br>
            <a:r>
              <a:rPr lang="ru-RU" sz="1400" dirty="0"/>
              <a:t> https://spravochnick.ru/bezopasnost_zhiznedeyatelnosti/osnovy_fiziologii_truda/energeticheskie_zatraty_pri_razlichnyh_formah_deyatelnosti/ 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0" y="609601"/>
            <a:ext cx="8610600" cy="5516563"/>
          </a:xfrm>
        </p:spPr>
        <p:txBody>
          <a:bodyPr>
            <a:normAutofit/>
          </a:bodyPr>
          <a:lstStyle/>
          <a:p>
            <a:r>
              <a:rPr lang="ru-RU" dirty="0"/>
              <a:t>Наивысший уровень работоспособности, в соответствии с суточным циклом, отмечается в утренние и дневные часы. Соответственно с 8-12 часов и с 14-17 часов. </a:t>
            </a:r>
          </a:p>
          <a:p>
            <a:r>
              <a:rPr lang="ru-RU" dirty="0"/>
              <a:t>К вечеру работоспособность понижается и в ночное время достигает своего минимума. </a:t>
            </a:r>
          </a:p>
          <a:p>
            <a:r>
              <a:rPr lang="ru-RU" dirty="0"/>
              <a:t>Различна работоспособность и в течение недели. В понедельник происходит врабатывание в трудовой процесс после выходного дня, а наивысший уровень приходится на 2-й, 3-й, 4-й день рабочей недели. </a:t>
            </a:r>
          </a:p>
          <a:p>
            <a:r>
              <a:rPr lang="ru-RU" dirty="0"/>
              <a:t>К концу недели работоспособность снижается.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r>
              <a:rPr lang="ru-RU" dirty="0"/>
              <a:t>Тяжесть труда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600" y="1066800"/>
            <a:ext cx="84582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– характеристика трудового процесса, отражающая преимущественно нагрузку на опорно-двигательный аппарат и функциональные системы организма (</a:t>
            </a:r>
            <a:r>
              <a:rPr lang="ru-RU" dirty="0" err="1"/>
              <a:t>сердечно-сосудистую</a:t>
            </a:r>
            <a:r>
              <a:rPr lang="ru-RU" dirty="0"/>
              <a:t>, дыхательную и др.), обеспечивающие его деятельность.</a:t>
            </a:r>
          </a:p>
          <a:p>
            <a:r>
              <a:rPr lang="ru-RU" dirty="0"/>
              <a:t>Идентифицируется как опасные и вредные факторы только на рабочих местах на которых работниками осуществляется выполнение, обусловленных технологическим процессом (трудовой функцией) работ по поднятию и переносе грузов вручную, работ в вынужденном положении или положении стоя, при перемещениях в пространстве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42D82-0CCA-439D-8685-240D7A93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/>
              <a:t>Отнесение условий труда по тяжести к соответствующему классу по следующим показателям: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43F2BC-B959-4AFC-91EF-7FCAE94D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Физическая динамическая нагрузка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Масса поднимаемого и перемещаемого вручную груза;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Стереотипные рабочие движения;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Статическая нагрузка;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Рабочая поза;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Наклоны корпуса;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Перемещение в пространстве.</a:t>
            </a:r>
          </a:p>
          <a:p>
            <a:r>
              <a:rPr lang="ru-RU" dirty="0"/>
              <a:t>При наличии двух и более показателей тяжести трудового процесса подклассов 3.1 и 3.2, условия труда оцениваются на 1 ступень выше (соответственно подклассы 3.2 и 3.3.).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43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A324F8F-DB44-4571-BD8C-39548EEAF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solidFill>
                  <a:schemeClr val="tx1"/>
                </a:solidFill>
              </a:rPr>
              <a:t>Безопасные условия труда</a:t>
            </a:r>
            <a:r>
              <a:rPr lang="ru-RU" altLang="ru-RU" sz="3400"/>
              <a:t>(ФЗ №53)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B0F022F2-22DC-4EE9-AD22-D9BA8B47F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900" indent="-469900"/>
            <a:r>
              <a:rPr lang="ru-RU" altLang="ru-RU" sz="3600" dirty="0"/>
              <a:t>Это состояние условий труда, при которых воздействие ОВПФ на работающих исключено, либо уровни их воздействия не превышают установленные нормативы.</a:t>
            </a:r>
          </a:p>
        </p:txBody>
      </p:sp>
    </p:spTree>
    <p:extLst>
      <p:ext uri="{BB962C8B-B14F-4D97-AF65-F5344CB8AC3E}">
        <p14:creationId xmlns:p14="http://schemas.microsoft.com/office/powerpoint/2010/main" val="22496514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E9D7EAEF-985D-4E63-AC95-18987C7C3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sz="3200" dirty="0"/>
            </a:br>
            <a:br>
              <a:rPr lang="ru-RU" altLang="ru-RU" sz="3200" dirty="0"/>
            </a:br>
            <a:br>
              <a:rPr lang="ru-RU" altLang="ru-RU" sz="3200" dirty="0"/>
            </a:br>
            <a:br>
              <a:rPr lang="ru-RU" altLang="ru-RU" sz="3200" dirty="0"/>
            </a:br>
            <a:br>
              <a:rPr lang="ru-RU" altLang="ru-RU" sz="3200" dirty="0"/>
            </a:br>
            <a:br>
              <a:rPr lang="ru-RU" altLang="ru-RU" sz="3200" b="1" i="1" dirty="0"/>
            </a:br>
            <a:br>
              <a:rPr lang="ru-RU" altLang="ru-RU" sz="3200" dirty="0"/>
            </a:br>
            <a:endParaRPr lang="ru-RU" altLang="ru-RU" sz="3200" b="1" i="1" dirty="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33235CB-4C31-43CE-B5FB-38C103117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3883" y="905523"/>
            <a:ext cx="9705005" cy="5225404"/>
          </a:xfrm>
        </p:spPr>
        <p:txBody>
          <a:bodyPr/>
          <a:lstStyle/>
          <a:p>
            <a:pPr marL="469900" indent="-469900">
              <a:buNone/>
            </a:pPr>
            <a:r>
              <a:rPr lang="ru-RU" altLang="ru-RU" dirty="0"/>
              <a:t>Таким образом: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54DFFEB8-04E3-424E-8DE5-39ADC96ED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768" y="1970844"/>
            <a:ext cx="9311922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i="1" dirty="0">
                <a:latin typeface="Times New Roman" panose="02020603050405020304" pitchFamily="18" charset="0"/>
              </a:rPr>
              <a:t>БЕЗОПАСНОСТЬ ТРУДА</a:t>
            </a:r>
            <a:r>
              <a:rPr lang="ru-RU" altLang="ru-RU" sz="4000" dirty="0">
                <a:latin typeface="Times New Roman" panose="02020603050405020304" pitchFamily="18" charset="0"/>
              </a:rPr>
              <a:t> –</a:t>
            </a:r>
            <a:r>
              <a:rPr lang="ru-RU" altLang="ru-RU" dirty="0">
                <a:latin typeface="Times New Roman" panose="02020603050405020304" pitchFamily="18" charset="0"/>
              </a:rPr>
              <a:t>ЭТО ЦЕЛЬ, а</a:t>
            </a:r>
            <a:br>
              <a:rPr lang="ru-RU" altLang="ru-RU" sz="4000" dirty="0">
                <a:latin typeface="Times New Roman" panose="02020603050405020304" pitchFamily="18" charset="0"/>
              </a:rPr>
            </a:br>
            <a:r>
              <a:rPr lang="ru-RU" altLang="ru-RU" sz="4000" dirty="0">
                <a:latin typeface="Times New Roman" panose="02020603050405020304" pitchFamily="18" charset="0"/>
              </a:rPr>
              <a:t> </a:t>
            </a:r>
            <a:r>
              <a:rPr lang="ru-RU" altLang="ru-RU" sz="4000" b="1" i="1" dirty="0">
                <a:latin typeface="Times New Roman" panose="02020603050405020304" pitchFamily="18" charset="0"/>
              </a:rPr>
              <a:t>ОХРАНА ТРУДА</a:t>
            </a:r>
            <a:r>
              <a:rPr lang="ru-RU" altLang="ru-RU" sz="4000" dirty="0">
                <a:latin typeface="Times New Roman" panose="02020603050405020304" pitchFamily="18" charset="0"/>
              </a:rPr>
              <a:t> – </a:t>
            </a:r>
            <a:r>
              <a:rPr lang="ru-RU" altLang="ru-RU" dirty="0">
                <a:latin typeface="Times New Roman" panose="02020603050405020304" pitchFamily="18" charset="0"/>
              </a:rPr>
              <a:t>ЭТО СРЕДСТВО ЕЕ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</a:rPr>
              <a:t>ДОСТИЖЕНИЯ</a:t>
            </a:r>
            <a:r>
              <a:rPr lang="ru-RU" altLang="ru-RU" sz="4000" dirty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ru-RU" altLang="ru-RU" sz="1800" i="1" dirty="0"/>
          </a:p>
          <a:p>
            <a:pPr>
              <a:spcBef>
                <a:spcPct val="0"/>
              </a:spcBef>
              <a:buClrTx/>
              <a:buSzTx/>
              <a:buNone/>
            </a:pPr>
            <a:endParaRPr lang="ru-RU" altLang="ru-RU" sz="1800" i="1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sz="1800" i="1" dirty="0"/>
              <a:t>Безопасность труда (ГОСТ 12.0.002)</a:t>
            </a:r>
            <a:endParaRPr lang="ru-RU" altLang="ru-RU" sz="18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476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203FA6D6-F9F5-4237-BB2F-2F486877A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800" b="1"/>
              <a:t>ОХРАНА ТРУДА РЕШАЕТ ЗАДАЧИ: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595BDF53-193D-45BE-9B2A-56C5ADC6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900" indent="-469900"/>
            <a:r>
              <a:rPr lang="ru-RU" altLang="ru-RU" sz="2600" dirty="0"/>
              <a:t>ИДЕНТИФИКАЦИИ ОПАСНЫХ И ВРЕДНЫХ ПРОИЗВОДСТВЕННЫХ ФАКТОРОВ (ОВПФ);</a:t>
            </a:r>
          </a:p>
          <a:p>
            <a:pPr marL="469900" indent="-469900"/>
            <a:endParaRPr lang="ru-RU" altLang="ru-RU" sz="2600" dirty="0"/>
          </a:p>
          <a:p>
            <a:pPr marL="469900" indent="-469900"/>
            <a:r>
              <a:rPr lang="ru-RU" altLang="ru-RU" sz="2600" dirty="0"/>
              <a:t>РАЗРАБОТКА СООТВЕТСТВЮЩИХ СРЕДСТВ ЗАЩИТЫ;</a:t>
            </a:r>
          </a:p>
          <a:p>
            <a:pPr marL="469900" indent="-469900"/>
            <a:endParaRPr lang="ru-RU" altLang="ru-RU" sz="2600" dirty="0"/>
          </a:p>
          <a:p>
            <a:pPr marL="469900" indent="-469900"/>
            <a:r>
              <a:rPr lang="ru-RU" altLang="ru-RU" sz="2600" dirty="0"/>
              <a:t>ПОДГОТОВКА К ДЕЙСТВИЯМ И ДЕЙСТВИЯ В УСЛОВИЯХ РЕАЛИЗОВАВШИХСЯ ОПСНОСТЕЙ.</a:t>
            </a:r>
          </a:p>
        </p:txBody>
      </p:sp>
    </p:spTree>
    <p:extLst>
      <p:ext uri="{BB962C8B-B14F-4D97-AF65-F5344CB8AC3E}">
        <p14:creationId xmlns:p14="http://schemas.microsoft.com/office/powerpoint/2010/main" val="235086510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cuments\Новая папка\slide-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533400"/>
            <a:ext cx="85344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AA0B08E-6686-46D7-AD14-BF794E2AE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0"/>
            <a:ext cx="10785629" cy="6176963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В зависимости от уровня, концентрации труда, продолжительности воздействия и выраженности изменений в организме, производственные факторы оказывают воздействие на человека: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/>
              <a:t>1. Оптимальное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/>
              <a:t>2. Допустимое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/>
              <a:t>3. Вредное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/>
              <a:t>4. Опасное </a:t>
            </a:r>
          </a:p>
        </p:txBody>
      </p:sp>
    </p:spTree>
    <p:extLst>
      <p:ext uri="{BB962C8B-B14F-4D97-AF65-F5344CB8AC3E}">
        <p14:creationId xmlns:p14="http://schemas.microsoft.com/office/powerpoint/2010/main" val="420809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9A717-9B32-4BF2-B76F-057E1E42B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617" y="399494"/>
            <a:ext cx="11319029" cy="86113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Вредные условия труда по степени превышения гигиенических нормативов и выраженности изменений в организме работающих подразделяются на 4 степени вредности:</a:t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2E0639-D1EC-4A3A-B46B-E80B2D502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1260629"/>
            <a:ext cx="11185124" cy="491633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3.1 –  ВУТ 1-й степени - </a:t>
            </a:r>
            <a:r>
              <a:rPr lang="ru-RU" sz="1700" dirty="0"/>
              <a:t>условия труда характеризуются такими отклонениями уровней вредных факторов от гигиенических нормативов, которые вызывают функциональные изменения, </a:t>
            </a:r>
            <a:r>
              <a:rPr lang="ru-RU" sz="1700" dirty="0" err="1"/>
              <a:t>восстанавливающиеся</a:t>
            </a:r>
            <a:r>
              <a:rPr lang="ru-RU" sz="1700" dirty="0"/>
              <a:t>, как правило, при более длительном (чем к началу следующей смены) прерывании контакта с вредными факторами и увеличивают риск повреждения здоровья;</a:t>
            </a:r>
          </a:p>
          <a:p>
            <a:r>
              <a:rPr lang="ru-RU" dirty="0"/>
              <a:t>3.2 –  ВУТ 2-й степени - </a:t>
            </a:r>
            <a:r>
              <a:rPr lang="ru-RU" sz="2000" dirty="0"/>
              <a:t>уровни вредных факторов, вызывающие стойкие функциональные изменения, приводящие в большинстве случаев к увеличению </a:t>
            </a:r>
            <a:r>
              <a:rPr lang="ru-RU" sz="2000" dirty="0" err="1"/>
              <a:t>производственно</a:t>
            </a:r>
            <a:r>
              <a:rPr lang="ru-RU" sz="2000" dirty="0"/>
              <a:t> обусловленной заболеваемости (что проявляется повышением уровня заболеваемости с временной утратой трудоспособности и, в первую очередь, теми болезнями, которые отражают состояние наиболее уязвимых органов и систем для данных вредных факторов), появлению начальных признаков или легких (без потери профессиональной трудоспособности) форм профессиональных заболеваний, возникающих после продолжительной экспозиции (часто после 15 и более лет);</a:t>
            </a:r>
          </a:p>
          <a:p>
            <a:r>
              <a:rPr lang="ru-RU" dirty="0"/>
              <a:t>3.3 –  ВУТ 3 –й степени - </a:t>
            </a:r>
            <a:r>
              <a:rPr lang="ru-RU" sz="2000" dirty="0"/>
              <a:t>условия труда, характеризующиеся такими уровнями вредных факторов, воздействие которых приводит к развитию, как правило, профессиональных болезней легкой и средней степеней тяжести (с потерей профессиональной трудоспособности) в периоде трудовой деятельности, росту хронической (</a:t>
            </a:r>
            <a:r>
              <a:rPr lang="ru-RU" sz="2000" dirty="0" err="1"/>
              <a:t>производственно</a:t>
            </a:r>
            <a:r>
              <a:rPr lang="ru-RU" sz="2000" dirty="0"/>
              <a:t> - обусловленной) патологии, включая повышенные уровни заболеваемости с временной утратой трудоспособности;</a:t>
            </a:r>
          </a:p>
          <a:p>
            <a:r>
              <a:rPr lang="ru-RU" dirty="0"/>
              <a:t>3.4 –  ВУТ 4-й степени - </a:t>
            </a:r>
            <a:r>
              <a:rPr lang="ru-RU" sz="2000" dirty="0"/>
              <a:t>условия труда, при которых могут возникать тяжелые формы профессиональных заболеваний (с потерей общей трудоспособности), отмечается значительный рост числа хронических заболеваний и высокие уровни заболеваемости с временной утратой трудоспособности; </a:t>
            </a:r>
          </a:p>
          <a:p>
            <a:r>
              <a:rPr lang="ru-RU" dirty="0"/>
              <a:t>В случае применения эффективных средств индивидуальной защиты (СИЗ) класс (подкласс) условий труда </a:t>
            </a:r>
            <a:r>
              <a:rPr lang="ru-RU" dirty="0" err="1"/>
              <a:t>м.б</a:t>
            </a:r>
            <a:r>
              <a:rPr lang="ru-RU" dirty="0"/>
              <a:t>. снижен комиссией по заключению эксперта на одну ступень.</a:t>
            </a:r>
          </a:p>
          <a:p>
            <a:r>
              <a:rPr lang="ru-RU" dirty="0"/>
              <a:t>Снижение на более чем одну ступень возможно только по согласованию с территориальным органом Роспотребнадзора</a:t>
            </a:r>
          </a:p>
        </p:txBody>
      </p:sp>
    </p:spTree>
    <p:extLst>
      <p:ext uri="{BB962C8B-B14F-4D97-AF65-F5344CB8AC3E}">
        <p14:creationId xmlns:p14="http://schemas.microsoft.com/office/powerpoint/2010/main" val="60598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cuments\Новая папка\slide-2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01678" y="533400"/>
            <a:ext cx="8637722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1953</Words>
  <Application>Microsoft Office PowerPoint</Application>
  <PresentationFormat>Широкоэкранный</PresentationFormat>
  <Paragraphs>140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 Раздел 1.Основы охраны труда в Российской Федерации.  1.2. Условия труда. Их оценка по напряженности и тяжести</vt:lpstr>
      <vt:lpstr>Условия труда </vt:lpstr>
      <vt:lpstr>Безопасные условия труда(ФЗ №53)</vt:lpstr>
      <vt:lpstr>       </vt:lpstr>
      <vt:lpstr>ОХРАНА ТРУДА РЕШАЕТ ЗАДАЧИ:</vt:lpstr>
      <vt:lpstr>Презентация PowerPoint</vt:lpstr>
      <vt:lpstr>Презентация PowerPoint</vt:lpstr>
      <vt:lpstr> Вредные условия труда по степени превышения гигиенических нормативов и выраженности изменений в организме работающих подразделяются на 4 степени вредности:  </vt:lpstr>
      <vt:lpstr>Презентация PowerPoint</vt:lpstr>
      <vt:lpstr>Презентация PowerPoint</vt:lpstr>
      <vt:lpstr>Отнесение условий труда к классам (подклассам) по напряженности трудового процесса</vt:lpstr>
      <vt:lpstr>Презентация PowerPoint</vt:lpstr>
      <vt:lpstr>Особенности оценки напряженности  труда в соответствии с методикой проведения СУОТ</vt:lpstr>
      <vt:lpstr>Показатели напряженности трудового процесса Сенсорные нагрузки</vt:lpstr>
      <vt:lpstr>Воздействие напряженности на организм человека</vt:lpstr>
      <vt:lpstr>Физиологическое влияние напряженности труда на организм человека</vt:lpstr>
      <vt:lpstr>Презентация PowerPoint</vt:lpstr>
      <vt:lpstr>Основными факторами риска труда учителя являются: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Мероприятия по снижению вредного воздействия фактора «Напряженность труда»</vt:lpstr>
      <vt:lpstr>Мероприятия по снижению вредного воздействия фактора «Напряженность труда»</vt:lpstr>
      <vt:lpstr>Презентация PowerPoint</vt:lpstr>
      <vt:lpstr>Презентация PowerPoint</vt:lpstr>
      <vt:lpstr>Тяжесть труда</vt:lpstr>
      <vt:lpstr>Отнесение условий труда по тяжести к соответствующему классу по следующим показателям: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Тяжесть и напряженность трудового процесса</dc:title>
  <dc:creator>User</dc:creator>
  <cp:lastModifiedBy>User</cp:lastModifiedBy>
  <cp:revision>26</cp:revision>
  <cp:lastPrinted>2021-03-15T10:53:35Z</cp:lastPrinted>
  <dcterms:created xsi:type="dcterms:W3CDTF">2021-03-09T04:08:30Z</dcterms:created>
  <dcterms:modified xsi:type="dcterms:W3CDTF">2021-03-15T11:39:57Z</dcterms:modified>
</cp:coreProperties>
</file>