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66" r:id="rId4"/>
    <p:sldId id="275" r:id="rId5"/>
    <p:sldId id="280" r:id="rId6"/>
    <p:sldId id="277" r:id="rId7"/>
    <p:sldId id="282" r:id="rId8"/>
    <p:sldId id="263" r:id="rId9"/>
    <p:sldId id="271" r:id="rId10"/>
    <p:sldId id="278" r:id="rId11"/>
    <p:sldId id="281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7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Дистанционная олимпиада по музыке 1-4 классы 3 тур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2018-2019 учебный год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144" y="4797152"/>
            <a:ext cx="2626569" cy="10081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работу: </a:t>
            </a:r>
            <a:r>
              <a:rPr lang="ru-RU" dirty="0" err="1" smtClean="0">
                <a:solidFill>
                  <a:schemeClr val="bg1"/>
                </a:solidFill>
              </a:rPr>
              <a:t>Габдрафикова</a:t>
            </a:r>
            <a:r>
              <a:rPr lang="ru-RU" dirty="0" smtClean="0">
                <a:solidFill>
                  <a:schemeClr val="bg1"/>
                </a:solidFill>
              </a:rPr>
              <a:t> Зарина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2в класс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СОШ №7 г.Туймазы</a:t>
            </a:r>
          </a:p>
          <a:p>
            <a:endParaRPr lang="ru-RU" dirty="0"/>
          </a:p>
        </p:txBody>
      </p:sp>
      <p:pic>
        <p:nvPicPr>
          <p:cNvPr id="4" name="Рисунок 3" descr="IMG_20181119_143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996952"/>
            <a:ext cx="2018480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Мне больше всего понравилось , как куклы начинают кружить в вальсе, всё ускоряя темп и  поднимаются ввысь…</a:t>
            </a:r>
            <a:r>
              <a:rPr lang="ru-RU" dirty="0" smtClean="0"/>
              <a:t>Вальс-шутка из цикла «Танцы кукол» </a:t>
            </a:r>
            <a:r>
              <a:rPr lang="ru-RU" dirty="0" err="1" smtClean="0"/>
              <a:t>Д.Шостаковича-фееричная</a:t>
            </a:r>
            <a:r>
              <a:rPr lang="ru-RU" dirty="0" smtClean="0"/>
              <a:t>, словно искрящаяся мелодия, порхающая в высоком регистре, </a:t>
            </a:r>
            <a:r>
              <a:rPr lang="ru-RU" dirty="0" smtClean="0"/>
              <a:t>создаёт </a:t>
            </a:r>
            <a:r>
              <a:rPr lang="ru-RU" dirty="0" smtClean="0"/>
              <a:t>светлое праздничное настроение. Живой, общительной интонацией обладает «Лирический вальс» из этого же сборника</a:t>
            </a:r>
            <a:r>
              <a:rPr lang="ru-RU" dirty="0" smtClean="0"/>
              <a:t>. Очень трогательная композиция.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Лирический вальс</a:t>
            </a:r>
            <a:endParaRPr lang="ru-RU" dirty="0"/>
          </a:p>
        </p:txBody>
      </p:sp>
      <p:pic>
        <p:nvPicPr>
          <p:cNvPr id="10242" name="Picture 2" descr="D:\НЕ УДАЛЯТЬ\Desktop\767_horiz_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402832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Так бы и дальше продолжался сказочный сон, но тут мама тронула Митю за плечо и сказала: «Митя, Митя просыпайся! В гостиной ждёт тебя чай с твоими любимыми пирожными». И Митя проснулся! </a:t>
            </a:r>
            <a:r>
              <a:rPr lang="ru-RU" dirty="0" smtClean="0"/>
              <a:t>Позже</a:t>
            </a:r>
            <a:r>
              <a:rPr lang="ru-RU" dirty="0" smtClean="0"/>
              <a:t>, став композитором, он воплотил свой сказочный сон в музыке, так появился детский альбом «Танцы кукол», который композитор посвятил своей дочери Галине.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Красивый сон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848" t="11111" r="8906"/>
          <a:stretch>
            <a:fillRect/>
          </a:stretch>
        </p:blipFill>
        <p:spPr bwMode="auto">
          <a:xfrm>
            <a:off x="508507" y="1957650"/>
            <a:ext cx="3935985" cy="357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9144000" cy="165618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75" t="18783" r="32475" b="28802"/>
          <a:stretch>
            <a:fillRect/>
          </a:stretch>
        </p:blipFill>
        <p:spPr bwMode="auto">
          <a:xfrm>
            <a:off x="971600" y="2033587"/>
            <a:ext cx="6984776" cy="398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22376" y="548680"/>
            <a:ext cx="7772400" cy="511032"/>
          </a:xfrm>
        </p:spPr>
        <p:txBody>
          <a:bodyPr>
            <a:normAutofit/>
          </a:bodyPr>
          <a:lstStyle/>
          <a:p>
            <a:pPr algn="ctr"/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5832648" cy="309634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267744" y="-747464"/>
            <a:ext cx="4608512" cy="4378491"/>
          </a:xfrm>
          <a:prstGeom prst="rect">
            <a:avLst/>
          </a:prstGeom>
        </p:spPr>
        <p:txBody>
          <a:bodyPr vert="horz" lIns="91440" rIns="9144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НЕ УДАЛЯТЬ\Desktop\5109419.jpg"/>
          <p:cNvPicPr>
            <a:picLocks noChangeAspect="1" noChangeArrowheads="1"/>
          </p:cNvPicPr>
          <p:nvPr/>
        </p:nvPicPr>
        <p:blipFill>
          <a:blip r:embed="rId2" cstate="print"/>
          <a:srcRect l="21941" t="37400" r="36335" b="44225"/>
          <a:stretch>
            <a:fillRect/>
          </a:stretch>
        </p:blipFill>
        <p:spPr bwMode="auto">
          <a:xfrm>
            <a:off x="683568" y="404664"/>
            <a:ext cx="7632848" cy="136815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269" t="19933" r="36804" b="29126"/>
          <a:stretch>
            <a:fillRect/>
          </a:stretch>
        </p:blipFill>
        <p:spPr bwMode="auto">
          <a:xfrm>
            <a:off x="395536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69674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Композитор </a:t>
            </a:r>
            <a:r>
              <a:rPr lang="ru-RU" sz="2000" dirty="0" smtClean="0"/>
              <a:t>Дмитрий Дмитриевич Шостакович </a:t>
            </a:r>
            <a:br>
              <a:rPr lang="ru-RU" sz="2000" dirty="0" smtClean="0"/>
            </a:br>
            <a:r>
              <a:rPr lang="ru-RU" sz="2000" dirty="0" smtClean="0"/>
              <a:t>(1906-1975г.г.)</a:t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НЕ УДАЛЯТЬ\Desktop\5109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687" r="75675" b="60219"/>
          <a:stretch>
            <a:fillRect/>
          </a:stretch>
        </p:blipFill>
        <p:spPr bwMode="auto">
          <a:xfrm>
            <a:off x="611560" y="1340769"/>
            <a:ext cx="2880320" cy="439248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4834880" cy="4666523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Родился 25 сентября 1906г. в Петербурге. </a:t>
            </a:r>
          </a:p>
          <a:p>
            <a:pPr fontAlgn="base"/>
            <a:r>
              <a:rPr lang="ru-RU" dirty="0" smtClean="0"/>
              <a:t>В 1919 г. поступил в Петроградскую консерваторию, которую окончил по двум специальностям — в 1923г. как пианист (класс Л. В. Николаева) и в 1925 г. как композитор (класс М. О. Штейнберга). </a:t>
            </a:r>
          </a:p>
          <a:p>
            <a:pPr fontAlgn="base"/>
            <a:r>
              <a:rPr lang="ru-RU" dirty="0" smtClean="0"/>
              <a:t>Дипломная работа — Первая симфония сразу принесла композитору известность.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923928" y="1124744"/>
            <a:ext cx="4896544" cy="5040560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Когда Дмитрий Дмитриевич был маленький, ему приснился сказочный сон. Будто бы он забрел на чердак своего дома. Среди старых забытых вещей он нашел огромный, покрытый паутиной и пылью сундук.</a:t>
            </a:r>
          </a:p>
          <a:p>
            <a:r>
              <a:rPr lang="ru-RU" sz="4800" dirty="0" smtClean="0"/>
              <a:t>В нём было множество разных предметов - сундук был наполнен самыми разными куклами. Здесь были куклы из детского кукольного театра, которые одевались на руку и оживали. Были и куклы в старинных бальных нарядах. И куклы-матрёшки в расписных сарафанах. А также куклы, сшитые из тряпок, был и шарманщик, который накручивал ручку своей шарманки.</a:t>
            </a:r>
          </a:p>
          <a:p>
            <a:r>
              <a:rPr lang="ru-RU" sz="4800" dirty="0" smtClean="0"/>
              <a:t>А на самом дне лежала кукла необыкновенной красоты. На ней было красивое платье с блёстками, золотые локоны обрамляли красивое личико, глазки, словно звёздочки горели глянцевым блеском, она напоминала сказочную Фею.</a:t>
            </a:r>
          </a:p>
          <a:p>
            <a:r>
              <a:rPr lang="ru-RU" sz="4800" dirty="0" smtClean="0"/>
              <a:t>Дети заигрались с куклами и устроили целое представление. Им казалось, что они очутились в красивом большом зале, где были рассажены все их куклы. И вдруг зазвучала чудесная музыка. Она была такой волшебной, что нельзя было не восторгаться ею, нежная, изящная, красивая.</a:t>
            </a:r>
          </a:p>
          <a:p>
            <a:r>
              <a:rPr lang="ru-RU" sz="4800" dirty="0" smtClean="0"/>
              <a:t>Услышав эту музыку, Фея-кукла, вдруг словно проснулась ото сна, ожила и стала танцевать, кружиться и стала звать других кукол на бал: «Куклы, милые, вставайте, бал волшебный открывайте! И зазвучала другая волшебная музыка и на середину зала один за другим стали выходить куклы и танцевать, танцевать… Но вдруг музыка неожиданно закончилась, и все куклы очень огорчились. Но шарманщик спас положение.</a:t>
            </a:r>
          </a:p>
          <a:p>
            <a:r>
              <a:rPr lang="ru-RU" sz="4800" dirty="0" smtClean="0"/>
              <a:t>Не печальтесь, вы друзья!</a:t>
            </a:r>
          </a:p>
          <a:p>
            <a:r>
              <a:rPr lang="ru-RU" sz="4800" dirty="0" smtClean="0"/>
              <a:t>Есть шарманка у меня!</a:t>
            </a:r>
          </a:p>
          <a:p>
            <a:r>
              <a:rPr lang="ru-RU" sz="4800" dirty="0" smtClean="0"/>
              <a:t>Ты </a:t>
            </a:r>
            <a:r>
              <a:rPr lang="ru-RU" sz="4800" dirty="0" err="1" smtClean="0"/>
              <a:t>шарманочка</a:t>
            </a:r>
            <a:r>
              <a:rPr lang="ru-RU" sz="4800" dirty="0" smtClean="0"/>
              <a:t>, играй</a:t>
            </a:r>
          </a:p>
          <a:p>
            <a:r>
              <a:rPr lang="ru-RU" sz="4800" dirty="0" smtClean="0"/>
              <a:t>Бал веселый продолжай!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659" r="15222"/>
          <a:stretch>
            <a:fillRect/>
          </a:stretch>
        </p:blipFill>
        <p:spPr bwMode="auto">
          <a:xfrm>
            <a:off x="323528" y="1196752"/>
            <a:ext cx="33843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3645024"/>
            <a:ext cx="4495800" cy="295232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r>
              <a:rPr lang="ru-RU" sz="3700" dirty="0" smtClean="0"/>
              <a:t>Лучшая классическая музыка для детей. Девочка заболела, не может выйти на улицу поиграть с друзьями.</a:t>
            </a:r>
            <a:r>
              <a:rPr lang="ru-RU" sz="3700" dirty="0" smtClean="0"/>
              <a:t> Так до </a:t>
            </a:r>
            <a:r>
              <a:rPr lang="ru-RU" sz="3700" dirty="0" smtClean="0"/>
              <a:t>слёз </a:t>
            </a:r>
            <a:r>
              <a:rPr lang="ru-RU" sz="3700" dirty="0" smtClean="0"/>
              <a:t>грустно наблюдать веселье из окна. Особенно, когда ты маленькая веселая девочка. Горлышко болит, и мама велела не вставать с постели. Слезинки капают из </a:t>
            </a:r>
            <a:r>
              <a:rPr lang="ru-RU" sz="3700" dirty="0" smtClean="0"/>
              <a:t>глаз. Она ложится спать, из глаз её капают слёзы прямо на игрушечного мишку. Мишка заводит шарманку…</a:t>
            </a:r>
          </a:p>
          <a:p>
            <a:r>
              <a:rPr lang="ru-RU" sz="3700" dirty="0" smtClean="0"/>
              <a:t>Первым звучит </a:t>
            </a:r>
            <a:r>
              <a:rPr lang="ru-RU" sz="3700" dirty="0" smtClean="0"/>
              <a:t>«Гавот». Гавот, старинный французский танец. М</a:t>
            </a:r>
            <a:r>
              <a:rPr lang="ru-RU" sz="3700" dirty="0" smtClean="0"/>
              <a:t>узыка </a:t>
            </a:r>
            <a:r>
              <a:rPr lang="ru-RU" sz="3700" dirty="0" smtClean="0"/>
              <a:t>светлая, шутливая, изящная, немного «игрушечная». </a:t>
            </a:r>
            <a:r>
              <a:rPr lang="ru-RU" sz="3700" dirty="0" smtClean="0"/>
              <a:t>Под неё </a:t>
            </a:r>
            <a:r>
              <a:rPr lang="ru-RU" sz="3700" dirty="0" smtClean="0"/>
              <a:t>на сказочном балу танцуют куклы в старинных нарядах: дамы в пышных платьях, кавалеры в нарядных камзолах… похож этот танец на </a:t>
            </a:r>
            <a:r>
              <a:rPr lang="ru-RU" sz="3700" dirty="0" smtClean="0"/>
              <a:t>менуэт.</a:t>
            </a:r>
            <a:endParaRPr lang="ru-RU" sz="37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НЕ УДАЛЯТЬ\Desktop\HUYMrS11Yj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464496" cy="324036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4464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70646" t="68629" r="6330" b="10197"/>
          <a:stretch>
            <a:fillRect/>
          </a:stretch>
        </p:blipFill>
        <p:spPr bwMode="auto">
          <a:xfrm>
            <a:off x="251520" y="260648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неваляшек и клоуна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1138"/>
            <a:ext cx="4752528" cy="396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484785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Куклы </a:t>
            </a:r>
            <a:r>
              <a:rPr lang="ru-RU" sz="2000" dirty="0" smtClean="0"/>
              <a:t>находятся в комнате маленькой заболевшей девочки. Куклы хотят, чтобы она выздоровела и начинают свой незатейливый танец. Массу образа помогает определить высокий регистр, куклы двигаются в оживленном, но не очень скором темпе.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Вальс-шутка</a:t>
            </a:r>
            <a:endParaRPr lang="ru-RU" dirty="0"/>
          </a:p>
        </p:txBody>
      </p:sp>
      <p:pic>
        <p:nvPicPr>
          <p:cNvPr id="4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1717" t="14706" r="36767" b="27584"/>
          <a:stretch>
            <a:fillRect/>
          </a:stretch>
        </p:blipFill>
        <p:spPr bwMode="auto">
          <a:xfrm>
            <a:off x="4283968" y="1481138"/>
            <a:ext cx="43924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628800"/>
            <a:ext cx="33123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Ожившая кукла, в соответствии с театральной логикой, начинает танцевать. В подобных пьесах возникают многочисленные переклички с балетными спектаклями. Иногда они носят очевидный характер, как, например, в цикле «Танцы кукол» </a:t>
            </a:r>
            <a:r>
              <a:rPr lang="ru-RU" dirty="0" smtClean="0"/>
              <a:t>Д.Шостаковича.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Шарманка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582341"/>
            <a:ext cx="46085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«Шарманка».-музыка светлая, </a:t>
            </a:r>
            <a:r>
              <a:rPr lang="ru-RU" sz="1600" dirty="0" smtClean="0"/>
              <a:t>шутливая</a:t>
            </a:r>
            <a:r>
              <a:rPr lang="ru-RU" sz="1600" dirty="0" smtClean="0"/>
              <a:t>, </a:t>
            </a:r>
            <a:r>
              <a:rPr lang="ru-RU" sz="1600" dirty="0" smtClean="0"/>
              <a:t>задорная, беззаботная, танцевальная, игривая. </a:t>
            </a:r>
            <a:r>
              <a:rPr lang="ru-RU" sz="1600" dirty="0" smtClean="0"/>
              <a:t>Шарманка-это музыкальный ящик, внутри которого небольшой механический органчик с трубками и мехом (как у гармошки). Шарманщик крутит ручку, и специальный валик приводит в движение весь этот механизм. А своё название шарманка получила по названию одной из песенок, которую она играла, в переводе с французского «</a:t>
            </a:r>
            <a:r>
              <a:rPr lang="ru-RU" sz="1600" dirty="0" err="1" smtClean="0"/>
              <a:t>Шарман</a:t>
            </a:r>
            <a:r>
              <a:rPr lang="ru-RU" sz="1600" dirty="0" smtClean="0"/>
              <a:t> Катрин» означает «очаровательная </a:t>
            </a:r>
            <a:r>
              <a:rPr lang="ru-RU" sz="1600" dirty="0" smtClean="0"/>
              <a:t>Катрин»,однообразие,</a:t>
            </a:r>
            <a:r>
              <a:rPr lang="ru-RU" sz="1600" dirty="0" smtClean="0"/>
              <a:t> </a:t>
            </a:r>
            <a:r>
              <a:rPr lang="ru-RU" sz="1600" dirty="0" smtClean="0"/>
              <a:t>механичность</a:t>
            </a:r>
            <a:r>
              <a:rPr lang="ru-RU" sz="1600" dirty="0" smtClean="0"/>
              <a:t>  </a:t>
            </a:r>
            <a:endParaRPr lang="ru-RU" sz="1600" dirty="0" smtClean="0"/>
          </a:p>
          <a:p>
            <a:r>
              <a:rPr lang="ru-RU" sz="1600" dirty="0" smtClean="0"/>
              <a:t>звучания</a:t>
            </a:r>
            <a:r>
              <a:rPr lang="ru-RU" sz="1600" dirty="0" smtClean="0"/>
              <a:t>  шарманки  </a:t>
            </a:r>
            <a:r>
              <a:rPr lang="ru-RU" sz="1600" dirty="0" smtClean="0"/>
              <a:t>передаётся</a:t>
            </a:r>
            <a:r>
              <a:rPr lang="ru-RU" sz="1600" dirty="0" smtClean="0"/>
              <a:t> за  счет  </a:t>
            </a:r>
            <a:endParaRPr lang="ru-RU" sz="1600" dirty="0" smtClean="0"/>
          </a:p>
          <a:p>
            <a:r>
              <a:rPr lang="ru-RU" sz="1600" dirty="0" smtClean="0"/>
              <a:t>повторяющихся</a:t>
            </a:r>
            <a:r>
              <a:rPr lang="ru-RU" sz="1600" dirty="0" smtClean="0"/>
              <a:t>  звуков </a:t>
            </a:r>
            <a:r>
              <a:rPr lang="ru-RU" sz="1600" dirty="0" smtClean="0"/>
              <a:t>аккомпанемента.</a:t>
            </a:r>
            <a:endParaRPr lang="ru-RU" sz="1600" dirty="0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/>
          <a:srcRect l="12156" t="22898" r="41061" b="33095"/>
          <a:stretch>
            <a:fillRect/>
          </a:stretch>
        </p:blipFill>
        <p:spPr bwMode="auto">
          <a:xfrm>
            <a:off x="179513" y="1700808"/>
            <a:ext cx="381642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Вальс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5538"/>
            <a:ext cx="3960440" cy="46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028342"/>
            <a:ext cx="45365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Вальс в переводе с французского означает «кружиться». </a:t>
            </a:r>
          </a:p>
          <a:p>
            <a:r>
              <a:rPr lang="ru-RU" dirty="0" smtClean="0"/>
              <a:t>Вальсы по характеру бывают разные, но чаще всего это плавный танец.</a:t>
            </a:r>
          </a:p>
          <a:p>
            <a:r>
              <a:rPr lang="ru-RU" dirty="0" smtClean="0"/>
              <a:t>Вальс «кукольный», игрушечный. Нежные и звонкие нотки создают впечатление танцующих кукол, ведь его танцуют заводные куклы. Мелодия, похожа на звучание серебряных колокольчиков и чёткий, но однообразный аккомпанемент. </a:t>
            </a:r>
          </a:p>
          <a:p>
            <a:r>
              <a:rPr lang="ru-RU" dirty="0" smtClean="0"/>
              <a:t>«Вальс-шутка» звучит в верхнем регистре, </a:t>
            </a:r>
            <a:r>
              <a:rPr lang="ru-RU" dirty="0" err="1" smtClean="0"/>
              <a:t>прозрачно,отрывисто</a:t>
            </a:r>
            <a:r>
              <a:rPr lang="ru-RU" dirty="0" smtClean="0"/>
              <a:t>, изящно, как музыкальная шкатулка. </a:t>
            </a:r>
          </a:p>
          <a:p>
            <a:r>
              <a:rPr lang="ru-RU" dirty="0" smtClean="0"/>
              <a:t>Хочется самим превратиться в заводных кукол и станцевать этот удивительный вальс. </a:t>
            </a:r>
            <a:endParaRPr lang="ru-RU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545</TotalTime>
  <Words>856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Дистанционная олимпиада по музыке 1-4 классы 3 тур  2018-2019 учебный год</vt:lpstr>
      <vt:lpstr>Слайд 2</vt:lpstr>
      <vt:lpstr>  Композитор Дмитрий Дмитриевич Шостакович  (1906-1975г.г.)  </vt:lpstr>
      <vt:lpstr>История создания</vt:lpstr>
      <vt:lpstr>Слайд 5</vt:lpstr>
      <vt:lpstr>Танец неваляшек и клоуна</vt:lpstr>
      <vt:lpstr>Вальс-шутка</vt:lpstr>
      <vt:lpstr>Шарманка</vt:lpstr>
      <vt:lpstr>Вальс</vt:lpstr>
      <vt:lpstr>Лирический вальс</vt:lpstr>
      <vt:lpstr>Красивый сон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133</cp:revision>
  <dcterms:created xsi:type="dcterms:W3CDTF">2019-01-21T16:45:37Z</dcterms:created>
  <dcterms:modified xsi:type="dcterms:W3CDTF">2019-03-12T18:35:49Z</dcterms:modified>
</cp:coreProperties>
</file>