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58" r:id="rId7"/>
    <p:sldId id="262" r:id="rId8"/>
    <p:sldId id="263" r:id="rId9"/>
    <p:sldId id="265" r:id="rId10"/>
    <p:sldId id="266" r:id="rId11"/>
    <p:sldId id="267" r:id="rId12"/>
    <p:sldId id="268"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5" d="100"/>
          <a:sy n="75" d="100"/>
        </p:scale>
        <p:origin x="-1152" y="2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034BD05E-AA48-446A-AE2E-8493A595D0A9}" type="datetimeFigureOut">
              <a:rPr lang="ru-RU" smtClean="0"/>
              <a:t>12.03.2019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3DED641-EE65-4EB5-A54F-50947963821D}"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34BD05E-AA48-446A-AE2E-8493A595D0A9}" type="datetimeFigureOut">
              <a:rPr lang="ru-RU" smtClean="0"/>
              <a:t>12.03.2019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3DED641-EE65-4EB5-A54F-50947963821D}"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34BD05E-AA48-446A-AE2E-8493A595D0A9}" type="datetimeFigureOut">
              <a:rPr lang="ru-RU" smtClean="0"/>
              <a:t>12.03.2019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3DED641-EE65-4EB5-A54F-50947963821D}"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34BD05E-AA48-446A-AE2E-8493A595D0A9}" type="datetimeFigureOut">
              <a:rPr lang="ru-RU" smtClean="0"/>
              <a:t>12.03.2019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3DED641-EE65-4EB5-A54F-50947963821D}"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34BD05E-AA48-446A-AE2E-8493A595D0A9}" type="datetimeFigureOut">
              <a:rPr lang="ru-RU" smtClean="0"/>
              <a:t>12.03.2019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3DED641-EE65-4EB5-A54F-50947963821D}"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034BD05E-AA48-446A-AE2E-8493A595D0A9}" type="datetimeFigureOut">
              <a:rPr lang="ru-RU" smtClean="0"/>
              <a:t>12.03.2019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3DED641-EE65-4EB5-A54F-50947963821D}"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034BD05E-AA48-446A-AE2E-8493A595D0A9}" type="datetimeFigureOut">
              <a:rPr lang="ru-RU" smtClean="0"/>
              <a:t>12.03.2019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03DED641-EE65-4EB5-A54F-50947963821D}"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034BD05E-AA48-446A-AE2E-8493A595D0A9}" type="datetimeFigureOut">
              <a:rPr lang="ru-RU" smtClean="0"/>
              <a:t>12.03.2019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3DED641-EE65-4EB5-A54F-50947963821D}"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34BD05E-AA48-446A-AE2E-8493A595D0A9}" type="datetimeFigureOut">
              <a:rPr lang="ru-RU" smtClean="0"/>
              <a:t>12.03.2019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3DED641-EE65-4EB5-A54F-50947963821D}"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34BD05E-AA48-446A-AE2E-8493A595D0A9}" type="datetimeFigureOut">
              <a:rPr lang="ru-RU" smtClean="0"/>
              <a:t>12.03.2019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3DED641-EE65-4EB5-A54F-50947963821D}"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34BD05E-AA48-446A-AE2E-8493A595D0A9}" type="datetimeFigureOut">
              <a:rPr lang="ru-RU" smtClean="0"/>
              <a:t>12.03.2019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3DED641-EE65-4EB5-A54F-50947963821D}"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63000"/>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4BD05E-AA48-446A-AE2E-8493A595D0A9}" type="datetimeFigureOut">
              <a:rPr lang="ru-RU" smtClean="0"/>
              <a:t>12.03.2019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DED641-EE65-4EB5-A54F-50947963821D}"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pandia.ru/text/category/balalajka/"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14348" y="214290"/>
            <a:ext cx="7772400" cy="1470025"/>
          </a:xfrm>
        </p:spPr>
        <p:txBody>
          <a:bodyPr>
            <a:scene3d>
              <a:camera prst="orthographicFront"/>
              <a:lightRig rig="threePt" dir="t"/>
            </a:scene3d>
            <a:sp3d contourW="19050">
              <a:contourClr>
                <a:schemeClr val="tx1"/>
              </a:contourClr>
            </a:sp3d>
          </a:bodyPr>
          <a:lstStyle/>
          <a:p>
            <a:r>
              <a:rPr lang="ru-RU" b="1" dirty="0" smtClean="0">
                <a:solidFill>
                  <a:schemeClr val="accent5">
                    <a:lumMod val="60000"/>
                    <a:lumOff val="40000"/>
                  </a:schemeClr>
                </a:solidFill>
                <a:effectLst>
                  <a:outerShdw blurRad="25400" dist="63500" dir="1740000" sx="102000" sy="102000" algn="tl">
                    <a:schemeClr val="tx1"/>
                  </a:outerShdw>
                </a:effectLst>
                <a:latin typeface="Arial Black" pitchFamily="34" charset="0"/>
              </a:rPr>
              <a:t>ТАНЕЦ КУКОЛ</a:t>
            </a:r>
            <a:endParaRPr lang="ru-RU" b="1" dirty="0">
              <a:solidFill>
                <a:schemeClr val="accent5">
                  <a:lumMod val="60000"/>
                  <a:lumOff val="40000"/>
                </a:schemeClr>
              </a:solidFill>
              <a:effectLst>
                <a:outerShdw blurRad="25400" dist="63500" dir="1740000" sx="102000" sy="102000" algn="tl">
                  <a:schemeClr val="tx1"/>
                </a:outerShdw>
              </a:effectLst>
              <a:latin typeface="Arial Black" pitchFamily="34" charset="0"/>
            </a:endParaRPr>
          </a:p>
        </p:txBody>
      </p:sp>
      <p:sp>
        <p:nvSpPr>
          <p:cNvPr id="3" name="Подзаголовок 2"/>
          <p:cNvSpPr>
            <a:spLocks noGrp="1"/>
          </p:cNvSpPr>
          <p:nvPr>
            <p:ph type="subTitle" idx="1"/>
          </p:nvPr>
        </p:nvSpPr>
        <p:spPr>
          <a:xfrm>
            <a:off x="0" y="4857760"/>
            <a:ext cx="4500594" cy="923916"/>
          </a:xfrm>
        </p:spPr>
        <p:txBody>
          <a:bodyPr/>
          <a:lstStyle/>
          <a:p>
            <a:r>
              <a:rPr lang="ru-RU" b="1" dirty="0" smtClean="0">
                <a:solidFill>
                  <a:schemeClr val="tx1">
                    <a:lumMod val="65000"/>
                    <a:lumOff val="35000"/>
                  </a:schemeClr>
                </a:solidFill>
                <a:effectLst>
                  <a:outerShdw blurRad="50800" dist="50800" dir="5400000" sx="103000" sy="103000" algn="ctr" rotWithShape="0">
                    <a:schemeClr val="tx1"/>
                  </a:outerShdw>
                </a:effectLst>
              </a:rPr>
              <a:t>Д.Д. </a:t>
            </a:r>
            <a:r>
              <a:rPr lang="ru-RU" b="1" dirty="0">
                <a:solidFill>
                  <a:schemeClr val="tx1">
                    <a:lumMod val="65000"/>
                    <a:lumOff val="35000"/>
                  </a:schemeClr>
                </a:solidFill>
                <a:effectLst>
                  <a:outerShdw blurRad="50800" dist="50800" dir="5400000" sx="103000" sy="103000" algn="ctr" rotWithShape="0">
                    <a:schemeClr val="tx1"/>
                  </a:outerShdw>
                </a:effectLst>
              </a:rPr>
              <a:t>Ш</a:t>
            </a:r>
            <a:r>
              <a:rPr lang="ru-RU" b="1" dirty="0" smtClean="0">
                <a:solidFill>
                  <a:schemeClr val="tx1">
                    <a:lumMod val="65000"/>
                    <a:lumOff val="35000"/>
                  </a:schemeClr>
                </a:solidFill>
                <a:effectLst>
                  <a:outerShdw blurRad="50800" dist="50800" dir="5400000" sx="103000" sy="103000" algn="ctr" rotWithShape="0">
                    <a:schemeClr val="tx1"/>
                  </a:outerShdw>
                </a:effectLst>
              </a:rPr>
              <a:t>ОСТАКОВИЧ</a:t>
            </a:r>
            <a:endParaRPr lang="ru-RU" b="1" dirty="0">
              <a:solidFill>
                <a:schemeClr val="tx1">
                  <a:lumMod val="65000"/>
                  <a:lumOff val="35000"/>
                </a:schemeClr>
              </a:solidFill>
              <a:effectLst>
                <a:outerShdw blurRad="50800" dist="50800" dir="5400000" sx="103000" sy="103000" algn="ctr" rotWithShape="0">
                  <a:schemeClr val="tx1"/>
                </a:outerShdw>
              </a:effectLst>
            </a:endParaRP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5697559"/>
          </a:xfrm>
        </p:spPr>
        <p:txBody>
          <a:bodyPr>
            <a:normAutofit/>
          </a:bodyPr>
          <a:lstStyle/>
          <a:p>
            <a:pPr algn="just" fontAlgn="base"/>
            <a:r>
              <a:rPr lang="ru-RU" sz="2600" dirty="0"/>
              <a:t>Танец</a:t>
            </a:r>
          </a:p>
          <a:p>
            <a:pPr algn="just" fontAlgn="base"/>
            <a:r>
              <a:rPr lang="ru-RU" sz="2600" dirty="0"/>
              <a:t>В пьесе «Танец» можно услышать, как и в «Шарманке», ярмарочное веселье, подражание народным инструментам – </a:t>
            </a:r>
            <a:r>
              <a:rPr lang="ru-RU" sz="2600" dirty="0">
                <a:hlinkClick r:id="rId2" tooltip="Балалайка"/>
              </a:rPr>
              <a:t>балалайкам</a:t>
            </a:r>
            <a:r>
              <a:rPr lang="ru-RU" sz="2600" dirty="0"/>
              <a:t>, гармошке, трещоткам, бубенцам, дудочкам, которые, быть может, сопровождают кукольное представление. Музыка похожа на забавный танец петрушек, которым аккомпанирует целый оркестр народных инструментов. Мелодия построена на чередовании плавных, скользящих и отрывистых, острых звуков. В музыке много шутливых акцентов, которые звучат неожиданно, задорно.</a:t>
            </a:r>
          </a:p>
          <a:p>
            <a:endParaRPr lang="ru-RU" dirty="0"/>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РЕЖИССЁРСКИЙ ЗАМЫСЕЛ</a:t>
            </a:r>
            <a:endParaRPr lang="ru-RU" dirty="0"/>
          </a:p>
        </p:txBody>
      </p:sp>
      <p:sp>
        <p:nvSpPr>
          <p:cNvPr id="3" name="Содержимое 2"/>
          <p:cNvSpPr>
            <a:spLocks noGrp="1"/>
          </p:cNvSpPr>
          <p:nvPr>
            <p:ph idx="1"/>
          </p:nvPr>
        </p:nvSpPr>
        <p:spPr>
          <a:xfrm>
            <a:off x="457200" y="1600200"/>
            <a:ext cx="8229600" cy="4829196"/>
          </a:xfrm>
        </p:spPr>
        <p:txBody>
          <a:bodyPr>
            <a:normAutofit/>
          </a:bodyPr>
          <a:lstStyle/>
          <a:p>
            <a:pPr algn="just"/>
            <a:r>
              <a:rPr lang="ru-RU" sz="2200" dirty="0"/>
              <a:t>В 1985 году известный сценарист и режиссер Инесса Алексеевна Ковалевская создала мультипликационный фильм «Танцы кукол» на музыку Д. Шостаковича, интересный как взрослым, так и детям. Фильм оказался прекрасной иллюстрацией к одному из лучших произведений мировой классической музыки – «Танцы кукол» Шостаковича.</a:t>
            </a:r>
          </a:p>
          <a:p>
            <a:pPr algn="just"/>
            <a:r>
              <a:rPr lang="ru-RU" sz="2200" dirty="0" smtClean="0"/>
              <a:t>До слез грустно наблюдать веселье из окна. Особенно, когда ты маленькая веселая девочка. Горлышко болит, и мама велела не вставать с постели. Слезинки капают из глаз расстроенной девочки. Одна даже попала на игрушечного мишку.</a:t>
            </a:r>
          </a:p>
          <a:p>
            <a:pPr algn="just"/>
            <a:r>
              <a:rPr lang="ru-RU" sz="2200" dirty="0" smtClean="0"/>
              <a:t>И ... о, чудо! Медведь ожил и завел веселую и радостную музыку на своем инструменте. Все вокруг заискрилось, куклы ожили. Великолепный танец исполнен для девочки.</a:t>
            </a:r>
          </a:p>
          <a:p>
            <a:pPr algn="just"/>
            <a:endParaRPr lang="ru-RU" sz="2200" dirty="0"/>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6000792"/>
          </a:xfrm>
        </p:spPr>
        <p:txBody>
          <a:bodyPr>
            <a:normAutofit/>
          </a:bodyPr>
          <a:lstStyle/>
          <a:p>
            <a:pPr algn="just"/>
            <a:r>
              <a:rPr lang="ru-RU" sz="2200" dirty="0" smtClean="0"/>
              <a:t>Петрушка </a:t>
            </a:r>
            <a:r>
              <a:rPr lang="ru-RU" sz="2200" dirty="0"/>
              <a:t>с матрешками подхватили эстафету веселья. Как же хорош Кот в сапогах. Отказать ему в танце просто невозможно. А зайцы, медведь, мячик, пупс...</a:t>
            </a:r>
          </a:p>
          <a:p>
            <a:pPr algn="just"/>
            <a:r>
              <a:rPr lang="ru-RU" sz="2200" dirty="0"/>
              <a:t>Серьезная кукла </a:t>
            </a:r>
            <a:r>
              <a:rPr lang="ru-RU" sz="2200" dirty="0" err="1"/>
              <a:t>Мальвина</a:t>
            </a:r>
            <a:r>
              <a:rPr lang="ru-RU" sz="2200" dirty="0"/>
              <a:t> тоже старается приободрить девочку. Ах, как же куклы хотят, чтобы их маленькая хозяйка поскорее выздоровела! Выразительная яркая мелодия сопровождает весь мультфильм!</a:t>
            </a:r>
          </a:p>
          <a:p>
            <a:pPr algn="just"/>
            <a:r>
              <a:rPr lang="ru-RU" sz="2200" dirty="0"/>
              <a:t>Да и сам фильм оказался прекрасной иллюстрацией к одному из лучших произведений мировой классической музыки -- «Танцы кукол» Шостаковича</a:t>
            </a:r>
            <a:r>
              <a:rPr lang="ru-RU" sz="2200" dirty="0" smtClean="0"/>
              <a:t>.</a:t>
            </a:r>
            <a:endParaRPr lang="ru-RU" sz="2200" dirty="0"/>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История создания произведения</a:t>
            </a:r>
            <a:endParaRPr lang="ru-RU" dirty="0"/>
          </a:p>
        </p:txBody>
      </p:sp>
      <p:sp>
        <p:nvSpPr>
          <p:cNvPr id="3" name="Содержимое 2"/>
          <p:cNvSpPr>
            <a:spLocks noGrp="1"/>
          </p:cNvSpPr>
          <p:nvPr>
            <p:ph idx="1"/>
          </p:nvPr>
        </p:nvSpPr>
        <p:spPr/>
        <p:txBody>
          <a:bodyPr>
            <a:normAutofit/>
          </a:bodyPr>
          <a:lstStyle/>
          <a:p>
            <a:pPr algn="just"/>
            <a:r>
              <a:rPr lang="ru-RU" sz="2200" dirty="0"/>
              <a:t>Цикл фортепианных пьес «Танцы кукол» был написан в период 1959-1962 г. и включал 7 разнохарактерных пьес. Каждая пьеска звучит ярко, по-своему неповторимо и очень </a:t>
            </a:r>
            <a:r>
              <a:rPr lang="ru-RU" sz="2200" dirty="0" smtClean="0"/>
              <a:t>мелодично.</a:t>
            </a:r>
          </a:p>
          <a:p>
            <a:pPr algn="just"/>
            <a:r>
              <a:rPr lang="ru-RU" sz="2200" dirty="0"/>
              <a:t>Фортепианный сборник включает в себя семь пьес: «Лирический вальс», «Гавот», «Романс», «Полька», «Вальс-шутка», «Шарманка», «Танец». Он был написан после аналогичного цикла «Детская тетрадь».</a:t>
            </a: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8229600" cy="5929354"/>
          </a:xfrm>
        </p:spPr>
        <p:txBody>
          <a:bodyPr>
            <a:normAutofit/>
          </a:bodyPr>
          <a:lstStyle/>
          <a:p>
            <a:pPr algn="just">
              <a:buNone/>
            </a:pPr>
            <a:r>
              <a:rPr lang="ru-RU" sz="2200" dirty="0" smtClean="0"/>
              <a:t>	История </a:t>
            </a:r>
            <a:r>
              <a:rPr lang="ru-RU" sz="2200" dirty="0"/>
              <a:t>создания альбома «Танцы кукол» очень необычна.</a:t>
            </a:r>
          </a:p>
          <a:p>
            <a:pPr algn="just"/>
            <a:r>
              <a:rPr lang="ru-RU" sz="2200" dirty="0"/>
              <a:t>Когда Дмитрий Дмитриевич был маленький, ему приснился сказочный сон. Будто бы он забрел на чердак своего дома. Среди старых забытых вещей он нашел огромный, покрытый паутиной и пылью сундук.</a:t>
            </a:r>
          </a:p>
          <a:p>
            <a:pPr algn="just"/>
            <a:r>
              <a:rPr lang="ru-RU" sz="2200" dirty="0"/>
              <a:t>В нём было множество разных предметов - сундук был наполнен самыми разными куклами. Здесь были куклы из детского кукольного театра, которые одевались на руку и оживали. Были и куклы в старинных бальных нарядах. И куклы-матрёшки в расписных сарафанах. А также куклы, сшитые из тряпок, был и шарманщик, который накручивал ручку своей шарманки.</a:t>
            </a:r>
          </a:p>
          <a:p>
            <a:endParaRPr lang="ru-RU" sz="2200" dirty="0"/>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6143668"/>
          </a:xfrm>
        </p:spPr>
        <p:txBody>
          <a:bodyPr>
            <a:normAutofit lnSpcReduction="10000"/>
          </a:bodyPr>
          <a:lstStyle/>
          <a:p>
            <a:pPr algn="just"/>
            <a:r>
              <a:rPr lang="ru-RU" sz="2200" dirty="0" smtClean="0"/>
              <a:t>А на самом дне лежала кукла необыкновенной красоты. На ней было красивое платье с блёстками, золотые локоны обрамляли красивое личико, глазки, словно звёздочки горели глянцевым блеском, она напоминала сказочную Фею.</a:t>
            </a:r>
          </a:p>
          <a:p>
            <a:pPr algn="just"/>
            <a:r>
              <a:rPr lang="ru-RU" sz="2200" dirty="0" smtClean="0"/>
              <a:t>Дети заигрались с куклами и устроили целое представление. Им казалось, что они очутились в красивом большом зале, где были рассажены все их куклы. И вдруг зазвучала чудесная музыка. Она была такой волшебной, что нельзя было не восторгаться ею, нежная, изящная, красивая.</a:t>
            </a:r>
          </a:p>
          <a:p>
            <a:pPr algn="just"/>
            <a:r>
              <a:rPr lang="ru-RU" sz="2400" dirty="0" smtClean="0"/>
              <a:t>Услышав эту музыку, Фея-кукла, вдруг словно проснулась ото сна, ожила и стала танцевать, кружиться и стала звать других кукол на бал: «Куклы, милые, вставайте, бал волшебный открывайте! И зазвучала другая волшебная музыка и на середину зала один за другим стали выходить куклы и танцевать, танцевать… Но вдруг музыка неожиданно закончилась, и все куклы очень огорчились. Но шарманщик спас положение.</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6072230"/>
          </a:xfrm>
        </p:spPr>
        <p:txBody>
          <a:bodyPr>
            <a:normAutofit/>
          </a:bodyPr>
          <a:lstStyle/>
          <a:p>
            <a:r>
              <a:rPr lang="ru-RU" sz="2200" dirty="0" smtClean="0"/>
              <a:t>Так </a:t>
            </a:r>
            <a:r>
              <a:rPr lang="ru-RU" sz="2200" dirty="0"/>
              <a:t>бы и дальше продолжался сказочный сон, но тут мама тронула Митю за плечо и сказала: «Митя, Митя просыпайся! В гостиной ждёт тебя чай с твоими любимыми пирожными. И Митя проснулся! Позже, став композитором, он воплотил свой сказочный сон в музыке, так появился детский альбом «Танцы кукол», который композитор посвятил своей дочери Галине.</a:t>
            </a: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285860"/>
            <a:ext cx="8229600" cy="5214974"/>
          </a:xfrm>
        </p:spPr>
        <p:txBody>
          <a:bodyPr>
            <a:normAutofit/>
          </a:bodyPr>
          <a:lstStyle/>
          <a:p>
            <a:pPr algn="just"/>
            <a:r>
              <a:rPr lang="ru-RU" sz="2200" dirty="0" smtClean="0"/>
              <a:t>Великолепная </a:t>
            </a:r>
            <a:r>
              <a:rPr lang="ru-RU" sz="2200" dirty="0"/>
              <a:t>лучшая классическая музыка, написанная специально в детском сборнике «Танцы кукол» Шостаковичем, одновременно и завораживающе легка и </a:t>
            </a:r>
            <a:r>
              <a:rPr lang="ru-RU" sz="2200" dirty="0" err="1"/>
              <a:t>расслабляюще</a:t>
            </a:r>
            <a:r>
              <a:rPr lang="ru-RU" sz="2200" dirty="0"/>
              <a:t> проникновенна. Она позволяет развернуться фантазиям и чувствовать спокойствие</a:t>
            </a:r>
            <a:r>
              <a:rPr lang="ru-RU" sz="2200" dirty="0" smtClean="0"/>
              <a:t>.</a:t>
            </a:r>
          </a:p>
          <a:p>
            <a:pPr algn="just"/>
            <a:r>
              <a:rPr lang="ru-RU" sz="2200" dirty="0"/>
              <a:t>Тембр - смычковых и деревянно-духовых. Произведение написано для симфонического оркестра в большом </a:t>
            </a:r>
            <a:r>
              <a:rPr lang="ru-RU" sz="2200" dirty="0" smtClean="0"/>
              <a:t>составе.</a:t>
            </a:r>
          </a:p>
          <a:p>
            <a:pPr algn="just" fontAlgn="base"/>
            <a:r>
              <a:rPr lang="ru-RU" sz="2200" dirty="0" smtClean="0"/>
              <a:t>Лирический вальс</a:t>
            </a:r>
          </a:p>
          <a:p>
            <a:pPr algn="just" fontAlgn="base"/>
            <a:r>
              <a:rPr lang="ru-RU" sz="2200" dirty="0" smtClean="0"/>
              <a:t>По названию танца можно понять его характер. Лирический – значит, задушевный, нежный, взволнованный. Начинается вальс волшебной, сказочно красивой мелодией, нежной и мечтательной. Устремлённой и полётной. В вальсе три части. Музыка крайних частей (первой и третьей) звучит более плавно, спокойно и нежно, чем в середине.</a:t>
            </a:r>
          </a:p>
          <a:p>
            <a:endParaRPr lang="ru-RU" sz="2200" dirty="0"/>
          </a:p>
        </p:txBody>
      </p:sp>
      <p:sp>
        <p:nvSpPr>
          <p:cNvPr id="5" name="TextBox 4"/>
          <p:cNvSpPr txBox="1"/>
          <p:nvPr/>
        </p:nvSpPr>
        <p:spPr>
          <a:xfrm>
            <a:off x="1357290" y="428604"/>
            <a:ext cx="7000924" cy="646331"/>
          </a:xfrm>
          <a:prstGeom prst="rect">
            <a:avLst/>
          </a:prstGeom>
          <a:noFill/>
        </p:spPr>
        <p:txBody>
          <a:bodyPr wrap="square" rtlCol="0">
            <a:spAutoFit/>
          </a:bodyPr>
          <a:lstStyle/>
          <a:p>
            <a:pPr algn="ctr"/>
            <a:r>
              <a:rPr lang="ru-RU" sz="3600" dirty="0" smtClean="0"/>
              <a:t>АНАЛИЗ ПРОИЗВЕДЕНИЯ</a:t>
            </a:r>
            <a:endParaRPr lang="ru-RU" sz="3600" dirty="0"/>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8229600" cy="5626121"/>
          </a:xfrm>
        </p:spPr>
        <p:txBody>
          <a:bodyPr>
            <a:normAutofit lnSpcReduction="10000"/>
          </a:bodyPr>
          <a:lstStyle/>
          <a:p>
            <a:pPr fontAlgn="base"/>
            <a:r>
              <a:rPr lang="ru-RU" sz="2200" dirty="0" smtClean="0"/>
              <a:t>Гавот</a:t>
            </a:r>
            <a:endParaRPr lang="ru-RU" sz="2200" dirty="0"/>
          </a:p>
          <a:p>
            <a:pPr fontAlgn="base"/>
            <a:r>
              <a:rPr lang="ru-RU" sz="2200" dirty="0"/>
              <a:t>Гавот – старинный французский танец. Хороводный танец. Появился 400 лет назад. Отличается умеренным темпом, светлым, энергичным, торжественным характером, некоторой величавостью. Позднее гавот стал популярным придворным танцем, его танцевали на балах</a:t>
            </a:r>
            <a:r>
              <a:rPr lang="ru-RU" sz="2200" dirty="0" smtClean="0"/>
              <a:t>.</a:t>
            </a:r>
          </a:p>
          <a:p>
            <a:pPr fontAlgn="base"/>
            <a:endParaRPr lang="ru-RU" sz="2200" dirty="0"/>
          </a:p>
          <a:p>
            <a:pPr fontAlgn="base">
              <a:buNone/>
            </a:pPr>
            <a:endParaRPr lang="ru-RU" sz="2200" dirty="0"/>
          </a:p>
          <a:p>
            <a:pPr fontAlgn="base"/>
            <a:r>
              <a:rPr lang="ru-RU" sz="2200" dirty="0"/>
              <a:t>Романс</a:t>
            </a:r>
          </a:p>
          <a:p>
            <a:pPr fontAlgn="base"/>
            <a:r>
              <a:rPr lang="ru-RU" sz="2200" dirty="0"/>
              <a:t>Романс – это песня нежного, лирического характера, задушевная и искренняя, повествующая о личных переживаниях человека. Но есть инструментальные пьесы (без пения) с таким же названием.  Пение в инструментальной пьесе, которая называется «Романс», заменяет красивая, песенная мелодия, которая как бы поётся, а на самом деле – исполняется на музыкальном инструменте.</a:t>
            </a:r>
          </a:p>
          <a:p>
            <a:endParaRPr lang="ru-RU" sz="2200" dirty="0"/>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6072230"/>
          </a:xfrm>
        </p:spPr>
        <p:txBody>
          <a:bodyPr>
            <a:normAutofit lnSpcReduction="10000"/>
          </a:bodyPr>
          <a:lstStyle/>
          <a:p>
            <a:pPr algn="just" fontAlgn="base"/>
            <a:r>
              <a:rPr lang="ru-RU" sz="2200" dirty="0"/>
              <a:t>Полька</a:t>
            </a:r>
          </a:p>
          <a:p>
            <a:pPr algn="just" fontAlgn="base"/>
            <a:r>
              <a:rPr lang="ru-RU" sz="2200" dirty="0"/>
              <a:t>Полька – в переводе с чешского означает «половинка шага». Это чешский народный танец, подвижный, сопровождается маленькими прыжками.  Позднее от него произошёл бальный танец – более праздничный, задорный.</a:t>
            </a:r>
          </a:p>
          <a:p>
            <a:pPr algn="just" fontAlgn="base"/>
            <a:r>
              <a:rPr lang="ru-RU" sz="2200" dirty="0"/>
              <a:t>Игрушки танцуют. Сначала тихонько, потом всё смелее, задорней, игривей, веселее. От такой музыки как будто искрятся и рассыпаются вокруг смешинки! Ноги сами так и идут в пляс!</a:t>
            </a:r>
          </a:p>
          <a:p>
            <a:pPr algn="just" fontAlgn="base"/>
            <a:r>
              <a:rPr lang="ru-RU" sz="2200" dirty="0" smtClean="0"/>
              <a:t>Вальс-шутка</a:t>
            </a:r>
          </a:p>
          <a:p>
            <a:pPr algn="just" fontAlgn="base"/>
            <a:r>
              <a:rPr lang="ru-RU" sz="2200" dirty="0" smtClean="0"/>
              <a:t>Вальс в переводе с французского означает «кружиться». По характеру вальсы бывают разные, но чаще всего это плавный танец.</a:t>
            </a:r>
          </a:p>
          <a:p>
            <a:pPr algn="just" fontAlgn="base"/>
            <a:r>
              <a:rPr lang="ru-RU" sz="2200" dirty="0" smtClean="0"/>
              <a:t>«Вальс-шутка» звучит в очень высоком регистре, отрывисто, прозрачно, изящно, как музыкальная шкатулка. Звонкие и нежные звуки создают впечатление танцующей куколки. Фееричная, словно искрящаяся мелодия, порхающая в высоком регистре, создает светлое праздничное настроение. </a:t>
            </a:r>
          </a:p>
          <a:p>
            <a:pPr algn="just"/>
            <a:endParaRPr lang="ru-RU" sz="2200" dirty="0" smtClean="0"/>
          </a:p>
          <a:p>
            <a:pPr algn="just"/>
            <a:endParaRPr lang="ru-RU" sz="2200" dirty="0"/>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6000792"/>
          </a:xfrm>
        </p:spPr>
        <p:txBody>
          <a:bodyPr>
            <a:normAutofit/>
          </a:bodyPr>
          <a:lstStyle/>
          <a:p>
            <a:pPr algn="just" fontAlgn="base"/>
            <a:r>
              <a:rPr lang="ru-RU" sz="2200" dirty="0"/>
              <a:t>Шарманка</a:t>
            </a:r>
          </a:p>
          <a:p>
            <a:pPr algn="just" fontAlgn="base"/>
            <a:r>
              <a:rPr lang="ru-RU" sz="2200" dirty="0"/>
              <a:t>Это старинный механический музыкальный инструмент, который воспроизводит мелодии, когда шарманщик вращает ручку, Она может играть одну или несколько мелодий, повторяющихся много раз. Часто мелодии шарманок жалобные, заунывные. Шарманщики были бедными людьми. Они зарабатывали себе на жизнь, бродя по дворам и улицам, накручивая без устали ручку своей шарманки. Её жалобные звуки разносились вокруг, и люди бросали шарманщику из окон мелочь.</a:t>
            </a:r>
          </a:p>
          <a:p>
            <a:pPr algn="just"/>
            <a:r>
              <a:rPr lang="ru-RU" sz="2200" dirty="0"/>
              <a:t>Аккомпанемент в пьесе звучит без изменения от начала до конца. Так передаётся однообразие, механичность звучания этого инструмента. </a:t>
            </a:r>
          </a:p>
          <a:p>
            <a:pPr algn="just"/>
            <a:endParaRPr lang="ru-RU" sz="2200" dirty="0"/>
          </a:p>
        </p:txBody>
      </p:sp>
    </p:spTree>
  </p:cSld>
  <p:clrMapOvr>
    <a:masterClrMapping/>
  </p:clrMapOvr>
  <p:transition>
    <p:dissolve/>
  </p:transition>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TotalTime>
  <Words>429</Words>
  <Application>Microsoft Office PowerPoint</Application>
  <PresentationFormat>Экран (4:3)</PresentationFormat>
  <Paragraphs>41</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Тема Office</vt:lpstr>
      <vt:lpstr>ТАНЕЦ КУКОЛ</vt:lpstr>
      <vt:lpstr>История создания произведения</vt:lpstr>
      <vt:lpstr>Слайд 3</vt:lpstr>
      <vt:lpstr>Слайд 4</vt:lpstr>
      <vt:lpstr>Слайд 5</vt:lpstr>
      <vt:lpstr>Слайд 6</vt:lpstr>
      <vt:lpstr>Слайд 7</vt:lpstr>
      <vt:lpstr>Слайд 8</vt:lpstr>
      <vt:lpstr>Слайд 9</vt:lpstr>
      <vt:lpstr>Слайд 10</vt:lpstr>
      <vt:lpstr>РЕЖИССЁРСКИЙ ЗАМЫСЕЛ</vt:lpstr>
      <vt:lpstr>Слайд 12</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ТАНЕЦ КУКОЛ</dc:title>
  <dc:creator>Пользователь</dc:creator>
  <cp:lastModifiedBy>Пользователь</cp:lastModifiedBy>
  <cp:revision>7</cp:revision>
  <dcterms:created xsi:type="dcterms:W3CDTF">2019-03-12T09:27:12Z</dcterms:created>
  <dcterms:modified xsi:type="dcterms:W3CDTF">2019-03-12T10:19:55Z</dcterms:modified>
</cp:coreProperties>
</file>