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2" r:id="rId5"/>
    <p:sldId id="275" r:id="rId6"/>
    <p:sldId id="257" r:id="rId7"/>
    <p:sldId id="258" r:id="rId8"/>
    <p:sldId id="263" r:id="rId9"/>
    <p:sldId id="264" r:id="rId10"/>
    <p:sldId id="265" r:id="rId11"/>
    <p:sldId id="266" r:id="rId12"/>
    <p:sldId id="267" r:id="rId13"/>
    <p:sldId id="268" r:id="rId14"/>
    <p:sldId id="269" r:id="rId15"/>
    <p:sldId id="277" r:id="rId16"/>
    <p:sldId id="270" r:id="rId17"/>
    <p:sldId id="273" r:id="rId18"/>
    <p:sldId id="276" r:id="rId19"/>
    <p:sldId id="272" r:id="rId20"/>
    <p:sldId id="274" r:id="rId21"/>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800000"/>
    <a:srgbClr val="000066"/>
    <a:srgbClr val="003300"/>
    <a:srgbClr val="660066"/>
    <a:srgbClr val="660033"/>
    <a:srgbClr val="CC0066"/>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21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FD4C0AD-4154-4A97-94AF-7E03DD6D68F0}" type="datetimeFigureOut">
              <a:rPr lang="ru-RU"/>
              <a:pPr>
                <a:defRPr/>
              </a:pPr>
              <a:t>07.03.2019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9890B8B-533A-4127-98E7-A915F26D95A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18CE5FB-30BA-4659-BE5A-6AAB18387BC3}" type="datetimeFigureOut">
              <a:rPr lang="ru-RU"/>
              <a:pPr>
                <a:defRPr/>
              </a:pPr>
              <a:t>07.03.2019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98398E-64A9-4057-9B8A-E414002AD42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CFC18D-819F-41B2-A2A7-1F05643E7C35}" type="datetimeFigureOut">
              <a:rPr lang="ru-RU"/>
              <a:pPr>
                <a:defRPr/>
              </a:pPr>
              <a:t>07.03.2019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24502DF-5C46-4939-B6FF-AA5BCD9AFD0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p:spPr>
        <p:txBody>
          <a:bodyPr/>
          <a:lstStyle/>
          <a:p>
            <a:r>
              <a:rPr lang="ru-RU"/>
              <a:t>Образец заголовка</a:t>
            </a:r>
          </a:p>
        </p:txBody>
      </p:sp>
      <p:sp>
        <p:nvSpPr>
          <p:cNvPr id="3" name="Текст 2"/>
          <p:cNvSpPr>
            <a:spLocks noGrp="1"/>
          </p:cNvSpPr>
          <p:nvPr>
            <p:ph type="body"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172200" y="1825625"/>
            <a:ext cx="5181600" cy="20986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172200" y="4076700"/>
            <a:ext cx="5181600" cy="21002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p:cNvSpPr>
            <a:spLocks noGrp="1"/>
          </p:cNvSpPr>
          <p:nvPr>
            <p:ph type="dt" sz="half" idx="10"/>
          </p:nvPr>
        </p:nvSpPr>
        <p:spPr/>
        <p:txBody>
          <a:bodyPr/>
          <a:lstStyle>
            <a:lvl1pPr>
              <a:defRPr/>
            </a:lvl1pPr>
          </a:lstStyle>
          <a:p>
            <a:pPr>
              <a:defRPr/>
            </a:pPr>
            <a:fld id="{EF37A1BE-E190-42C6-8501-42639633BD1E}" type="datetimeFigureOut">
              <a:rPr lang="ru-RU"/>
              <a:pPr>
                <a:defRPr/>
              </a:pPr>
              <a:t>07.03.2019</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83743E45-361D-4679-BF01-D1A9B3CC7D4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p:spPr>
        <p:txBody>
          <a:bodyPr/>
          <a:lstStyle/>
          <a:p>
            <a:r>
              <a:rPr lang="ru-RU"/>
              <a:t>Образец заголовка</a:t>
            </a:r>
          </a:p>
        </p:txBody>
      </p:sp>
      <p:sp>
        <p:nvSpPr>
          <p:cNvPr id="3" name="Содержимое 2"/>
          <p:cNvSpPr>
            <a:spLocks noGrp="1"/>
          </p:cNvSpPr>
          <p:nvPr>
            <p:ph sz="quarter" idx="1"/>
          </p:nvPr>
        </p:nvSpPr>
        <p:spPr>
          <a:xfrm>
            <a:off x="838200" y="1825625"/>
            <a:ext cx="5181600" cy="20986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838200" y="4076700"/>
            <a:ext cx="5181600" cy="21002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p:cNvSpPr>
            <a:spLocks noGrp="1"/>
          </p:cNvSpPr>
          <p:nvPr>
            <p:ph type="dt" sz="half" idx="10"/>
          </p:nvPr>
        </p:nvSpPr>
        <p:spPr/>
        <p:txBody>
          <a:bodyPr/>
          <a:lstStyle>
            <a:lvl1pPr>
              <a:defRPr/>
            </a:lvl1pPr>
          </a:lstStyle>
          <a:p>
            <a:pPr>
              <a:defRPr/>
            </a:pPr>
            <a:fld id="{A054FB80-1B34-49B3-B301-C3798E13E8A4}" type="datetimeFigureOut">
              <a:rPr lang="ru-RU"/>
              <a:pPr>
                <a:defRPr/>
              </a:pPr>
              <a:t>07.03.2019</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BFED25B2-CBC6-4D40-BA7E-B7EA31861726}"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p:spPr>
        <p:txBody>
          <a:bodyPr/>
          <a:lstStyle/>
          <a:p>
            <a:r>
              <a:rPr lang="ru-RU"/>
              <a:t>Образец заголовка</a:t>
            </a:r>
          </a:p>
        </p:txBody>
      </p:sp>
      <p:sp>
        <p:nvSpPr>
          <p:cNvPr id="3" name="Текст 2"/>
          <p:cNvSpPr>
            <a:spLocks noGrp="1"/>
          </p:cNvSpPr>
          <p:nvPr>
            <p:ph type="body"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7A82EA05-E182-4DB2-8545-8347A92DA407}" type="datetimeFigureOut">
              <a:rPr lang="ru-RU"/>
              <a:pPr>
                <a:defRPr/>
              </a:pPr>
              <a:t>07.03.2019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D51E4B3-88F0-4B69-87B8-B99B2090339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80F818F-11EB-40E1-A752-8D1ABAA6BF74}" type="datetimeFigureOut">
              <a:rPr lang="ru-RU"/>
              <a:pPr>
                <a:defRPr/>
              </a:pPr>
              <a:t>07.03.2019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CEA707-619A-423A-B938-77BF5094FC8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E5EF66D-0E4E-4132-85D9-58162BDD074E}" type="datetimeFigureOut">
              <a:rPr lang="ru-RU"/>
              <a:pPr>
                <a:defRPr/>
              </a:pPr>
              <a:t>07.03.2019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72292E-18F3-4452-9951-D84BAB62EFC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2601F4D-A59A-4189-84E6-B1EF5A45703D}" type="datetimeFigureOut">
              <a:rPr lang="ru-RU"/>
              <a:pPr>
                <a:defRPr/>
              </a:pPr>
              <a:t>07.03.2019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B40150D-1359-4290-B250-08ECE335820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FAFDEBE-5109-47A6-AD0B-3529BBBEA867}" type="datetimeFigureOut">
              <a:rPr lang="ru-RU"/>
              <a:pPr>
                <a:defRPr/>
              </a:pPr>
              <a:t>07.03.2019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97DE8C0-078F-4EE8-9DA7-8BF9FABAF28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B9D2B8-A164-4423-B84A-AFA69AD0A50D}" type="datetimeFigureOut">
              <a:rPr lang="ru-RU"/>
              <a:pPr>
                <a:defRPr/>
              </a:pPr>
              <a:t>07.03.2019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11B6A1D-A164-49AE-A170-9DCF1965718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ADDB5F1-975B-4107-A233-8033340B6E79}" type="datetimeFigureOut">
              <a:rPr lang="ru-RU"/>
              <a:pPr>
                <a:defRPr/>
              </a:pPr>
              <a:t>07.03.2019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ED1F9F9-23B8-4B54-96D6-D4F77EF7E1D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A39AA1C-6176-4C6E-9D60-04BF99C64D0F}" type="datetimeFigureOut">
              <a:rPr lang="ru-RU"/>
              <a:pPr>
                <a:defRPr/>
              </a:pPr>
              <a:t>07.03.2019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3D00887-AF9F-4C7C-A2CB-E200467B554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A8C40AB-83B2-4E98-BC0D-D1B3B5E34991}" type="datetimeFigureOut">
              <a:rPr lang="ru-RU"/>
              <a:pPr>
                <a:defRPr/>
              </a:pPr>
              <a:t>07.03.2019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5848CA9-8E42-4F34-9CB1-896F417D6D1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5CACA2F-1196-4EBB-B248-B6949C04DE9C}" type="datetimeFigureOut">
              <a:rPr lang="ru-RU"/>
              <a:pPr>
                <a:defRPr/>
              </a:pPr>
              <a:t>07.03.2019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9A1F1C7-D476-4DF4-A8F0-2E140255F5E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rostochek-gik.narod.ru/olderfiles/1/723336349_tonnel.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ctrTitle"/>
          </p:nvPr>
        </p:nvSpPr>
        <p:spPr>
          <a:xfrm>
            <a:off x="-1762125" y="1404938"/>
            <a:ext cx="9144000" cy="2387600"/>
          </a:xfrm>
        </p:spPr>
        <p:txBody>
          <a:bodyPr/>
          <a:lstStyle/>
          <a:p>
            <a:pPr eaLnBrk="1" hangingPunct="1"/>
            <a:r>
              <a:rPr lang="ru-RU" b="1" smtClean="0">
                <a:solidFill>
                  <a:srgbClr val="CC0099"/>
                </a:solidFill>
                <a:latin typeface="Arial" charset="0"/>
                <a:cs typeface="Segoe UI" pitchFamily="34" charset="0"/>
              </a:rPr>
              <a:t>Танцы кукол</a:t>
            </a:r>
          </a:p>
        </p:txBody>
      </p:sp>
      <p:sp>
        <p:nvSpPr>
          <p:cNvPr id="16386" name="Подзаголовок 2"/>
          <p:cNvSpPr>
            <a:spLocks noGrp="1"/>
          </p:cNvSpPr>
          <p:nvPr>
            <p:ph type="subTitle" idx="1"/>
          </p:nvPr>
        </p:nvSpPr>
        <p:spPr>
          <a:xfrm>
            <a:off x="2627313" y="4194175"/>
            <a:ext cx="3362325" cy="455613"/>
          </a:xfrm>
        </p:spPr>
        <p:txBody>
          <a:bodyPr/>
          <a:lstStyle/>
          <a:p>
            <a:pPr eaLnBrk="1" hangingPunct="1">
              <a:lnSpc>
                <a:spcPct val="70000"/>
              </a:lnSpc>
            </a:pPr>
            <a:r>
              <a:rPr lang="ru-RU" sz="1800" smtClean="0">
                <a:latin typeface="Arial" charset="0"/>
              </a:rPr>
              <a:t>Подготовила ученица 3б класса МБОУ СОШ №7 г.Туймазы Гараева Аделия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p:cNvSpPr>
          <p:nvPr>
            <p:ph type="title"/>
          </p:nvPr>
        </p:nvSpPr>
        <p:spPr>
          <a:xfrm>
            <a:off x="838200" y="0"/>
            <a:ext cx="10515600" cy="1325563"/>
          </a:xfrm>
        </p:spPr>
        <p:txBody>
          <a:bodyPr/>
          <a:lstStyle/>
          <a:p>
            <a:pPr algn="ctr"/>
            <a:r>
              <a:rPr lang="ru-RU" b="1" smtClean="0">
                <a:solidFill>
                  <a:srgbClr val="0000FF"/>
                </a:solidFill>
              </a:rPr>
              <a:t>«Полька» - легкая и изящная мелодия</a:t>
            </a:r>
          </a:p>
        </p:txBody>
      </p:sp>
      <p:sp>
        <p:nvSpPr>
          <p:cNvPr id="25602" name="Rectangle 5"/>
          <p:cNvSpPr>
            <a:spLocks noGrp="1"/>
          </p:cNvSpPr>
          <p:nvPr>
            <p:ph type="body" sz="half" idx="1"/>
          </p:nvPr>
        </p:nvSpPr>
        <p:spPr>
          <a:xfrm>
            <a:off x="349250" y="1163638"/>
            <a:ext cx="6242050" cy="5081587"/>
          </a:xfrm>
        </p:spPr>
        <p:txBody>
          <a:bodyPr/>
          <a:lstStyle/>
          <a:p>
            <a:pPr>
              <a:lnSpc>
                <a:spcPct val="80000"/>
              </a:lnSpc>
              <a:buFont typeface="Arial" charset="0"/>
              <a:buNone/>
            </a:pPr>
            <a:endParaRPr lang="ru-RU" sz="2000" b="1" smtClean="0"/>
          </a:p>
          <a:p>
            <a:pPr>
              <a:lnSpc>
                <a:spcPct val="80000"/>
              </a:lnSpc>
            </a:pPr>
            <a:r>
              <a:rPr lang="ru-RU" smtClean="0">
                <a:solidFill>
                  <a:srgbClr val="000066"/>
                </a:solidFill>
              </a:rPr>
              <a:t>Полька – в переводе с чешского означает «половинка шага». Это чешский народный танец, подвижный, сопровождается маленькими прыжками.  Позднее от него произошёл бальный танец – более праздничный, задорный.</a:t>
            </a:r>
          </a:p>
          <a:p>
            <a:pPr>
              <a:lnSpc>
                <a:spcPct val="80000"/>
              </a:lnSpc>
            </a:pPr>
            <a:r>
              <a:rPr lang="ru-RU" smtClean="0">
                <a:solidFill>
                  <a:srgbClr val="000066"/>
                </a:solidFill>
              </a:rPr>
              <a:t>Игрушки танцуют. Сначала тихонько, потом всё смелее, задорней, игривей, веселее. От такой музыки как будто искрятся и рассыпаются вокруг смешинки! Ноги сами так и идут в пляс!</a:t>
            </a:r>
          </a:p>
        </p:txBody>
      </p:sp>
      <p:pic>
        <p:nvPicPr>
          <p:cNvPr id="25603" name="Picture 8" descr="Описание: http://ballroom.tomsk.ru/rmbgvUZyDUI.jpg"/>
          <p:cNvPicPr>
            <a:picLocks noChangeAspect="1" noChangeArrowheads="1"/>
          </p:cNvPicPr>
          <p:nvPr>
            <p:ph sz="quarter" idx="2"/>
          </p:nvPr>
        </p:nvPicPr>
        <p:blipFill>
          <a:blip r:embed="rId2"/>
          <a:srcRect/>
          <a:stretch>
            <a:fillRect/>
          </a:stretch>
        </p:blipFill>
        <p:spPr>
          <a:xfrm>
            <a:off x="7794625" y="1363663"/>
            <a:ext cx="4170363" cy="2495550"/>
          </a:xfrm>
        </p:spPr>
      </p:pic>
      <p:pic>
        <p:nvPicPr>
          <p:cNvPr id="25604" name="Picture 9" descr="b09"/>
          <p:cNvPicPr>
            <a:picLocks noChangeAspect="1" noChangeArrowheads="1"/>
          </p:cNvPicPr>
          <p:nvPr>
            <p:ph sz="quarter" idx="3"/>
          </p:nvPr>
        </p:nvPicPr>
        <p:blipFill>
          <a:blip r:embed="rId3"/>
          <a:srcRect/>
          <a:stretch>
            <a:fillRect/>
          </a:stretch>
        </p:blipFill>
        <p:spPr>
          <a:xfrm>
            <a:off x="6578600" y="4089400"/>
            <a:ext cx="4162425" cy="23907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Grp="1"/>
          </p:cNvSpPr>
          <p:nvPr>
            <p:ph type="title" idx="4294967295"/>
          </p:nvPr>
        </p:nvSpPr>
        <p:spPr>
          <a:xfrm>
            <a:off x="838200" y="0"/>
            <a:ext cx="10515600" cy="1325563"/>
          </a:xfrm>
        </p:spPr>
        <p:txBody>
          <a:bodyPr/>
          <a:lstStyle/>
          <a:p>
            <a:pPr algn="ctr"/>
            <a:r>
              <a:rPr lang="ru-RU" b="1" smtClean="0">
                <a:solidFill>
                  <a:srgbClr val="660033"/>
                </a:solidFill>
              </a:rPr>
              <a:t>«Вальс-шутка» - искрящаяся мелодия</a:t>
            </a:r>
          </a:p>
        </p:txBody>
      </p:sp>
      <p:sp>
        <p:nvSpPr>
          <p:cNvPr id="26626" name="Rectangle 10"/>
          <p:cNvSpPr>
            <a:spLocks noGrp="1"/>
          </p:cNvSpPr>
          <p:nvPr>
            <p:ph type="body" sz="half" idx="3"/>
          </p:nvPr>
        </p:nvSpPr>
        <p:spPr>
          <a:xfrm>
            <a:off x="838200" y="1495425"/>
            <a:ext cx="5181600" cy="4681538"/>
          </a:xfrm>
        </p:spPr>
        <p:txBody>
          <a:bodyPr/>
          <a:lstStyle/>
          <a:p>
            <a:r>
              <a:rPr lang="ru-RU" smtClean="0">
                <a:solidFill>
                  <a:srgbClr val="660033"/>
                </a:solidFill>
              </a:rPr>
              <a:t>Вальс в переводе с французского означает «кружиться». По характеру вальсы бывают разные, но чаще всего это плавный танец.</a:t>
            </a:r>
          </a:p>
          <a:p>
            <a:r>
              <a:rPr lang="ru-RU" smtClean="0">
                <a:solidFill>
                  <a:srgbClr val="660033"/>
                </a:solidFill>
              </a:rPr>
              <a:t>«Вальс-шутка» звучит в очень высоком регистре, отрывисто, прозрачно, изящно, как музыкальная шкатулка. Звонкие и нежные звуки создают впечатление танцующей куколки. </a:t>
            </a:r>
          </a:p>
        </p:txBody>
      </p:sp>
      <p:pic>
        <p:nvPicPr>
          <p:cNvPr id="26627" name="Picture 5" descr="hqdefault"/>
          <p:cNvPicPr>
            <a:picLocks noChangeAspect="1" noChangeArrowheads="1"/>
          </p:cNvPicPr>
          <p:nvPr>
            <p:ph sz="quarter" idx="4294967295"/>
          </p:nvPr>
        </p:nvPicPr>
        <p:blipFill>
          <a:blip r:embed="rId2"/>
          <a:srcRect/>
          <a:stretch>
            <a:fillRect/>
          </a:stretch>
        </p:blipFill>
        <p:spPr>
          <a:xfrm>
            <a:off x="5935663" y="4103688"/>
            <a:ext cx="4454525" cy="2563812"/>
          </a:xfrm>
        </p:spPr>
      </p:pic>
      <p:pic>
        <p:nvPicPr>
          <p:cNvPr id="26628" name="Picture 6" descr="klip_bazuka_2016_skachat_36717_104"/>
          <p:cNvPicPr>
            <a:picLocks noChangeAspect="1" noChangeArrowheads="1"/>
          </p:cNvPicPr>
          <p:nvPr>
            <p:ph sz="quarter" idx="4294967295"/>
          </p:nvPr>
        </p:nvPicPr>
        <p:blipFill>
          <a:blip r:embed="rId3"/>
          <a:srcRect/>
          <a:stretch>
            <a:fillRect/>
          </a:stretch>
        </p:blipFill>
        <p:spPr>
          <a:xfrm>
            <a:off x="7405688" y="1355725"/>
            <a:ext cx="4400550" cy="25558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1"/>
          <p:cNvSpPr>
            <a:spLocks noGrp="1"/>
          </p:cNvSpPr>
          <p:nvPr>
            <p:ph type="title"/>
          </p:nvPr>
        </p:nvSpPr>
        <p:spPr>
          <a:xfrm>
            <a:off x="838200" y="0"/>
            <a:ext cx="10515600" cy="1325563"/>
          </a:xfrm>
        </p:spPr>
        <p:txBody>
          <a:bodyPr/>
          <a:lstStyle/>
          <a:p>
            <a:pPr algn="ctr"/>
            <a:r>
              <a:rPr lang="ru-RU" b="1" smtClean="0">
                <a:solidFill>
                  <a:srgbClr val="990000"/>
                </a:solidFill>
              </a:rPr>
              <a:t>«Шарманка» - нежное, прозрачное и отрывистое звучание</a:t>
            </a:r>
          </a:p>
        </p:txBody>
      </p:sp>
      <p:sp>
        <p:nvSpPr>
          <p:cNvPr id="27650" name="Rectangle 10"/>
          <p:cNvSpPr>
            <a:spLocks noGrp="1"/>
          </p:cNvSpPr>
          <p:nvPr>
            <p:ph type="body" sz="half" idx="1"/>
          </p:nvPr>
        </p:nvSpPr>
        <p:spPr>
          <a:xfrm>
            <a:off x="295275" y="1587500"/>
            <a:ext cx="6505575" cy="5014913"/>
          </a:xfrm>
        </p:spPr>
        <p:txBody>
          <a:bodyPr/>
          <a:lstStyle/>
          <a:p>
            <a:r>
              <a:rPr lang="ru-RU" sz="2400" b="1" smtClean="0"/>
              <a:t>  </a:t>
            </a:r>
            <a:r>
              <a:rPr lang="ru-RU" smtClean="0">
                <a:solidFill>
                  <a:srgbClr val="800000"/>
                </a:solidFill>
              </a:rPr>
              <a:t>Аккомпанемент в пьесе звучит без изменения от начала до конца. Так передаётся однообразие, механичность звучания этого инструмента.</a:t>
            </a:r>
          </a:p>
          <a:p>
            <a:r>
              <a:rPr lang="ru-RU" smtClean="0">
                <a:solidFill>
                  <a:srgbClr val="800000"/>
                </a:solidFill>
              </a:rPr>
              <a:t>Музыка плавная, тихая, а потом становится громкой, веселой. В конце пьесы шутливая, забавная.</a:t>
            </a:r>
          </a:p>
          <a:p>
            <a:r>
              <a:rPr lang="ru-RU" smtClean="0">
                <a:solidFill>
                  <a:srgbClr val="800000"/>
                </a:solidFill>
              </a:rPr>
              <a:t>Лукаво, ласково начинается заключение и вдруг прерывается громкими аккордами, заканчивающими пьесу.</a:t>
            </a:r>
          </a:p>
        </p:txBody>
      </p:sp>
      <p:pic>
        <p:nvPicPr>
          <p:cNvPr id="27651" name="Picture 6" descr="image013_8"/>
          <p:cNvPicPr>
            <a:picLocks noChangeAspect="1" noChangeArrowheads="1"/>
          </p:cNvPicPr>
          <p:nvPr>
            <p:ph sz="quarter" idx="4294967295"/>
          </p:nvPr>
        </p:nvPicPr>
        <p:blipFill>
          <a:blip r:embed="rId2"/>
          <a:srcRect/>
          <a:stretch>
            <a:fillRect/>
          </a:stretch>
        </p:blipFill>
        <p:spPr>
          <a:xfrm>
            <a:off x="8170863" y="1509713"/>
            <a:ext cx="3624262" cy="2363787"/>
          </a:xfrm>
        </p:spPr>
      </p:pic>
      <p:pic>
        <p:nvPicPr>
          <p:cNvPr id="27652" name="Picture 5" descr="tantsy"/>
          <p:cNvPicPr>
            <a:picLocks noChangeAspect="1" noChangeArrowheads="1"/>
          </p:cNvPicPr>
          <p:nvPr>
            <p:ph sz="quarter" idx="4294967295"/>
          </p:nvPr>
        </p:nvPicPr>
        <p:blipFill>
          <a:blip r:embed="rId3"/>
          <a:srcRect/>
          <a:stretch>
            <a:fillRect/>
          </a:stretch>
        </p:blipFill>
        <p:spPr>
          <a:xfrm>
            <a:off x="6600825" y="4090988"/>
            <a:ext cx="3622675" cy="24574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Grp="1"/>
          </p:cNvSpPr>
          <p:nvPr>
            <p:ph type="title" idx="4294967295"/>
          </p:nvPr>
        </p:nvSpPr>
        <p:spPr>
          <a:xfrm>
            <a:off x="811213" y="0"/>
            <a:ext cx="10515600" cy="1325563"/>
          </a:xfrm>
        </p:spPr>
        <p:txBody>
          <a:bodyPr/>
          <a:lstStyle/>
          <a:p>
            <a:r>
              <a:rPr lang="ru-RU" b="1" smtClean="0">
                <a:solidFill>
                  <a:srgbClr val="660066"/>
                </a:solidFill>
              </a:rPr>
              <a:t>«Танец» - отчетливая, «топочущая» музыка</a:t>
            </a:r>
          </a:p>
        </p:txBody>
      </p:sp>
      <p:sp>
        <p:nvSpPr>
          <p:cNvPr id="28674" name="Rectangle 5"/>
          <p:cNvSpPr>
            <a:spLocks noGrp="1"/>
          </p:cNvSpPr>
          <p:nvPr>
            <p:ph type="body" sz="half" idx="3"/>
          </p:nvPr>
        </p:nvSpPr>
        <p:spPr>
          <a:xfrm>
            <a:off x="214313" y="1322388"/>
            <a:ext cx="5805487" cy="5303837"/>
          </a:xfrm>
        </p:spPr>
        <p:txBody>
          <a:bodyPr/>
          <a:lstStyle/>
          <a:p>
            <a:r>
              <a:rPr lang="ru-RU" sz="2400" smtClean="0">
                <a:solidFill>
                  <a:srgbClr val="660066"/>
                </a:solidFill>
              </a:rPr>
              <a:t>В пьесе «Танец» можно услышать, как и в «Шарманке», ярмарочное веселье, подражание народным инструментам – балалайкам, гармошке, трещоткам, бубенцам, дудочкам, которые, быть может, сопровождают кукольное представление. </a:t>
            </a:r>
          </a:p>
          <a:p>
            <a:r>
              <a:rPr lang="ru-RU" sz="2400" smtClean="0">
                <a:solidFill>
                  <a:srgbClr val="660066"/>
                </a:solidFill>
              </a:rPr>
              <a:t>Музыка похожа на забавный танец петрушек, которым аккомпанирует целый оркестр народных инструментов. Мелодия построена на чередовании плавных, скользящих и отрывистых, острых звуков. </a:t>
            </a:r>
          </a:p>
          <a:p>
            <a:r>
              <a:rPr lang="ru-RU" sz="2400" smtClean="0">
                <a:solidFill>
                  <a:srgbClr val="660066"/>
                </a:solidFill>
              </a:rPr>
              <a:t>В музыке много шутливых акцентов, которые звучат неожиданно, задорно.</a:t>
            </a:r>
          </a:p>
        </p:txBody>
      </p:sp>
      <p:pic>
        <p:nvPicPr>
          <p:cNvPr id="28675" name="Picture 9" descr="2cd456ee576bc3abc3c2f32d45d5189f"/>
          <p:cNvPicPr>
            <a:picLocks noChangeAspect="1" noChangeArrowheads="1"/>
          </p:cNvPicPr>
          <p:nvPr>
            <p:ph sz="quarter" idx="4294967295"/>
          </p:nvPr>
        </p:nvPicPr>
        <p:blipFill>
          <a:blip r:embed="rId2"/>
          <a:srcRect/>
          <a:stretch>
            <a:fillRect/>
          </a:stretch>
        </p:blipFill>
        <p:spPr>
          <a:xfrm>
            <a:off x="5922963" y="4051300"/>
            <a:ext cx="4872037" cy="2617788"/>
          </a:xfrm>
        </p:spPr>
      </p:pic>
      <p:pic>
        <p:nvPicPr>
          <p:cNvPr id="28676" name="Picture 6" descr="image014_7"/>
          <p:cNvPicPr>
            <a:picLocks noChangeAspect="1" noChangeArrowheads="1"/>
          </p:cNvPicPr>
          <p:nvPr>
            <p:ph sz="quarter" idx="4294967295"/>
          </p:nvPr>
        </p:nvPicPr>
        <p:blipFill>
          <a:blip r:embed="rId3"/>
          <a:srcRect/>
          <a:stretch>
            <a:fillRect/>
          </a:stretch>
        </p:blipFill>
        <p:spPr>
          <a:xfrm>
            <a:off x="7113588" y="1106488"/>
            <a:ext cx="4826000" cy="27781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body" sz="half" idx="1"/>
          </p:nvPr>
        </p:nvSpPr>
        <p:spPr>
          <a:xfrm>
            <a:off x="242888" y="381000"/>
            <a:ext cx="5776912" cy="6273800"/>
          </a:xfrm>
        </p:spPr>
        <p:txBody>
          <a:bodyPr/>
          <a:lstStyle/>
          <a:p>
            <a:pPr algn="ctr">
              <a:buFont typeface="Arial" charset="0"/>
              <a:buNone/>
            </a:pPr>
            <a:r>
              <a:rPr lang="ru-RU" smtClean="0">
                <a:solidFill>
                  <a:srgbClr val="6600CC"/>
                </a:solidFill>
              </a:rPr>
              <a:t>Вот такие замечательные произведения для детей писал Дмитрий Шостакович. Пьесы из альбома «Танцы кукол» - </a:t>
            </a:r>
          </a:p>
          <a:p>
            <a:pPr algn="ctr">
              <a:buFont typeface="Arial" charset="0"/>
              <a:buNone/>
            </a:pPr>
            <a:r>
              <a:rPr lang="ru-RU" smtClean="0">
                <a:solidFill>
                  <a:srgbClr val="6600CC"/>
                </a:solidFill>
              </a:rPr>
              <a:t>яркие, характерные, образные. </a:t>
            </a:r>
          </a:p>
          <a:p>
            <a:pPr algn="ctr">
              <a:buFont typeface="Arial" charset="0"/>
              <a:buNone/>
            </a:pPr>
            <a:r>
              <a:rPr lang="ru-RU" smtClean="0">
                <a:solidFill>
                  <a:srgbClr val="6600CC"/>
                </a:solidFill>
              </a:rPr>
              <a:t>Все семь пьес, рассчитанные на любительское музицирование, обладают исключительной пластической выразительностью            </a:t>
            </a:r>
          </a:p>
          <a:p>
            <a:pPr algn="ctr">
              <a:buFont typeface="Arial" charset="0"/>
              <a:buNone/>
            </a:pPr>
            <a:r>
              <a:rPr lang="ru-RU" smtClean="0">
                <a:solidFill>
                  <a:srgbClr val="6600CC"/>
                </a:solidFill>
              </a:rPr>
              <a:t> Мне понравились все пьесы. Потому что эти пьесы удивляют своей простотой и оптимизмом, легкостью исполнения.</a:t>
            </a:r>
          </a:p>
          <a:p>
            <a:pPr>
              <a:buFont typeface="Arial" charset="0"/>
              <a:buNone/>
            </a:pPr>
            <a:endParaRPr lang="ru-RU" smtClean="0">
              <a:solidFill>
                <a:srgbClr val="6600CC"/>
              </a:solidFill>
            </a:endParaRPr>
          </a:p>
          <a:p>
            <a:pPr>
              <a:buFont typeface="Arial" charset="0"/>
              <a:buNone/>
            </a:pPr>
            <a:endParaRPr lang="ru-RU" sz="2400" smtClean="0">
              <a:solidFill>
                <a:srgbClr val="6600CC"/>
              </a:solidFill>
            </a:endParaRPr>
          </a:p>
        </p:txBody>
      </p:sp>
      <p:pic>
        <p:nvPicPr>
          <p:cNvPr id="29698" name="Picture 6" descr="351346_original"/>
          <p:cNvPicPr>
            <a:picLocks noChangeAspect="1" noChangeArrowheads="1"/>
          </p:cNvPicPr>
          <p:nvPr/>
        </p:nvPicPr>
        <p:blipFill>
          <a:blip r:embed="rId2"/>
          <a:srcRect/>
          <a:stretch>
            <a:fillRect/>
          </a:stretch>
        </p:blipFill>
        <p:spPr bwMode="auto">
          <a:xfrm>
            <a:off x="5741988" y="454025"/>
            <a:ext cx="6086475" cy="56038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type="body" sz="half" idx="1"/>
          </p:nvPr>
        </p:nvSpPr>
        <p:spPr>
          <a:xfrm>
            <a:off x="307975" y="420688"/>
            <a:ext cx="5711825" cy="6140450"/>
          </a:xfrm>
        </p:spPr>
        <p:txBody>
          <a:bodyPr/>
          <a:lstStyle/>
          <a:p>
            <a:pPr algn="ctr">
              <a:buFont typeface="Arial" charset="0"/>
              <a:buNone/>
            </a:pPr>
            <a:endParaRPr lang="ru-RU" smtClean="0">
              <a:solidFill>
                <a:srgbClr val="6600CC"/>
              </a:solidFill>
            </a:endParaRPr>
          </a:p>
          <a:p>
            <a:pPr algn="ctr">
              <a:buFont typeface="Arial" charset="0"/>
              <a:buNone/>
            </a:pPr>
            <a:r>
              <a:rPr lang="ru-RU" smtClean="0">
                <a:solidFill>
                  <a:srgbClr val="6600CC"/>
                </a:solidFill>
              </a:rPr>
              <a:t>А особенно мне запомнился плавный и порывистый «Лирический вальс». В начале и в конце вальса не слышно ничего «кукольного», хотя этот вальс открывает сборник пьес «Танцы кукол». Но в средней части появляется шутливое «кукольное» звучание. «Танцы кукол» открываются танцем доброй Феи, которая танцует под волшебную, чудесную музыку, и, прикасаясь к игрушкам, находящимся в комнате, оживляет их.</a:t>
            </a:r>
          </a:p>
        </p:txBody>
      </p:sp>
      <p:pic>
        <p:nvPicPr>
          <p:cNvPr id="35846" name="Picture 6" descr="001-xs"/>
          <p:cNvPicPr>
            <a:picLocks noChangeAspect="1" noChangeArrowheads="1"/>
          </p:cNvPicPr>
          <p:nvPr>
            <p:ph sz="half" idx="2"/>
          </p:nvPr>
        </p:nvPicPr>
        <p:blipFill>
          <a:blip r:embed="rId2"/>
          <a:srcRect/>
          <a:stretch>
            <a:fillRect/>
          </a:stretch>
        </p:blipFill>
        <p:spPr>
          <a:xfrm>
            <a:off x="5983288" y="741363"/>
            <a:ext cx="5586412" cy="4621212"/>
          </a:xfrm>
        </p:spPr>
      </p:pic>
      <p:pic>
        <p:nvPicPr>
          <p:cNvPr id="35847" name="Рисунок 4" descr="lines23.gif"/>
          <p:cNvPicPr>
            <a:picLocks noChangeAspect="1"/>
          </p:cNvPicPr>
          <p:nvPr/>
        </p:nvPicPr>
        <p:blipFill>
          <a:blip r:embed="rId3"/>
          <a:srcRect/>
          <a:stretch>
            <a:fillRect/>
          </a:stretch>
        </p:blipFill>
        <p:spPr bwMode="auto">
          <a:xfrm>
            <a:off x="5991225" y="5727700"/>
            <a:ext cx="5592763" cy="6667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p:cNvSpPr>
          <p:nvPr>
            <p:ph type="title" idx="4294967295"/>
          </p:nvPr>
        </p:nvSpPr>
        <p:spPr>
          <a:xfrm>
            <a:off x="838200" y="0"/>
            <a:ext cx="10515600" cy="1325563"/>
          </a:xfrm>
        </p:spPr>
        <p:txBody>
          <a:bodyPr/>
          <a:lstStyle/>
          <a:p>
            <a:pPr algn="ctr"/>
            <a:r>
              <a:rPr lang="ru-RU" b="1" smtClean="0">
                <a:solidFill>
                  <a:srgbClr val="660066"/>
                </a:solidFill>
              </a:rPr>
              <a:t>Режиссерский замысел</a:t>
            </a:r>
          </a:p>
        </p:txBody>
      </p:sp>
      <p:sp>
        <p:nvSpPr>
          <p:cNvPr id="30722" name="Rectangle 3"/>
          <p:cNvSpPr>
            <a:spLocks noGrp="1"/>
          </p:cNvSpPr>
          <p:nvPr>
            <p:ph type="body" idx="1"/>
          </p:nvPr>
        </p:nvSpPr>
        <p:spPr>
          <a:xfrm>
            <a:off x="201613" y="1295400"/>
            <a:ext cx="11990387" cy="5384800"/>
          </a:xfrm>
        </p:spPr>
        <p:txBody>
          <a:bodyPr/>
          <a:lstStyle/>
          <a:p>
            <a:pPr algn="ctr">
              <a:lnSpc>
                <a:spcPct val="80000"/>
              </a:lnSpc>
              <a:buFont typeface="Arial" charset="0"/>
              <a:buNone/>
            </a:pPr>
            <a:r>
              <a:rPr lang="ru-RU" smtClean="0">
                <a:solidFill>
                  <a:srgbClr val="660033"/>
                </a:solidFill>
              </a:rPr>
              <a:t>В 1985 году известный сценарист и режиссер Инесса Алексеевна Ковалевская создала мультипликационный фильм «Танцы кукол» на музыку Д. Шостаковича, интересный как взрослым, так и детям. Так до слез грустно наблюдать веселье из окна. Особенно, когда ты маленькая веселая девочка. Горлышко болит, и мама велела не вставать с постели. Слезинки капают из глаз расстроенной девочки. Одна даже попала на игрушечного мишку. </a:t>
            </a:r>
            <a:br>
              <a:rPr lang="ru-RU" smtClean="0">
                <a:solidFill>
                  <a:srgbClr val="660033"/>
                </a:solidFill>
              </a:rPr>
            </a:br>
            <a:r>
              <a:rPr lang="ru-RU" smtClean="0">
                <a:solidFill>
                  <a:srgbClr val="660033"/>
                </a:solidFill>
              </a:rPr>
              <a:t/>
            </a:r>
            <a:br>
              <a:rPr lang="ru-RU" smtClean="0">
                <a:solidFill>
                  <a:srgbClr val="660033"/>
                </a:solidFill>
              </a:rPr>
            </a:br>
            <a:r>
              <a:rPr lang="ru-RU" smtClean="0">
                <a:solidFill>
                  <a:srgbClr val="660033"/>
                </a:solidFill>
              </a:rPr>
              <a:t>И … о, чудо! Медведь ожил и завел веселую и радостную музыку на своем инструменте. Все вокруг заискрилось, куклы ожили. Великолепный танец исполнен для девочки. Петрушка с матрешками подхватили эстафету веселья. Как же хорош Кот в сапогах. Отказать ему в танце просто невозможно. А зайцы, медведь, мячик, пупс… Серьезная кукла Мальвина тоже старается приободрить девочку. Ах, как же куклы хотят, чтобы их маленькая хозяйка поскорее выздоровела!</a:t>
            </a:r>
          </a:p>
        </p:txBody>
      </p:sp>
      <p:pic>
        <p:nvPicPr>
          <p:cNvPr id="30723" name="Picture 2" descr="C:\Documents and Settings\ADMIN\Local Settings\Temporary Internet Files\Content.IE5\EWABO2V1\MCj04282570000[1].wmf"/>
          <p:cNvPicPr>
            <a:picLocks noChangeAspect="1" noChangeArrowheads="1"/>
          </p:cNvPicPr>
          <p:nvPr/>
        </p:nvPicPr>
        <p:blipFill>
          <a:blip r:embed="rId2"/>
          <a:srcRect/>
          <a:stretch>
            <a:fillRect/>
          </a:stretch>
        </p:blipFill>
        <p:spPr bwMode="auto">
          <a:xfrm>
            <a:off x="0" y="4138613"/>
            <a:ext cx="2997200" cy="27193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p:cNvSpPr>
          <p:nvPr>
            <p:ph type="body" idx="1"/>
          </p:nvPr>
        </p:nvSpPr>
        <p:spPr>
          <a:xfrm>
            <a:off x="176213" y="195263"/>
            <a:ext cx="11814175" cy="6497637"/>
          </a:xfrm>
        </p:spPr>
        <p:txBody>
          <a:bodyPr/>
          <a:lstStyle/>
          <a:p>
            <a:pPr algn="ctr">
              <a:buFont typeface="Arial" charset="0"/>
              <a:buNone/>
            </a:pPr>
            <a:r>
              <a:rPr lang="ru-RU" smtClean="0">
                <a:solidFill>
                  <a:srgbClr val="660066"/>
                </a:solidFill>
              </a:rPr>
              <a:t>Инесса Ковалевская приобщает детей к классической музыке великих композиторов. С помощью мультиков! Многие известные композиторы сочиняли не только сложные симфонии, но и простые произведения, освоить и исполнить которые мог бы даже ребенок. Инесса Алексеевна выбирала именно такие легкие пьесы, а для вовлечения ребенка в музыкальный мир создавала (конечно, с помощью талантливых художников-аниматоров) красочный, визуально насыщенный мультипликационный мир с высокой плотностью действия. Правда, здесь нет увлекательных историй, сюжета в них столько же, сколько в танце. По сути, мультфильмы из этого блока - это танец - типа вальса или польки - в котором гармонично взаимодействуют элементы окружающего мира: люди, животные, предметы, природа... История здесь - это само движение, имеющее лишь формальные начало и завершение. И всё это под классическую музыку. Соединяются красота музыкальная и красота графическая. Для ребенка, пожалуй, это отличный способ начать знакомство с классической музыкой.</a:t>
            </a:r>
          </a:p>
          <a:p>
            <a:pPr>
              <a:buFont typeface="Arial" charset="0"/>
              <a:buNone/>
            </a:pPr>
            <a:endParaRPr lang="ru-RU" smtClean="0">
              <a:solidFill>
                <a:srgbClr val="660066"/>
              </a:solidFill>
            </a:endParaRPr>
          </a:p>
        </p:txBody>
      </p:sp>
      <p:pic>
        <p:nvPicPr>
          <p:cNvPr id="31746" name="Picture 2" descr="C:\Documents and Settings\ADMIN\Local Settings\Temporary Internet Files\Content.IE5\EWABO2V1\MCj04282570000[1].wmf"/>
          <p:cNvPicPr>
            <a:picLocks noChangeAspect="1" noChangeArrowheads="1"/>
          </p:cNvPicPr>
          <p:nvPr/>
        </p:nvPicPr>
        <p:blipFill>
          <a:blip r:embed="rId2"/>
          <a:srcRect/>
          <a:stretch>
            <a:fillRect/>
          </a:stretch>
        </p:blipFill>
        <p:spPr bwMode="auto">
          <a:xfrm>
            <a:off x="0" y="4138613"/>
            <a:ext cx="2997200" cy="27193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algn="ctr"/>
            <a:r>
              <a:rPr lang="ru-RU" b="1" smtClean="0">
                <a:solidFill>
                  <a:srgbClr val="0066FF"/>
                </a:solidFill>
              </a:rPr>
              <a:t>В мультфильме порядок пьес не сохранен</a:t>
            </a:r>
          </a:p>
        </p:txBody>
      </p:sp>
      <p:pic>
        <p:nvPicPr>
          <p:cNvPr id="32770" name="Picture 50" descr="34"/>
          <p:cNvPicPr>
            <a:picLocks noChangeAspect="1" noChangeArrowheads="1"/>
          </p:cNvPicPr>
          <p:nvPr>
            <p:ph sz="half" idx="2"/>
          </p:nvPr>
        </p:nvPicPr>
        <p:blipFill>
          <a:blip r:embed="rId2"/>
          <a:srcRect/>
          <a:stretch>
            <a:fillRect/>
          </a:stretch>
        </p:blipFill>
        <p:spPr>
          <a:xfrm>
            <a:off x="6491288" y="2305050"/>
            <a:ext cx="5181600" cy="4002088"/>
          </a:xfrm>
        </p:spPr>
      </p:pic>
      <p:graphicFrame>
        <p:nvGraphicFramePr>
          <p:cNvPr id="32801" name="Group 33"/>
          <p:cNvGraphicFramePr>
            <a:graphicFrameLocks noGrp="1"/>
          </p:cNvGraphicFramePr>
          <p:nvPr>
            <p:ph type="body" sz="half" idx="1"/>
          </p:nvPr>
        </p:nvGraphicFramePr>
        <p:xfrm>
          <a:off x="522288" y="1704975"/>
          <a:ext cx="5584825" cy="4324350"/>
        </p:xfrm>
        <a:graphic>
          <a:graphicData uri="http://schemas.openxmlformats.org/drawingml/2006/table">
            <a:tbl>
              <a:tblPr/>
              <a:tblGrid>
                <a:gridCol w="2792412"/>
                <a:gridCol w="2792413"/>
              </a:tblGrid>
              <a:tr h="54610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1" i="0" u="none" strike="noStrike" cap="none" normalizeH="0" baseline="0" smtClean="0">
                          <a:ln>
                            <a:noFill/>
                          </a:ln>
                          <a:solidFill>
                            <a:srgbClr val="0033CC"/>
                          </a:solidFill>
                          <a:effectLst/>
                          <a:latin typeface="Calibri" pitchFamily="34" charset="0"/>
                          <a:cs typeface="Arial" charset="0"/>
                        </a:rPr>
                        <a:t>В цикле пьес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1" i="0" u="none" strike="noStrike" cap="none" normalizeH="0" baseline="0" smtClean="0">
                          <a:ln>
                            <a:noFill/>
                          </a:ln>
                          <a:solidFill>
                            <a:srgbClr val="FF3399"/>
                          </a:solidFill>
                          <a:effectLst/>
                          <a:latin typeface="Calibri" pitchFamily="34" charset="0"/>
                          <a:cs typeface="Arial" charset="0"/>
                        </a:rPr>
                        <a:t>В мультфильме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0033CC"/>
                          </a:solidFill>
                          <a:effectLst/>
                          <a:latin typeface="Calibri" pitchFamily="34" charset="0"/>
                          <a:cs typeface="Arial" charset="0"/>
                        </a:rPr>
                        <a:t>Лирический вальс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FF3399"/>
                          </a:solidFill>
                          <a:effectLst/>
                          <a:latin typeface="Calibri" pitchFamily="34" charset="0"/>
                          <a:cs typeface="Arial" charset="0"/>
                        </a:rPr>
                        <a:t>Романс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0033CC"/>
                          </a:solidFill>
                          <a:effectLst/>
                          <a:latin typeface="Calibri" pitchFamily="34" charset="0"/>
                          <a:cs typeface="Arial" charset="0"/>
                        </a:rPr>
                        <a:t>Гавот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FF3399"/>
                          </a:solidFill>
                          <a:effectLst/>
                          <a:latin typeface="Calibri" pitchFamily="34" charset="0"/>
                          <a:cs typeface="Arial" charset="0"/>
                        </a:rPr>
                        <a:t>Вальс-шутка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0033CC"/>
                          </a:solidFill>
                          <a:effectLst/>
                          <a:latin typeface="Calibri" pitchFamily="34" charset="0"/>
                          <a:cs typeface="Arial" charset="0"/>
                        </a:rPr>
                        <a:t>Романс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FF3399"/>
                          </a:solidFill>
                          <a:effectLst/>
                          <a:latin typeface="Calibri" pitchFamily="34" charset="0"/>
                          <a:cs typeface="Arial" charset="0"/>
                        </a:rPr>
                        <a:t>Шарманка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0033CC"/>
                          </a:solidFill>
                          <a:effectLst/>
                          <a:latin typeface="Calibri" pitchFamily="34" charset="0"/>
                          <a:cs typeface="Arial" charset="0"/>
                        </a:rPr>
                        <a:t>Полька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FF3399"/>
                          </a:solidFill>
                          <a:effectLst/>
                          <a:latin typeface="Calibri" pitchFamily="34" charset="0"/>
                          <a:cs typeface="Arial" charset="0"/>
                        </a:rPr>
                        <a:t>Танец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0033CC"/>
                          </a:solidFill>
                          <a:effectLst/>
                          <a:latin typeface="Calibri" pitchFamily="34" charset="0"/>
                          <a:cs typeface="Arial" charset="0"/>
                        </a:rPr>
                        <a:t>Вальс-шутка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FF3399"/>
                          </a:solidFill>
                          <a:effectLst/>
                          <a:latin typeface="Calibri" pitchFamily="34" charset="0"/>
                          <a:cs typeface="Arial" charset="0"/>
                        </a:rPr>
                        <a:t>Гавот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0033CC"/>
                          </a:solidFill>
                          <a:effectLst/>
                          <a:latin typeface="Calibri" pitchFamily="34" charset="0"/>
                          <a:cs typeface="Arial" charset="0"/>
                        </a:rPr>
                        <a:t>Шарманка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FF3399"/>
                          </a:solidFill>
                          <a:effectLst/>
                          <a:latin typeface="Calibri" pitchFamily="34" charset="0"/>
                          <a:cs typeface="Arial" charset="0"/>
                        </a:rPr>
                        <a:t>Полька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0033CC"/>
                          </a:solidFill>
                          <a:effectLst/>
                          <a:latin typeface="Calibri" pitchFamily="34" charset="0"/>
                          <a:cs typeface="Arial" charset="0"/>
                        </a:rPr>
                        <a:t>Танец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ru-RU" sz="2400" b="0" i="0" u="none" strike="noStrike" cap="none" normalizeH="0" baseline="0" smtClean="0">
                          <a:ln>
                            <a:noFill/>
                          </a:ln>
                          <a:solidFill>
                            <a:srgbClr val="FF3399"/>
                          </a:solidFill>
                          <a:effectLst/>
                          <a:latin typeface="Calibri" pitchFamily="34" charset="0"/>
                          <a:cs typeface="Arial" charset="0"/>
                        </a:rPr>
                        <a:t>Лирический вальс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p:cNvSpPr>
          <p:nvPr>
            <p:ph type="body" idx="1"/>
          </p:nvPr>
        </p:nvSpPr>
        <p:spPr>
          <a:xfrm>
            <a:off x="215900" y="182563"/>
            <a:ext cx="11760200" cy="6484937"/>
          </a:xfrm>
        </p:spPr>
        <p:txBody>
          <a:bodyPr/>
          <a:lstStyle/>
          <a:p>
            <a:pPr algn="ctr">
              <a:lnSpc>
                <a:spcPct val="80000"/>
              </a:lnSpc>
              <a:buFont typeface="Arial" charset="0"/>
              <a:buNone/>
            </a:pPr>
            <a:r>
              <a:rPr lang="ru-RU" smtClean="0">
                <a:solidFill>
                  <a:srgbClr val="003300"/>
                </a:solidFill>
              </a:rPr>
              <a:t>Большинство из нас любит мультфильмы, и это чувство не зависит от возраста.  Любовь к мультфильмам начинается еще в юном возрасте и многие люди сохраняют ее на протяжении всей жизни. В чем секрет такого постоянства?</a:t>
            </a:r>
          </a:p>
          <a:p>
            <a:pPr algn="ctr">
              <a:lnSpc>
                <a:spcPct val="80000"/>
              </a:lnSpc>
              <a:buFont typeface="Arial" charset="0"/>
              <a:buNone/>
            </a:pPr>
            <a:r>
              <a:rPr lang="ru-RU" smtClean="0">
                <a:solidFill>
                  <a:srgbClr val="003300"/>
                </a:solidFill>
              </a:rPr>
              <a:t>Мультфильмы – это добрые, смешные, трогательные истории, которые порой наполнены таинственностью и волшебством.</a:t>
            </a:r>
          </a:p>
          <a:p>
            <a:pPr algn="ctr">
              <a:lnSpc>
                <a:spcPct val="80000"/>
              </a:lnSpc>
              <a:buFont typeface="Arial" charset="0"/>
              <a:buNone/>
            </a:pPr>
            <a:r>
              <a:rPr lang="ru-RU" smtClean="0">
                <a:solidFill>
                  <a:srgbClr val="003300"/>
                </a:solidFill>
              </a:rPr>
              <a:t>Они понятны абсолютно любому и имеют увлекательные и близкие каждому сердцу сюжеты. Особую прелесть такому жанру придает музыка, которая может быть не только у современных композиторов, но и классиков. Такие знакомые и близкие многим мелодии, которые очаровывают зрителей с первых звуков – это только усиливает эмоциональное воздействие мультфильмов. Порой, классические композиции так органично вписываются в сюжет, что кажется, будто их специально написали для него, так тонко и четко они передают мысли, чувства героев и общую атмосферу. В этом нет никакого секрета – </a:t>
            </a:r>
          </a:p>
          <a:p>
            <a:pPr algn="ctr">
              <a:lnSpc>
                <a:spcPct val="80000"/>
              </a:lnSpc>
              <a:buFont typeface="Arial" charset="0"/>
              <a:buNone/>
            </a:pPr>
            <a:r>
              <a:rPr lang="ru-RU" smtClean="0">
                <a:solidFill>
                  <a:srgbClr val="003300"/>
                </a:solidFill>
              </a:rPr>
              <a:t>это всего лишь удивительная сила музыки.</a:t>
            </a:r>
          </a:p>
        </p:txBody>
      </p:sp>
      <p:pic>
        <p:nvPicPr>
          <p:cNvPr id="33794" name="Picture 2" descr="C:\Documents and Settings\ADMIN\Local Settings\Temporary Internet Files\Content.IE5\EWABO2V1\MCj04282570000[1].wmf"/>
          <p:cNvPicPr>
            <a:picLocks noChangeAspect="1" noChangeArrowheads="1"/>
          </p:cNvPicPr>
          <p:nvPr/>
        </p:nvPicPr>
        <p:blipFill>
          <a:blip r:embed="rId2"/>
          <a:srcRect/>
          <a:stretch>
            <a:fillRect/>
          </a:stretch>
        </p:blipFill>
        <p:spPr bwMode="auto">
          <a:xfrm>
            <a:off x="0" y="4138613"/>
            <a:ext cx="2997200" cy="27193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1500188" y="1385888"/>
            <a:ext cx="12192001" cy="0"/>
          </a:xfrm>
          <a:prstGeom prst="rect">
            <a:avLst/>
          </a:prstGeom>
          <a:noFill/>
          <a:ln w="9525">
            <a:noFill/>
            <a:miter lim="800000"/>
            <a:headEnd/>
            <a:tailEnd/>
          </a:ln>
        </p:spPr>
        <p:txBody>
          <a:bodyPr wrap="none" anchor="ctr">
            <a:spAutoFit/>
          </a:bodyPr>
          <a:lstStyle/>
          <a:p>
            <a:endParaRPr lang="ru-RU"/>
          </a:p>
        </p:txBody>
      </p:sp>
      <p:pic>
        <p:nvPicPr>
          <p:cNvPr id="17410" name="Picture 3" descr="http://rostochek-gik.narod.ru/olderfiles/1/723336349_tonnel.jpg"/>
          <p:cNvPicPr>
            <a:picLocks noChangeAspect="1" noChangeArrowheads="1"/>
          </p:cNvPicPr>
          <p:nvPr/>
        </p:nvPicPr>
        <p:blipFill>
          <a:blip r:embed="rId2" r:link="rId3"/>
          <a:srcRect/>
          <a:stretch>
            <a:fillRect/>
          </a:stretch>
        </p:blipFill>
        <p:spPr bwMode="auto">
          <a:xfrm>
            <a:off x="6464300" y="1919288"/>
            <a:ext cx="4329113" cy="4414837"/>
          </a:xfrm>
          <a:prstGeom prst="rect">
            <a:avLst/>
          </a:prstGeom>
          <a:noFill/>
          <a:ln w="9525">
            <a:noFill/>
            <a:miter lim="800000"/>
            <a:headEnd/>
            <a:tailEnd/>
          </a:ln>
        </p:spPr>
      </p:pic>
      <p:sp>
        <p:nvSpPr>
          <p:cNvPr id="17411" name="Rectangle 7"/>
          <p:cNvSpPr>
            <a:spLocks noGrp="1"/>
          </p:cNvSpPr>
          <p:nvPr>
            <p:ph type="title" idx="4294967295"/>
          </p:nvPr>
        </p:nvSpPr>
        <p:spPr>
          <a:xfrm>
            <a:off x="838200" y="350838"/>
            <a:ext cx="10515600" cy="1325562"/>
          </a:xfrm>
        </p:spPr>
        <p:txBody>
          <a:bodyPr/>
          <a:lstStyle/>
          <a:p>
            <a:pPr algn="ctr"/>
            <a:r>
              <a:rPr lang="ru-RU" b="1" smtClean="0">
                <a:solidFill>
                  <a:srgbClr val="660033"/>
                </a:solidFill>
              </a:rPr>
              <a:t>Дмитрий Дмитриевич Шостакович </a:t>
            </a:r>
            <a:br>
              <a:rPr lang="ru-RU" b="1" smtClean="0">
                <a:solidFill>
                  <a:srgbClr val="660033"/>
                </a:solidFill>
              </a:rPr>
            </a:br>
            <a:r>
              <a:rPr lang="ru-RU" b="1" smtClean="0">
                <a:solidFill>
                  <a:srgbClr val="660033"/>
                </a:solidFill>
              </a:rPr>
              <a:t>(1906—1975)</a:t>
            </a:r>
          </a:p>
        </p:txBody>
      </p:sp>
      <p:sp>
        <p:nvSpPr>
          <p:cNvPr id="17412" name="Rectangle 10"/>
          <p:cNvSpPr>
            <a:spLocks noGrp="1"/>
          </p:cNvSpPr>
          <p:nvPr>
            <p:ph type="body" sz="half" idx="4294967295"/>
          </p:nvPr>
        </p:nvSpPr>
        <p:spPr>
          <a:xfrm>
            <a:off x="838200" y="1825625"/>
            <a:ext cx="5181600" cy="4351338"/>
          </a:xfrm>
        </p:spPr>
        <p:txBody>
          <a:bodyPr/>
          <a:lstStyle/>
          <a:p>
            <a:pPr algn="ctr">
              <a:buFont typeface="Arial" charset="0"/>
              <a:buNone/>
            </a:pPr>
            <a:endParaRPr lang="ru-RU" smtClean="0"/>
          </a:p>
          <a:p>
            <a:pPr algn="ctr">
              <a:buFont typeface="Arial" charset="0"/>
              <a:buNone/>
            </a:pPr>
            <a:r>
              <a:rPr lang="ru-RU" smtClean="0">
                <a:solidFill>
                  <a:srgbClr val="CC0099"/>
                </a:solidFill>
              </a:rPr>
              <a:t>Советский композитор, пианист, педагог и общественный деятель. Народный артист СССР (1954), Герой социалистического труда (1966). Лауреат пяти Сталинских премий и одной Государственной премии СССР.</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p:cNvSpPr>
          <p:nvPr>
            <p:ph type="body" sz="half" idx="1"/>
          </p:nvPr>
        </p:nvSpPr>
        <p:spPr>
          <a:xfrm>
            <a:off x="1041400" y="4424363"/>
            <a:ext cx="10952163" cy="2098675"/>
          </a:xfrm>
        </p:spPr>
        <p:txBody>
          <a:bodyPr/>
          <a:lstStyle/>
          <a:p>
            <a:pPr algn="ctr">
              <a:lnSpc>
                <a:spcPct val="80000"/>
              </a:lnSpc>
              <a:buFont typeface="Arial" charset="0"/>
              <a:buNone/>
            </a:pPr>
            <a:endParaRPr lang="ru-RU" smtClean="0">
              <a:solidFill>
                <a:srgbClr val="000066"/>
              </a:solidFill>
              <a:latin typeface="Arial" charset="0"/>
            </a:endParaRPr>
          </a:p>
          <a:p>
            <a:pPr algn="ctr">
              <a:lnSpc>
                <a:spcPct val="80000"/>
              </a:lnSpc>
              <a:buFont typeface="Arial" charset="0"/>
              <a:buNone/>
            </a:pPr>
            <a:r>
              <a:rPr lang="ru-RU" smtClean="0">
                <a:solidFill>
                  <a:srgbClr val="000066"/>
                </a:solidFill>
              </a:rPr>
              <a:t>«Пусть все поймут, как прекрасен мир! Мы, говорящие на одном языке человечества, на языке науки и искусства, на языке культуры, мы должны напоминать об этом людям везде и всегда!»</a:t>
            </a:r>
            <a:r>
              <a:rPr lang="ru-RU" smtClean="0">
                <a:solidFill>
                  <a:srgbClr val="000066"/>
                </a:solidFill>
                <a:latin typeface="Arial" charset="0"/>
              </a:rPr>
              <a:t>                                                  Д.Д.Шостакович</a:t>
            </a:r>
          </a:p>
        </p:txBody>
      </p:sp>
      <p:pic>
        <p:nvPicPr>
          <p:cNvPr id="34818" name="Picture 6" descr="173020_big-001"/>
          <p:cNvPicPr>
            <a:picLocks noChangeAspect="1" noChangeArrowheads="1"/>
          </p:cNvPicPr>
          <p:nvPr>
            <p:ph sz="half" idx="4294967295"/>
          </p:nvPr>
        </p:nvPicPr>
        <p:blipFill>
          <a:blip r:embed="rId2"/>
          <a:srcRect/>
          <a:stretch>
            <a:fillRect/>
          </a:stretch>
        </p:blipFill>
        <p:spPr>
          <a:xfrm>
            <a:off x="950913" y="220663"/>
            <a:ext cx="10329862" cy="4325937"/>
          </a:xfrm>
        </p:spPr>
      </p:pic>
      <p:pic>
        <p:nvPicPr>
          <p:cNvPr id="34819" name="Picture 2" descr="C:\Documents and Settings\ADMIN\Local Settings\Temporary Internet Files\Content.IE5\EWABO2V1\MCj04282570000[1].wmf"/>
          <p:cNvPicPr>
            <a:picLocks noChangeAspect="1" noChangeArrowheads="1"/>
          </p:cNvPicPr>
          <p:nvPr/>
        </p:nvPicPr>
        <p:blipFill>
          <a:blip r:embed="rId3"/>
          <a:srcRect/>
          <a:stretch>
            <a:fillRect/>
          </a:stretch>
        </p:blipFill>
        <p:spPr bwMode="auto">
          <a:xfrm>
            <a:off x="0" y="4138613"/>
            <a:ext cx="2997200" cy="27193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800100" y="0"/>
            <a:ext cx="10515600" cy="1325563"/>
          </a:xfrm>
        </p:spPr>
        <p:txBody>
          <a:bodyPr/>
          <a:lstStyle/>
          <a:p>
            <a:pPr algn="ctr"/>
            <a:r>
              <a:rPr lang="ru-RU" b="1" smtClean="0">
                <a:solidFill>
                  <a:srgbClr val="660033"/>
                </a:solidFill>
                <a:latin typeface="Arial" charset="0"/>
              </a:rPr>
              <a:t>К</a:t>
            </a:r>
            <a:r>
              <a:rPr lang="ru-RU" b="1" smtClean="0">
                <a:solidFill>
                  <a:srgbClr val="660033"/>
                </a:solidFill>
              </a:rPr>
              <a:t>лассик музыки XX века</a:t>
            </a:r>
          </a:p>
        </p:txBody>
      </p:sp>
      <p:sp>
        <p:nvSpPr>
          <p:cNvPr id="18434" name="Rectangle 3"/>
          <p:cNvSpPr>
            <a:spLocks noGrp="1"/>
          </p:cNvSpPr>
          <p:nvPr>
            <p:ph type="body" idx="1"/>
          </p:nvPr>
        </p:nvSpPr>
        <p:spPr>
          <a:xfrm>
            <a:off x="865188" y="1154113"/>
            <a:ext cx="10515600" cy="4351337"/>
          </a:xfrm>
        </p:spPr>
        <p:txBody>
          <a:bodyPr/>
          <a:lstStyle/>
          <a:p>
            <a:pPr algn="ctr">
              <a:buFont typeface="Arial" charset="0"/>
              <a:buNone/>
            </a:pPr>
            <a:r>
              <a:rPr lang="ru-RU" smtClean="0">
                <a:solidFill>
                  <a:srgbClr val="660033"/>
                </a:solidFill>
              </a:rPr>
              <a:t>Дмитрий Дмитриевич Шостакович</a:t>
            </a:r>
            <a:r>
              <a:rPr lang="ru-RU" smtClean="0">
                <a:solidFill>
                  <a:srgbClr val="660033"/>
                </a:solidFill>
                <a:latin typeface="Arial" charset="0"/>
              </a:rPr>
              <a:t> </a:t>
            </a:r>
            <a:r>
              <a:rPr lang="ru-RU" smtClean="0">
                <a:solidFill>
                  <a:srgbClr val="660033"/>
                </a:solidFill>
              </a:rPr>
              <a:t>так тесно связан с трудн</a:t>
            </a:r>
            <a:r>
              <a:rPr lang="ru-RU" smtClean="0">
                <a:solidFill>
                  <a:srgbClr val="660033"/>
                </a:solidFill>
                <a:latin typeface="Arial" charset="0"/>
              </a:rPr>
              <a:t>ой</a:t>
            </a:r>
            <a:r>
              <a:rPr lang="ru-RU" smtClean="0">
                <a:solidFill>
                  <a:srgbClr val="660033"/>
                </a:solidFill>
              </a:rPr>
              <a:t> судьбой нашей родной страны,  сумел с такой силой и страстью выразить кричащие противоречия своего времени, оценить его суровым нравственным судом. Именно в такой сопричастности композитора боли и бедам своего народа и заключено основное значение его вклада в историю музыки века мировых войн и грандиозных социальных потрясений, каких дотоле не знало человечество. Гуманистическое по своей сути, истинно художественное по форме творчество Шостаковича завоевало всемирное признание, стало явственным выражением того нового, что дала миру музыка Страны Советов.</a:t>
            </a:r>
          </a:p>
        </p:txBody>
      </p:sp>
      <p:pic>
        <p:nvPicPr>
          <p:cNvPr id="18435" name="Рисунок 4" descr="lines23.gif"/>
          <p:cNvPicPr>
            <a:picLocks noChangeAspect="1"/>
          </p:cNvPicPr>
          <p:nvPr/>
        </p:nvPicPr>
        <p:blipFill>
          <a:blip r:embed="rId2"/>
          <a:srcRect/>
          <a:stretch>
            <a:fillRect/>
          </a:stretch>
        </p:blipFill>
        <p:spPr bwMode="auto">
          <a:xfrm>
            <a:off x="2625725" y="5913438"/>
            <a:ext cx="7143750" cy="6667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p:cNvSpPr>
          <p:nvPr>
            <p:ph type="body" idx="1"/>
          </p:nvPr>
        </p:nvSpPr>
        <p:spPr>
          <a:xfrm>
            <a:off x="838200" y="233363"/>
            <a:ext cx="10515600" cy="6362700"/>
          </a:xfrm>
        </p:spPr>
        <p:txBody>
          <a:bodyPr/>
          <a:lstStyle/>
          <a:p>
            <a:pPr algn="ctr">
              <a:lnSpc>
                <a:spcPct val="80000"/>
              </a:lnSpc>
              <a:buFont typeface="Arial" charset="0"/>
              <a:buNone/>
            </a:pPr>
            <a:r>
              <a:rPr lang="ru-RU" sz="2400" smtClean="0">
                <a:solidFill>
                  <a:srgbClr val="660033"/>
                </a:solidFill>
              </a:rPr>
              <a:t>Лучшим образцом детских фортепианных циклов были пьесы из «Детской тетради» и «Танцев кукол», написанные Шостаковичем для своих любимых детей Максима и Галинки. Эти пьесы удивляют своей простотой и оптимизмом, лёгкостью исполнения.</a:t>
            </a:r>
          </a:p>
          <a:p>
            <a:pPr algn="ctr">
              <a:lnSpc>
                <a:spcPct val="80000"/>
              </a:lnSpc>
              <a:buFont typeface="Arial" charset="0"/>
              <a:buNone/>
            </a:pPr>
            <a:r>
              <a:rPr lang="ru-RU" sz="2400" smtClean="0">
                <a:solidFill>
                  <a:srgbClr val="660033"/>
                </a:solidFill>
              </a:rPr>
              <a:t>Фортепианный сборник включает в себя семь пьес: “Лирический вальс”, “Гавот”, “Романс”, “Полька”, “Вальс-шутка”, “Шарманка”, “Танец”. Он был написан после аналогичного цикла “Детская тетрадь”. Оба этих цикла явились авторскими переработками для фортепиано написанной композитором в различное время балетной музыки.</a:t>
            </a:r>
          </a:p>
          <a:p>
            <a:pPr algn="ctr">
              <a:lnSpc>
                <a:spcPct val="80000"/>
              </a:lnSpc>
              <a:buFont typeface="Arial" charset="0"/>
              <a:buNone/>
            </a:pPr>
            <a:r>
              <a:rPr lang="ru-RU" sz="2400" smtClean="0">
                <a:solidFill>
                  <a:srgbClr val="660033"/>
                </a:solidFill>
              </a:rPr>
              <a:t>Сборник «Танцы кукол» – это еще одна грань творчества Шостаковича – музыка для детей. Здесь важно то, что образом, проводником своей мысли композитор выбрал куклу.</a:t>
            </a:r>
          </a:p>
          <a:p>
            <a:pPr algn="ctr">
              <a:lnSpc>
                <a:spcPct val="80000"/>
              </a:lnSpc>
              <a:buFont typeface="Arial" charset="0"/>
              <a:buNone/>
            </a:pPr>
            <a:r>
              <a:rPr lang="ru-RU" sz="2400" smtClean="0">
                <a:solidFill>
                  <a:srgbClr val="660033"/>
                </a:solidFill>
              </a:rPr>
              <a:t>Кукла – один из самых многозначных символов в искусстве и культуре, главный спутник детства, универсальная модель, с помощью которой дети познают окружающую действительность, постигают отношения между людьми, осваивают социальные роли.</a:t>
            </a:r>
          </a:p>
          <a:p>
            <a:pPr algn="ctr">
              <a:lnSpc>
                <a:spcPct val="80000"/>
              </a:lnSpc>
              <a:buFont typeface="Arial" charset="0"/>
              <a:buNone/>
            </a:pPr>
            <a:r>
              <a:rPr lang="ru-RU" sz="2400" smtClean="0">
                <a:solidFill>
                  <a:srgbClr val="660033"/>
                </a:solidFill>
              </a:rPr>
              <a:t>В пьесах Шостаковича игрушки приходят к ребенку, развлекают и утешают его, веселят и заставляют задуматься. В этой музыке композитором гениально достигнута четкая передача этих образов.</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pPr algn="ctr"/>
            <a:r>
              <a:rPr lang="ru-RU" b="1" smtClean="0">
                <a:solidFill>
                  <a:srgbClr val="000099"/>
                </a:solidFill>
              </a:rPr>
              <a:t>История создания «Танцев кукол»</a:t>
            </a:r>
          </a:p>
        </p:txBody>
      </p:sp>
      <p:pic>
        <p:nvPicPr>
          <p:cNvPr id="20482" name="Picture 4" descr="Описание: C:\Users\User\Documents\Шостакович\Танцы Кукол.jpg"/>
          <p:cNvPicPr>
            <a:picLocks noChangeAspect="1" noChangeArrowheads="1"/>
          </p:cNvPicPr>
          <p:nvPr>
            <p:ph type="body" idx="1"/>
          </p:nvPr>
        </p:nvPicPr>
        <p:blipFill>
          <a:blip r:embed="rId2"/>
          <a:srcRect/>
          <a:stretch>
            <a:fillRect/>
          </a:stretch>
        </p:blipFill>
        <p:spPr>
          <a:xfrm>
            <a:off x="542925" y="1889125"/>
            <a:ext cx="5248275" cy="39338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a:spLocks noGrp="1"/>
          </p:cNvSpPr>
          <p:nvPr>
            <p:ph idx="1"/>
          </p:nvPr>
        </p:nvSpPr>
        <p:spPr>
          <a:xfrm>
            <a:off x="0" y="0"/>
            <a:ext cx="12192000" cy="6858000"/>
          </a:xfrm>
        </p:spPr>
        <p:txBody>
          <a:bodyPr/>
          <a:lstStyle/>
          <a:p>
            <a:pPr algn="ctr">
              <a:buFont typeface="Arial" charset="0"/>
              <a:buNone/>
            </a:pPr>
            <a:r>
              <a:rPr lang="ru-RU" sz="2000" smtClean="0"/>
              <a:t> </a:t>
            </a:r>
            <a:r>
              <a:rPr lang="ru-RU" sz="1800" smtClean="0">
                <a:solidFill>
                  <a:srgbClr val="660033"/>
                </a:solidFill>
              </a:rPr>
              <a:t>Митя был маленький, ему приснился сказочный сон: он и его маленькая подружка забрели на чердак своего дома. Среди старых забытых вещей они нашли огромный, покрытый паутиной и пылью сундук.</a:t>
            </a:r>
          </a:p>
          <a:p>
            <a:pPr algn="ctr">
              <a:buFont typeface="Arial" charset="0"/>
              <a:buNone/>
            </a:pPr>
            <a:r>
              <a:rPr lang="ru-RU" sz="1800" smtClean="0">
                <a:solidFill>
                  <a:srgbClr val="660033"/>
                </a:solidFill>
              </a:rPr>
              <a:t>Дети долго возились с ним. Тяжёлая крышка никак не хотела подниматься. Но вот сундук открыт! И что же дети увидели в нём? Сундук был наполнен самыми разными куклами. Здесь были куклы из детского кукольного театра, которые одевались на руку и оживали. Были и куклы в старинных бальных нарядах. И куклы-матрёшки в расписных сарафанах. А также куклы, сшитые из тряпок, был и шарманщик, который накручивал ручку своей шарманки. А на самом дне лежала кукла необыкновенной красоты. На ней было красивое платье, золотые локоны обрамляли красивое личико, глазки, словно звёздочки горели глянцевым блеском, она напоминала сказочную Фею.</a:t>
            </a:r>
          </a:p>
          <a:p>
            <a:pPr algn="ctr">
              <a:buFont typeface="Arial" charset="0"/>
              <a:buNone/>
            </a:pPr>
            <a:r>
              <a:rPr lang="ru-RU" sz="1800" smtClean="0">
                <a:solidFill>
                  <a:srgbClr val="660033"/>
                </a:solidFill>
              </a:rPr>
              <a:t>Дети заигрались с куклами и устроили целое представление. Им казалось, что они очутились в красивом большом зале, где были рассажены все их куклы. И вдруг зазвучала чудесная музыка. Она была такой волшебной, что нельзя было не восторгаться ею, нежная, изящная, красивая.</a:t>
            </a:r>
          </a:p>
          <a:p>
            <a:pPr algn="ctr">
              <a:buFont typeface="Arial" charset="0"/>
              <a:buNone/>
            </a:pPr>
            <a:r>
              <a:rPr lang="ru-RU" sz="1800" smtClean="0">
                <a:solidFill>
                  <a:srgbClr val="660033"/>
                </a:solidFill>
              </a:rPr>
              <a:t>Услышав эту музыку, Фея-кукла, вдруг словно проснулась ото сна, ожила и стала танцевать, кружиться и стала звать других кукол на бал: «Куклы, милые, вставайте, бал волшебный открывайте! И зазвучала другая волшебная музыка и на середину зала один за другим стали выходить куклы и танцевать, танцевать… Но вдруг музыка неожиданно закончилась, и все куклы очень огорчились. Но шарманщик спас положение.</a:t>
            </a:r>
          </a:p>
          <a:p>
            <a:pPr algn="ctr">
              <a:buFont typeface="Arial" charset="0"/>
              <a:buNone/>
            </a:pPr>
            <a:r>
              <a:rPr lang="ru-RU" sz="1800" smtClean="0">
                <a:solidFill>
                  <a:srgbClr val="660033"/>
                </a:solidFill>
              </a:rPr>
              <a:t>Не печальтесь, вы друзья!</a:t>
            </a:r>
          </a:p>
          <a:p>
            <a:pPr algn="ctr">
              <a:buFont typeface="Arial" charset="0"/>
              <a:buNone/>
            </a:pPr>
            <a:r>
              <a:rPr lang="ru-RU" sz="1800" smtClean="0">
                <a:solidFill>
                  <a:srgbClr val="660033"/>
                </a:solidFill>
              </a:rPr>
              <a:t>Есть шарманка у меня!</a:t>
            </a:r>
          </a:p>
          <a:p>
            <a:pPr algn="ctr">
              <a:buFont typeface="Arial" charset="0"/>
              <a:buNone/>
            </a:pPr>
            <a:r>
              <a:rPr lang="ru-RU" sz="1800" smtClean="0">
                <a:solidFill>
                  <a:srgbClr val="660033"/>
                </a:solidFill>
              </a:rPr>
              <a:t>Ты шарманочка, играй</a:t>
            </a:r>
          </a:p>
          <a:p>
            <a:pPr algn="ctr">
              <a:buFont typeface="Arial" charset="0"/>
              <a:buNone/>
            </a:pPr>
            <a:r>
              <a:rPr lang="ru-RU" sz="1800" smtClean="0">
                <a:solidFill>
                  <a:srgbClr val="660033"/>
                </a:solidFill>
              </a:rPr>
              <a:t>Бал веселый продолжай!</a:t>
            </a:r>
          </a:p>
          <a:p>
            <a:pPr algn="ctr">
              <a:buFont typeface="Arial" charset="0"/>
              <a:buNone/>
            </a:pPr>
            <a:r>
              <a:rPr lang="ru-RU" sz="1800" smtClean="0">
                <a:solidFill>
                  <a:srgbClr val="660033"/>
                </a:solidFill>
              </a:rPr>
              <a:t>Так бы и дальше продолжался сказочный сон, но тут мама тронула Митю за плечо и сказала: «Митя, Митя просыпайся! В гостиной ждёт тебя чай с твоими любимыми пирожными. И Митя проснулся! Позже, став композитором, он воплотил свой сказочный сон в музыке, так появился детский альбом «Танцы кукол», который композитор посвятил своей дочери Галине.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p:cNvSpPr>
          <p:nvPr>
            <p:ph type="title" idx="4294967295"/>
          </p:nvPr>
        </p:nvSpPr>
        <p:spPr>
          <a:xfrm>
            <a:off x="812800" y="0"/>
            <a:ext cx="10515600" cy="1325563"/>
          </a:xfrm>
        </p:spPr>
        <p:txBody>
          <a:bodyPr/>
          <a:lstStyle/>
          <a:p>
            <a:pPr algn="ctr"/>
            <a:r>
              <a:rPr lang="ru-RU" b="1" smtClean="0">
                <a:solidFill>
                  <a:srgbClr val="800080"/>
                </a:solidFill>
              </a:rPr>
              <a:t>«Лирический вальс» - неземная фантастика</a:t>
            </a:r>
          </a:p>
        </p:txBody>
      </p:sp>
      <p:sp>
        <p:nvSpPr>
          <p:cNvPr id="22530" name="Rectangle 7"/>
          <p:cNvSpPr>
            <a:spLocks noGrp="1"/>
          </p:cNvSpPr>
          <p:nvPr>
            <p:ph type="body" sz="half" idx="4294967295"/>
          </p:nvPr>
        </p:nvSpPr>
        <p:spPr>
          <a:xfrm>
            <a:off x="798513" y="1473200"/>
            <a:ext cx="5181600" cy="4351338"/>
          </a:xfrm>
        </p:spPr>
        <p:txBody>
          <a:bodyPr/>
          <a:lstStyle/>
          <a:p>
            <a:r>
              <a:rPr lang="ru-RU" smtClean="0">
                <a:solidFill>
                  <a:srgbClr val="660033"/>
                </a:solidFill>
              </a:rPr>
              <a:t>Характер - задушевный, нежный, взволнованный.</a:t>
            </a:r>
          </a:p>
          <a:p>
            <a:r>
              <a:rPr lang="ru-RU" smtClean="0">
                <a:solidFill>
                  <a:srgbClr val="660033"/>
                </a:solidFill>
              </a:rPr>
              <a:t>Мелодия - волшебная, сказочно красивая, нежная и мечтательная</a:t>
            </a:r>
            <a:r>
              <a:rPr lang="ru-RU" smtClean="0">
                <a:solidFill>
                  <a:srgbClr val="660033"/>
                </a:solidFill>
                <a:latin typeface="Arial" charset="0"/>
              </a:rPr>
              <a:t>, </a:t>
            </a:r>
            <a:r>
              <a:rPr lang="ru-RU" smtClean="0">
                <a:solidFill>
                  <a:srgbClr val="660033"/>
                </a:solidFill>
              </a:rPr>
              <a:t>устремлённая и полётная. </a:t>
            </a:r>
          </a:p>
          <a:p>
            <a:r>
              <a:rPr lang="ru-RU" smtClean="0">
                <a:solidFill>
                  <a:srgbClr val="660033"/>
                </a:solidFill>
              </a:rPr>
              <a:t>В вальсе три части. Музыка крайних частей (первой и третьей) звучит более плавно, спокойно и нежно, чем в середине.</a:t>
            </a:r>
          </a:p>
        </p:txBody>
      </p:sp>
      <p:pic>
        <p:nvPicPr>
          <p:cNvPr id="22531" name="Picture 8" descr="Описание: http://s61.radikal.ru/i172/1307/29/f8851539f6fa.jpg"/>
          <p:cNvPicPr>
            <a:picLocks noChangeAspect="1" noChangeArrowheads="1"/>
          </p:cNvPicPr>
          <p:nvPr>
            <p:ph sz="quarter" idx="4294967295"/>
          </p:nvPr>
        </p:nvPicPr>
        <p:blipFill>
          <a:blip r:embed="rId2"/>
          <a:srcRect/>
          <a:stretch>
            <a:fillRect/>
          </a:stretch>
        </p:blipFill>
        <p:spPr>
          <a:xfrm>
            <a:off x="8493125" y="1349375"/>
            <a:ext cx="3005138" cy="2589213"/>
          </a:xfrm>
        </p:spPr>
      </p:pic>
      <p:pic>
        <p:nvPicPr>
          <p:cNvPr id="22532" name="Picture 9" descr="36"/>
          <p:cNvPicPr>
            <a:picLocks noChangeAspect="1" noChangeArrowheads="1"/>
          </p:cNvPicPr>
          <p:nvPr>
            <p:ph sz="quarter" idx="4294967295"/>
          </p:nvPr>
        </p:nvPicPr>
        <p:blipFill>
          <a:blip r:embed="rId3"/>
          <a:srcRect/>
          <a:stretch>
            <a:fillRect/>
          </a:stretch>
        </p:blipFill>
        <p:spPr>
          <a:xfrm>
            <a:off x="6145213" y="4129088"/>
            <a:ext cx="2984500" cy="239236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1"/>
          <p:cNvSpPr>
            <a:spLocks noGrp="1"/>
          </p:cNvSpPr>
          <p:nvPr>
            <p:ph type="title"/>
          </p:nvPr>
        </p:nvSpPr>
        <p:spPr>
          <a:xfrm>
            <a:off x="838200" y="0"/>
            <a:ext cx="10515600" cy="1325563"/>
          </a:xfrm>
        </p:spPr>
        <p:txBody>
          <a:bodyPr/>
          <a:lstStyle/>
          <a:p>
            <a:pPr algn="ctr"/>
            <a:r>
              <a:rPr lang="ru-RU" b="1" smtClean="0">
                <a:solidFill>
                  <a:srgbClr val="009900"/>
                </a:solidFill>
              </a:rPr>
              <a:t>«Гавот» - большое разнообразие штрихов</a:t>
            </a:r>
          </a:p>
        </p:txBody>
      </p:sp>
      <p:sp>
        <p:nvSpPr>
          <p:cNvPr id="23554" name="Rectangle 5"/>
          <p:cNvSpPr>
            <a:spLocks noGrp="1"/>
          </p:cNvSpPr>
          <p:nvPr>
            <p:ph type="body" sz="half" idx="1"/>
          </p:nvPr>
        </p:nvSpPr>
        <p:spPr>
          <a:xfrm>
            <a:off x="269875" y="1233488"/>
            <a:ext cx="6400800" cy="5040312"/>
          </a:xfrm>
        </p:spPr>
        <p:txBody>
          <a:bodyPr/>
          <a:lstStyle/>
          <a:p>
            <a:pPr>
              <a:buFont typeface="Arial" charset="0"/>
              <a:buNone/>
            </a:pPr>
            <a:endParaRPr lang="ru-RU" sz="2400" smtClean="0"/>
          </a:p>
          <a:p>
            <a:r>
              <a:rPr lang="ru-RU" smtClean="0">
                <a:solidFill>
                  <a:srgbClr val="003300"/>
                </a:solidFill>
              </a:rPr>
              <a:t>Гавот – старинный французский танец. Хороводный танец. Появился 400 лет назад. </a:t>
            </a:r>
          </a:p>
          <a:p>
            <a:r>
              <a:rPr lang="ru-RU" smtClean="0">
                <a:solidFill>
                  <a:srgbClr val="003300"/>
                </a:solidFill>
              </a:rPr>
              <a:t>Темп – умеренный.</a:t>
            </a:r>
          </a:p>
          <a:p>
            <a:r>
              <a:rPr lang="ru-RU" smtClean="0">
                <a:solidFill>
                  <a:srgbClr val="003300"/>
                </a:solidFill>
              </a:rPr>
              <a:t>Характер - светлый, энергичный, торжественный, немного величавый. </a:t>
            </a:r>
          </a:p>
          <a:p>
            <a:r>
              <a:rPr lang="ru-RU" smtClean="0">
                <a:solidFill>
                  <a:srgbClr val="003300"/>
                </a:solidFill>
              </a:rPr>
              <a:t>Позднее гавот стал популярным придворным танцем, его танцевали на балах. </a:t>
            </a:r>
          </a:p>
        </p:txBody>
      </p:sp>
      <p:pic>
        <p:nvPicPr>
          <p:cNvPr id="23555" name="Picture 8" descr="Описание: C:\Users\User\Documents\Шостакович\гавот.jpg"/>
          <p:cNvPicPr>
            <a:picLocks noChangeAspect="1" noChangeArrowheads="1"/>
          </p:cNvPicPr>
          <p:nvPr>
            <p:ph sz="quarter" idx="2"/>
          </p:nvPr>
        </p:nvPicPr>
        <p:blipFill>
          <a:blip r:embed="rId2"/>
          <a:srcRect/>
          <a:stretch>
            <a:fillRect/>
          </a:stretch>
        </p:blipFill>
        <p:spPr>
          <a:xfrm>
            <a:off x="8031163" y="1258888"/>
            <a:ext cx="3794125" cy="2638425"/>
          </a:xfrm>
        </p:spPr>
      </p:pic>
      <p:pic>
        <p:nvPicPr>
          <p:cNvPr id="23556" name="Picture 9" descr="tanzi_kukol"/>
          <p:cNvPicPr>
            <a:picLocks noChangeAspect="1" noChangeArrowheads="1"/>
          </p:cNvPicPr>
          <p:nvPr>
            <p:ph sz="quarter" idx="3"/>
          </p:nvPr>
        </p:nvPicPr>
        <p:blipFill>
          <a:blip r:embed="rId3"/>
          <a:srcRect/>
          <a:stretch>
            <a:fillRect/>
          </a:stretch>
        </p:blipFill>
        <p:spPr>
          <a:xfrm>
            <a:off x="6648450" y="4102100"/>
            <a:ext cx="3749675" cy="231298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Grp="1"/>
          </p:cNvSpPr>
          <p:nvPr>
            <p:ph type="title" idx="4294967295"/>
          </p:nvPr>
        </p:nvSpPr>
        <p:spPr>
          <a:xfrm>
            <a:off x="825500" y="0"/>
            <a:ext cx="10515600" cy="1325563"/>
          </a:xfrm>
        </p:spPr>
        <p:txBody>
          <a:bodyPr/>
          <a:lstStyle/>
          <a:p>
            <a:pPr algn="ctr"/>
            <a:r>
              <a:rPr lang="ru-RU" b="1" smtClean="0">
                <a:solidFill>
                  <a:srgbClr val="000099"/>
                </a:solidFill>
              </a:rPr>
              <a:t>«Романс» – нежная, выразительная, яркая красивая, живая мелодия</a:t>
            </a:r>
          </a:p>
        </p:txBody>
      </p:sp>
      <p:sp>
        <p:nvSpPr>
          <p:cNvPr id="24578" name="Rectangle 10"/>
          <p:cNvSpPr>
            <a:spLocks noGrp="1"/>
          </p:cNvSpPr>
          <p:nvPr>
            <p:ph type="body" sz="half" idx="3"/>
          </p:nvPr>
        </p:nvSpPr>
        <p:spPr>
          <a:xfrm>
            <a:off x="838200" y="1498600"/>
            <a:ext cx="5181600" cy="4351338"/>
          </a:xfrm>
        </p:spPr>
        <p:txBody>
          <a:bodyPr/>
          <a:lstStyle/>
          <a:p>
            <a:pPr>
              <a:buFont typeface="Arial" charset="0"/>
              <a:buNone/>
            </a:pPr>
            <a:endParaRPr lang="ru-RU" sz="2400" b="1" smtClean="0"/>
          </a:p>
          <a:p>
            <a:r>
              <a:rPr lang="ru-RU" smtClean="0">
                <a:solidFill>
                  <a:srgbClr val="000066"/>
                </a:solidFill>
              </a:rPr>
              <a:t>Характер – нежный, лирический, задушевный и искренний, повествующий о личных переживаниях человека. </a:t>
            </a:r>
          </a:p>
          <a:p>
            <a:r>
              <a:rPr lang="ru-RU" smtClean="0">
                <a:solidFill>
                  <a:srgbClr val="000066"/>
                </a:solidFill>
              </a:rPr>
              <a:t>Мелодия - красивая, песенная, которая как бы поётся, а на самом деле – исполняется на музыкальном инструменте.</a:t>
            </a:r>
          </a:p>
        </p:txBody>
      </p:sp>
      <p:pic>
        <p:nvPicPr>
          <p:cNvPr id="24579" name="Picture 11" descr="Описание: http://ic.pics.livejournal.com/eho_2013/59946590/66987/66987_900.jpg"/>
          <p:cNvPicPr>
            <a:picLocks noChangeAspect="1" noChangeArrowheads="1"/>
          </p:cNvPicPr>
          <p:nvPr>
            <p:ph sz="quarter" idx="1"/>
          </p:nvPr>
        </p:nvPicPr>
        <p:blipFill>
          <a:blip r:embed="rId2"/>
          <a:srcRect/>
          <a:stretch>
            <a:fillRect/>
          </a:stretch>
        </p:blipFill>
        <p:spPr>
          <a:xfrm>
            <a:off x="7558088" y="1639888"/>
            <a:ext cx="4259262" cy="2297112"/>
          </a:xfrm>
        </p:spPr>
      </p:pic>
      <p:pic>
        <p:nvPicPr>
          <p:cNvPr id="24580" name="Picture 12" descr="22993510"/>
          <p:cNvPicPr>
            <a:picLocks noChangeAspect="1" noChangeArrowheads="1"/>
          </p:cNvPicPr>
          <p:nvPr>
            <p:ph sz="quarter" idx="2"/>
          </p:nvPr>
        </p:nvPicPr>
        <p:blipFill>
          <a:blip r:embed="rId3"/>
          <a:srcRect/>
          <a:stretch>
            <a:fillRect/>
          </a:stretch>
        </p:blipFill>
        <p:spPr>
          <a:xfrm>
            <a:off x="5997575" y="4089400"/>
            <a:ext cx="4243388" cy="2379663"/>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1421</Words>
  <Application>Microsoft Office PowerPoint</Application>
  <PresentationFormat>Произвольный</PresentationFormat>
  <Paragraphs>83</Paragraphs>
  <Slides>20</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20</vt:i4>
      </vt:variant>
    </vt:vector>
  </HeadingPairs>
  <TitlesOfParts>
    <vt:vector size="25" baseType="lpstr">
      <vt:lpstr>Arial</vt:lpstr>
      <vt:lpstr>Calibri Light</vt:lpstr>
      <vt:lpstr>Calibri</vt:lpstr>
      <vt:lpstr>Segoe UI</vt:lpstr>
      <vt:lpstr>Тема Office</vt:lpstr>
      <vt:lpstr>Танцы кукол</vt:lpstr>
      <vt:lpstr>Дмитрий Дмитриевич Шостакович  (1906—1975)</vt:lpstr>
      <vt:lpstr>Классик музыки XX века</vt:lpstr>
      <vt:lpstr>Слайд 4</vt:lpstr>
      <vt:lpstr>История создания «Танцев кукол»</vt:lpstr>
      <vt:lpstr>Слайд 6</vt:lpstr>
      <vt:lpstr>«Лирический вальс» - неземная фантастика</vt:lpstr>
      <vt:lpstr>«Гавот» - большое разнообразие штрихов</vt:lpstr>
      <vt:lpstr>«Романс» – нежная, выразительная, яркая красивая, живая мелодия</vt:lpstr>
      <vt:lpstr>«Полька» - легкая и изящная мелодия</vt:lpstr>
      <vt:lpstr>«Вальс-шутка» - искрящаяся мелодия</vt:lpstr>
      <vt:lpstr>«Шарманка» - нежное, прозрачное и отрывистое звучание</vt:lpstr>
      <vt:lpstr>«Танец» - отчетливая, «топочущая» музыка</vt:lpstr>
      <vt:lpstr>Слайд 14</vt:lpstr>
      <vt:lpstr>Слайд 15</vt:lpstr>
      <vt:lpstr>Режиссерский замысел</vt:lpstr>
      <vt:lpstr>Слайд 17</vt:lpstr>
      <vt:lpstr>В мультфильме порядок пьес не сохранен</vt:lpstr>
      <vt:lpstr>Слайд 19</vt:lpstr>
      <vt:lpstr>Слайд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Михаил</dc:creator>
  <cp:lastModifiedBy>Лилия</cp:lastModifiedBy>
  <cp:revision>16</cp:revision>
  <dcterms:created xsi:type="dcterms:W3CDTF">2018-11-02T09:23:23Z</dcterms:created>
  <dcterms:modified xsi:type="dcterms:W3CDTF">2019-03-07T17:14:05Z</dcterms:modified>
</cp:coreProperties>
</file>