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9" r:id="rId3"/>
    <p:sldId id="283" r:id="rId4"/>
    <p:sldId id="284" r:id="rId5"/>
    <p:sldId id="277" r:id="rId6"/>
    <p:sldId id="270" r:id="rId7"/>
    <p:sldId id="278" r:id="rId8"/>
    <p:sldId id="279" r:id="rId9"/>
    <p:sldId id="280" r:id="rId10"/>
    <p:sldId id="281" r:id="rId11"/>
    <p:sldId id="282" r:id="rId12"/>
    <p:sldId id="276" r:id="rId13"/>
    <p:sldId id="285" r:id="rId14"/>
    <p:sldId id="275"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CC330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87B0E21D-5B0A-4410-9C26-EC51663E104F}" type="datetimeFigureOut">
              <a:rPr lang="ru-RU" smtClean="0"/>
              <a:t>07.03.2019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0D1AB4D-D603-4DD8-817B-7689DB6E3324}" type="slidenum">
              <a:rPr lang="ru-RU" smtClean="0"/>
              <a:t>‹#›</a:t>
            </a:fld>
            <a:endParaRPr lang="ru-RU"/>
          </a:p>
        </p:txBody>
      </p:sp>
    </p:spTree>
    <p:extLst>
      <p:ext uri="{BB962C8B-B14F-4D97-AF65-F5344CB8AC3E}">
        <p14:creationId xmlns:p14="http://schemas.microsoft.com/office/powerpoint/2010/main" val="3051966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7B0E21D-5B0A-4410-9C26-EC51663E104F}" type="datetimeFigureOut">
              <a:rPr lang="ru-RU" smtClean="0"/>
              <a:t>07.03.2019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0D1AB4D-D603-4DD8-817B-7689DB6E3324}" type="slidenum">
              <a:rPr lang="ru-RU" smtClean="0"/>
              <a:t>‹#›</a:t>
            </a:fld>
            <a:endParaRPr lang="ru-RU"/>
          </a:p>
        </p:txBody>
      </p:sp>
    </p:spTree>
    <p:extLst>
      <p:ext uri="{BB962C8B-B14F-4D97-AF65-F5344CB8AC3E}">
        <p14:creationId xmlns:p14="http://schemas.microsoft.com/office/powerpoint/2010/main" val="2303846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7B0E21D-5B0A-4410-9C26-EC51663E104F}" type="datetimeFigureOut">
              <a:rPr lang="ru-RU" smtClean="0"/>
              <a:t>07.03.2019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0D1AB4D-D603-4DD8-817B-7689DB6E3324}" type="slidenum">
              <a:rPr lang="ru-RU" smtClean="0"/>
              <a:t>‹#›</a:t>
            </a:fld>
            <a:endParaRPr lang="ru-RU"/>
          </a:p>
        </p:txBody>
      </p:sp>
    </p:spTree>
    <p:extLst>
      <p:ext uri="{BB962C8B-B14F-4D97-AF65-F5344CB8AC3E}">
        <p14:creationId xmlns:p14="http://schemas.microsoft.com/office/powerpoint/2010/main" val="446128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7B0E21D-5B0A-4410-9C26-EC51663E104F}" type="datetimeFigureOut">
              <a:rPr lang="ru-RU" smtClean="0"/>
              <a:t>07.03.2019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0D1AB4D-D603-4DD8-817B-7689DB6E3324}" type="slidenum">
              <a:rPr lang="ru-RU" smtClean="0"/>
              <a:t>‹#›</a:t>
            </a:fld>
            <a:endParaRPr lang="ru-RU"/>
          </a:p>
        </p:txBody>
      </p:sp>
    </p:spTree>
    <p:extLst>
      <p:ext uri="{BB962C8B-B14F-4D97-AF65-F5344CB8AC3E}">
        <p14:creationId xmlns:p14="http://schemas.microsoft.com/office/powerpoint/2010/main" val="1511101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87B0E21D-5B0A-4410-9C26-EC51663E104F}" type="datetimeFigureOut">
              <a:rPr lang="ru-RU" smtClean="0"/>
              <a:t>07.03.2019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0D1AB4D-D603-4DD8-817B-7689DB6E3324}" type="slidenum">
              <a:rPr lang="ru-RU" smtClean="0"/>
              <a:t>‹#›</a:t>
            </a:fld>
            <a:endParaRPr lang="ru-RU"/>
          </a:p>
        </p:txBody>
      </p:sp>
    </p:spTree>
    <p:extLst>
      <p:ext uri="{BB962C8B-B14F-4D97-AF65-F5344CB8AC3E}">
        <p14:creationId xmlns:p14="http://schemas.microsoft.com/office/powerpoint/2010/main" val="3873671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87B0E21D-5B0A-4410-9C26-EC51663E104F}" type="datetimeFigureOut">
              <a:rPr lang="ru-RU" smtClean="0"/>
              <a:t>07.03.2019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0D1AB4D-D603-4DD8-817B-7689DB6E3324}" type="slidenum">
              <a:rPr lang="ru-RU" smtClean="0"/>
              <a:t>‹#›</a:t>
            </a:fld>
            <a:endParaRPr lang="ru-RU"/>
          </a:p>
        </p:txBody>
      </p:sp>
    </p:spTree>
    <p:extLst>
      <p:ext uri="{BB962C8B-B14F-4D97-AF65-F5344CB8AC3E}">
        <p14:creationId xmlns:p14="http://schemas.microsoft.com/office/powerpoint/2010/main" val="1541254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87B0E21D-5B0A-4410-9C26-EC51663E104F}" type="datetimeFigureOut">
              <a:rPr lang="ru-RU" smtClean="0"/>
              <a:t>07.03.2019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0D1AB4D-D603-4DD8-817B-7689DB6E3324}" type="slidenum">
              <a:rPr lang="ru-RU" smtClean="0"/>
              <a:t>‹#›</a:t>
            </a:fld>
            <a:endParaRPr lang="ru-RU"/>
          </a:p>
        </p:txBody>
      </p:sp>
    </p:spTree>
    <p:extLst>
      <p:ext uri="{BB962C8B-B14F-4D97-AF65-F5344CB8AC3E}">
        <p14:creationId xmlns:p14="http://schemas.microsoft.com/office/powerpoint/2010/main" val="360929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87B0E21D-5B0A-4410-9C26-EC51663E104F}" type="datetimeFigureOut">
              <a:rPr lang="ru-RU" smtClean="0"/>
              <a:t>07.03.2019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0D1AB4D-D603-4DD8-817B-7689DB6E3324}" type="slidenum">
              <a:rPr lang="ru-RU" smtClean="0"/>
              <a:t>‹#›</a:t>
            </a:fld>
            <a:endParaRPr lang="ru-RU"/>
          </a:p>
        </p:txBody>
      </p:sp>
    </p:spTree>
    <p:extLst>
      <p:ext uri="{BB962C8B-B14F-4D97-AF65-F5344CB8AC3E}">
        <p14:creationId xmlns:p14="http://schemas.microsoft.com/office/powerpoint/2010/main" val="2089682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7B0E21D-5B0A-4410-9C26-EC51663E104F}" type="datetimeFigureOut">
              <a:rPr lang="ru-RU" smtClean="0"/>
              <a:t>07.03.2019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0D1AB4D-D603-4DD8-817B-7689DB6E3324}" type="slidenum">
              <a:rPr lang="ru-RU" smtClean="0"/>
              <a:t>‹#›</a:t>
            </a:fld>
            <a:endParaRPr lang="ru-RU"/>
          </a:p>
        </p:txBody>
      </p:sp>
    </p:spTree>
    <p:extLst>
      <p:ext uri="{BB962C8B-B14F-4D97-AF65-F5344CB8AC3E}">
        <p14:creationId xmlns:p14="http://schemas.microsoft.com/office/powerpoint/2010/main" val="1766711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7B0E21D-5B0A-4410-9C26-EC51663E104F}" type="datetimeFigureOut">
              <a:rPr lang="ru-RU" smtClean="0"/>
              <a:t>07.03.2019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0D1AB4D-D603-4DD8-817B-7689DB6E3324}" type="slidenum">
              <a:rPr lang="ru-RU" smtClean="0"/>
              <a:t>‹#›</a:t>
            </a:fld>
            <a:endParaRPr lang="ru-RU"/>
          </a:p>
        </p:txBody>
      </p:sp>
    </p:spTree>
    <p:extLst>
      <p:ext uri="{BB962C8B-B14F-4D97-AF65-F5344CB8AC3E}">
        <p14:creationId xmlns:p14="http://schemas.microsoft.com/office/powerpoint/2010/main" val="3665092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7B0E21D-5B0A-4410-9C26-EC51663E104F}" type="datetimeFigureOut">
              <a:rPr lang="ru-RU" smtClean="0"/>
              <a:t>07.03.2019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0D1AB4D-D603-4DD8-817B-7689DB6E3324}" type="slidenum">
              <a:rPr lang="ru-RU" smtClean="0"/>
              <a:t>‹#›</a:t>
            </a:fld>
            <a:endParaRPr lang="ru-RU"/>
          </a:p>
        </p:txBody>
      </p:sp>
    </p:spTree>
    <p:extLst>
      <p:ext uri="{BB962C8B-B14F-4D97-AF65-F5344CB8AC3E}">
        <p14:creationId xmlns:p14="http://schemas.microsoft.com/office/powerpoint/2010/main" val="85701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7000" r="-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B0E21D-5B0A-4410-9C26-EC51663E104F}" type="datetimeFigureOut">
              <a:rPr lang="ru-RU" smtClean="0"/>
              <a:t>07.03.2019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D1AB4D-D603-4DD8-817B-7689DB6E3324}" type="slidenum">
              <a:rPr lang="ru-RU" smtClean="0"/>
              <a:t>‹#›</a:t>
            </a:fld>
            <a:endParaRPr lang="ru-RU"/>
          </a:p>
        </p:txBody>
      </p:sp>
    </p:spTree>
    <p:extLst>
      <p:ext uri="{BB962C8B-B14F-4D97-AF65-F5344CB8AC3E}">
        <p14:creationId xmlns:p14="http://schemas.microsoft.com/office/powerpoint/2010/main" val="3568622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7.gif"/></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14306" y="2564904"/>
            <a:ext cx="6120680" cy="1512168"/>
          </a:xfrm>
          <a:ln w="0">
            <a:noFill/>
            <a:miter lim="800000"/>
          </a:ln>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Сюита </a:t>
            </a:r>
            <a:r>
              <a:rPr lang="ru-RU" sz="6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Д.Д.Шостаковича</a:t>
            </a:r>
            <a:r>
              <a:rPr lang="ru-RU"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r>
            <a:br>
              <a:rPr lang="ru-RU"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ru-RU"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«Танцы кукол»</a:t>
            </a:r>
            <a:endParaRPr lang="ru-RU"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Подзаголовок 2"/>
          <p:cNvSpPr>
            <a:spLocks noGrp="1"/>
          </p:cNvSpPr>
          <p:nvPr>
            <p:ph type="subTitle" idx="1"/>
          </p:nvPr>
        </p:nvSpPr>
        <p:spPr>
          <a:xfrm>
            <a:off x="4211960" y="4869160"/>
            <a:ext cx="4600600" cy="1584176"/>
          </a:xfrm>
        </p:spPr>
        <p:txBody>
          <a:bodyPr>
            <a:normAutofit fontScale="92500" lnSpcReduction="20000"/>
          </a:bodyPr>
          <a:lstStyle/>
          <a:p>
            <a:r>
              <a:rPr lang="ru-RU" sz="28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Выполнила ученица 2В класса</a:t>
            </a:r>
          </a:p>
          <a:p>
            <a:r>
              <a:rPr lang="ru-RU" sz="28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МБОУ СОШ №7 г. Туймазы</a:t>
            </a:r>
          </a:p>
          <a:p>
            <a:r>
              <a:rPr lang="ru-RU" sz="2800"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Гиматова</a:t>
            </a:r>
            <a:r>
              <a:rPr lang="ru-RU" sz="28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Алина</a:t>
            </a:r>
          </a:p>
        </p:txBody>
      </p:sp>
      <p:sp>
        <p:nvSpPr>
          <p:cNvPr id="7" name="Подзаголовок 2"/>
          <p:cNvSpPr txBox="1">
            <a:spLocks/>
          </p:cNvSpPr>
          <p:nvPr/>
        </p:nvSpPr>
        <p:spPr>
          <a:xfrm>
            <a:off x="434186" y="332656"/>
            <a:ext cx="8280920" cy="151216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ru-RU" sz="2400" dirty="0" smtClean="0">
                <a:solidFill>
                  <a:schemeClr val="bg1"/>
                </a:solidFill>
                <a:effectLst>
                  <a:glow rad="63500">
                    <a:schemeClr val="accent6">
                      <a:satMod val="175000"/>
                      <a:alpha val="40000"/>
                    </a:schemeClr>
                  </a:glow>
                </a:effectLst>
              </a:rPr>
              <a:t>АКМУЛЛИНСКАЯ ОЛИМПИАДА</a:t>
            </a:r>
          </a:p>
          <a:p>
            <a:r>
              <a:rPr lang="ru-RU" sz="2400" dirty="0" smtClean="0">
                <a:solidFill>
                  <a:schemeClr val="bg1"/>
                </a:solidFill>
                <a:effectLst>
                  <a:glow rad="63500">
                    <a:schemeClr val="accent6">
                      <a:satMod val="175000"/>
                      <a:alpha val="40000"/>
                    </a:schemeClr>
                  </a:glow>
                </a:effectLst>
              </a:rPr>
              <a:t>Дистанционная олимпиада по музыке 1-4 классы </a:t>
            </a:r>
          </a:p>
          <a:p>
            <a:r>
              <a:rPr lang="ru-RU" sz="2400" dirty="0" smtClean="0">
                <a:solidFill>
                  <a:schemeClr val="bg1"/>
                </a:solidFill>
                <a:effectLst>
                  <a:glow rad="63500">
                    <a:schemeClr val="accent6">
                      <a:satMod val="175000"/>
                      <a:alpha val="40000"/>
                    </a:schemeClr>
                  </a:glow>
                </a:effectLst>
              </a:rPr>
              <a:t>3 тур 2018-2019 уч. год</a:t>
            </a:r>
          </a:p>
          <a:p>
            <a:endParaRPr lang="ru-RU" sz="2400" dirty="0">
              <a:solidFill>
                <a:schemeClr val="accent1">
                  <a:lumMod val="75000"/>
                </a:schemeClr>
              </a:solidFill>
              <a:effectLst>
                <a:glow rad="63500">
                  <a:schemeClr val="accent6">
                    <a:satMod val="175000"/>
                    <a:alpha val="40000"/>
                  </a:schemeClr>
                </a:glow>
              </a:effectLst>
            </a:endParaRPr>
          </a:p>
        </p:txBody>
      </p:sp>
    </p:spTree>
    <p:extLst>
      <p:ext uri="{BB962C8B-B14F-4D97-AF65-F5344CB8AC3E}">
        <p14:creationId xmlns:p14="http://schemas.microsoft.com/office/powerpoint/2010/main" val="507325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540000"/>
            <a:ext cx="8028384" cy="792087"/>
          </a:xfrm>
        </p:spPr>
        <p:txBody>
          <a:bodyPr>
            <a:normAutofit/>
          </a:bodyPr>
          <a:lstStyle/>
          <a:p>
            <a:pPr algn="l"/>
            <a:r>
              <a:rPr lang="ru-RU" sz="3600" b="1" dirty="0" smtClean="0">
                <a:solidFill>
                  <a:srgbClr val="FF0000"/>
                </a:solidFill>
                <a:effectLst>
                  <a:outerShdw blurRad="38100" dist="38100" dir="2700000" algn="tl">
                    <a:srgbClr val="000000">
                      <a:alpha val="43137"/>
                    </a:srgbClr>
                  </a:outerShdw>
                </a:effectLst>
              </a:rPr>
              <a:t>     Музыкальный анализ</a:t>
            </a:r>
            <a:endParaRPr lang="ru-RU" sz="3600" b="1" dirty="0">
              <a:solidFill>
                <a:srgbClr val="FF0000"/>
              </a:solidFill>
              <a:effectLst>
                <a:outerShdw blurRad="38100" dist="38100" dir="2700000" algn="tl">
                  <a:srgbClr val="000000">
                    <a:alpha val="43137"/>
                  </a:srgbClr>
                </a:outerShdw>
              </a:effectLst>
            </a:endParaRPr>
          </a:p>
        </p:txBody>
      </p:sp>
      <p:sp>
        <p:nvSpPr>
          <p:cNvPr id="6" name="Прямоугольник 5"/>
          <p:cNvSpPr/>
          <p:nvPr/>
        </p:nvSpPr>
        <p:spPr>
          <a:xfrm>
            <a:off x="252000" y="1800000"/>
            <a:ext cx="6840280" cy="2862322"/>
          </a:xfrm>
          <a:prstGeom prst="rect">
            <a:avLst/>
          </a:prstGeom>
        </p:spPr>
        <p:txBody>
          <a:bodyPr wrap="square">
            <a:spAutoFit/>
          </a:bodyPr>
          <a:lstStyle/>
          <a:p>
            <a:pPr algn="just"/>
            <a:r>
              <a:rPr lang="ru-RU" sz="2000" dirty="0" smtClean="0"/>
              <a:t>Шарманка </a:t>
            </a:r>
            <a:r>
              <a:rPr lang="ru-RU" sz="2000" dirty="0"/>
              <a:t>–</a:t>
            </a:r>
            <a:r>
              <a:rPr lang="ru-RU" sz="2000" dirty="0" smtClean="0"/>
              <a:t> старинный </a:t>
            </a:r>
            <a:r>
              <a:rPr lang="ru-RU" sz="2000" dirty="0"/>
              <a:t>механический музыкальный инструмент, который воспроизводит мелодии, когда шарманщик вращает ручку, Она может играть одну или несколько мелодий, повторяющихся много раз. Часто мелодии шарманок жалобные, заунывные. Шарманщики были бедными людьми. Они зарабатывали себе на жизнь, бродя по дворам и улицам, накручивая без устали ручку своей шарманки. Её жалобные звуки разносились вокруг, и люди бросали шарманщику из окон мелочь</a:t>
            </a:r>
            <a:r>
              <a:rPr lang="ru-RU" sz="2000" dirty="0" smtClean="0"/>
              <a:t>.</a:t>
            </a:r>
            <a:endParaRPr lang="ru-RU" sz="2000" dirty="0"/>
          </a:p>
        </p:txBody>
      </p:sp>
      <p:sp>
        <p:nvSpPr>
          <p:cNvPr id="3" name="AutoShape 4" descr="https://avatars.mds.yandex.net/get-pdb/1352825/53a4582d-ec3c-4eac-84af-bdfa764fc151/s1200?webp=fals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Заголовок 1"/>
          <p:cNvSpPr txBox="1">
            <a:spLocks/>
          </p:cNvSpPr>
          <p:nvPr/>
        </p:nvSpPr>
        <p:spPr>
          <a:xfrm>
            <a:off x="875" y="1080000"/>
            <a:ext cx="4067069" cy="79208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2800" b="1" dirty="0" smtClean="0">
                <a:solidFill>
                  <a:schemeClr val="accent1">
                    <a:lumMod val="75000"/>
                  </a:schemeClr>
                </a:solidFill>
                <a:effectLst>
                  <a:outerShdw blurRad="38100" dist="38100" dir="2700000" algn="tl">
                    <a:srgbClr val="000000">
                      <a:alpha val="43137"/>
                    </a:srgbClr>
                  </a:outerShdw>
                </a:effectLst>
              </a:rPr>
              <a:t>      Шарманка</a:t>
            </a:r>
            <a:endParaRPr lang="ru-RU" sz="2800" b="1" dirty="0">
              <a:solidFill>
                <a:schemeClr val="accent1">
                  <a:lumMod val="75000"/>
                </a:schemeClr>
              </a:solidFill>
              <a:effectLst>
                <a:outerShdw blurRad="38100" dist="38100" dir="2700000" algn="tl">
                  <a:srgbClr val="000000">
                    <a:alpha val="43137"/>
                  </a:srgbClr>
                </a:outerShdw>
              </a:effectLst>
            </a:endParaRPr>
          </a:p>
        </p:txBody>
      </p:sp>
      <p:pic>
        <p:nvPicPr>
          <p:cNvPr id="7" name="Рисунок 6" descr="https://pandia.ru/text/80/164/images/image013_8.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4620574"/>
            <a:ext cx="2269906" cy="1832762"/>
          </a:xfrm>
          <a:prstGeom prst="rect">
            <a:avLst/>
          </a:prstGeom>
          <a:noFill/>
          <a:ln w="38100">
            <a:solidFill>
              <a:schemeClr val="bg1"/>
            </a:solidFill>
          </a:ln>
          <a:effectLst>
            <a:outerShdw blurRad="50800" dist="127000" dir="2700000" algn="tl" rotWithShape="0">
              <a:prstClr val="black">
                <a:alpha val="40000"/>
              </a:prstClr>
            </a:outerShdw>
          </a:effectLst>
        </p:spPr>
      </p:pic>
      <p:pic>
        <p:nvPicPr>
          <p:cNvPr id="8" name="Рисунок 7" descr="http://rostochek-gik.narod.ru/olderfiles/1/sharmanka_1.gif"/>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7236296" y="1872087"/>
            <a:ext cx="1629156" cy="2921620"/>
          </a:xfrm>
          <a:prstGeom prst="rect">
            <a:avLst/>
          </a:prstGeom>
          <a:noFill/>
          <a:ln w="38100">
            <a:solidFill>
              <a:schemeClr val="bg1"/>
            </a:solidFill>
          </a:ln>
          <a:effectLst>
            <a:outerShdw blurRad="50800" dist="127000" dir="2700000" algn="tl" rotWithShape="0">
              <a:prstClr val="black">
                <a:alpha val="40000"/>
              </a:prstClr>
            </a:outerShdw>
          </a:effectLst>
        </p:spPr>
      </p:pic>
      <p:sp>
        <p:nvSpPr>
          <p:cNvPr id="9" name="Прямоугольник 8"/>
          <p:cNvSpPr/>
          <p:nvPr/>
        </p:nvSpPr>
        <p:spPr>
          <a:xfrm>
            <a:off x="2771800" y="4861609"/>
            <a:ext cx="6120680" cy="1015663"/>
          </a:xfrm>
          <a:prstGeom prst="rect">
            <a:avLst/>
          </a:prstGeom>
        </p:spPr>
        <p:txBody>
          <a:bodyPr wrap="square">
            <a:spAutoFit/>
          </a:bodyPr>
          <a:lstStyle/>
          <a:p>
            <a:pPr algn="just"/>
            <a:r>
              <a:rPr lang="ru-RU" sz="2000" dirty="0" smtClean="0"/>
              <a:t>Аккомпанемент </a:t>
            </a:r>
            <a:r>
              <a:rPr lang="ru-RU" sz="2000" dirty="0"/>
              <a:t>в пьесе звучит без изменения от начала до конца. Так передаётся однообразие, механичность звучания этого инструмента. </a:t>
            </a:r>
          </a:p>
        </p:txBody>
      </p:sp>
    </p:spTree>
    <p:extLst>
      <p:ext uri="{BB962C8B-B14F-4D97-AF65-F5344CB8AC3E}">
        <p14:creationId xmlns:p14="http://schemas.microsoft.com/office/powerpoint/2010/main" val="2143640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540000"/>
            <a:ext cx="8028384" cy="792087"/>
          </a:xfrm>
        </p:spPr>
        <p:txBody>
          <a:bodyPr>
            <a:normAutofit/>
          </a:bodyPr>
          <a:lstStyle/>
          <a:p>
            <a:pPr algn="l"/>
            <a:r>
              <a:rPr lang="ru-RU" sz="3600" b="1" dirty="0">
                <a:solidFill>
                  <a:srgbClr val="FF0000"/>
                </a:solidFill>
                <a:effectLst>
                  <a:outerShdw blurRad="38100" dist="38100" dir="2700000" algn="tl">
                    <a:srgbClr val="000000">
                      <a:alpha val="43137"/>
                    </a:srgbClr>
                  </a:outerShdw>
                </a:effectLst>
              </a:rPr>
              <a:t> </a:t>
            </a:r>
            <a:r>
              <a:rPr lang="ru-RU" sz="3600" b="1" dirty="0" smtClean="0">
                <a:solidFill>
                  <a:srgbClr val="FF0000"/>
                </a:solidFill>
                <a:effectLst>
                  <a:outerShdw blurRad="38100" dist="38100" dir="2700000" algn="tl">
                    <a:srgbClr val="000000">
                      <a:alpha val="43137"/>
                    </a:srgbClr>
                  </a:outerShdw>
                </a:effectLst>
              </a:rPr>
              <a:t>    </a:t>
            </a:r>
            <a:r>
              <a:rPr lang="ru-RU" sz="3600" b="1" dirty="0" smtClean="0">
                <a:solidFill>
                  <a:srgbClr val="FF0000"/>
                </a:solidFill>
                <a:effectLst>
                  <a:outerShdw blurRad="38100" dist="38100" dir="2700000" algn="tl">
                    <a:srgbClr val="000000">
                      <a:alpha val="43137"/>
                    </a:srgbClr>
                  </a:outerShdw>
                </a:effectLst>
              </a:rPr>
              <a:t>Музыкальный анализ</a:t>
            </a:r>
            <a:endParaRPr lang="ru-RU" sz="3600" b="1" dirty="0">
              <a:solidFill>
                <a:srgbClr val="FF0000"/>
              </a:solidFill>
              <a:effectLst>
                <a:outerShdw blurRad="38100" dist="38100" dir="2700000" algn="tl">
                  <a:srgbClr val="000000">
                    <a:alpha val="43137"/>
                  </a:srgbClr>
                </a:outerShdw>
              </a:effectLst>
            </a:endParaRPr>
          </a:p>
        </p:txBody>
      </p:sp>
      <p:sp>
        <p:nvSpPr>
          <p:cNvPr id="6" name="Прямоугольник 5"/>
          <p:cNvSpPr/>
          <p:nvPr/>
        </p:nvSpPr>
        <p:spPr>
          <a:xfrm>
            <a:off x="252000" y="1800000"/>
            <a:ext cx="5112568" cy="4093428"/>
          </a:xfrm>
          <a:prstGeom prst="rect">
            <a:avLst/>
          </a:prstGeom>
        </p:spPr>
        <p:txBody>
          <a:bodyPr wrap="square">
            <a:spAutoFit/>
          </a:bodyPr>
          <a:lstStyle/>
          <a:p>
            <a:pPr algn="just"/>
            <a:r>
              <a:rPr lang="ru-RU" sz="2000" dirty="0"/>
              <a:t>В пьесе «Танец» можно услышать, как и в «Шарманке», ярмарочное веселье, подражание народным инструментам – балалайкам, гармошке, трещоткам, бубенцам, дудочкам, которые, быть может, сопровождают кукольное представление. Музыка похожа на забавный танец петрушек, которым аккомпанирует целый оркестр народных инструментов. Мелодия построена на чередовании плавных, скользящих и отрывистых, острых звуков. В музыке много шутливых акцентов, которые звучат неожиданно, задорно</a:t>
            </a:r>
            <a:r>
              <a:rPr lang="ru-RU" sz="2000" dirty="0" smtClean="0"/>
              <a:t>.</a:t>
            </a:r>
            <a:endParaRPr lang="ru-RU" sz="2000" dirty="0"/>
          </a:p>
        </p:txBody>
      </p:sp>
      <p:sp>
        <p:nvSpPr>
          <p:cNvPr id="3" name="AutoShape 4" descr="https://avatars.mds.yandex.net/get-pdb/1352825/53a4582d-ec3c-4eac-84af-bdfa764fc151/s1200?webp=fals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Заголовок 1"/>
          <p:cNvSpPr txBox="1">
            <a:spLocks/>
          </p:cNvSpPr>
          <p:nvPr/>
        </p:nvSpPr>
        <p:spPr>
          <a:xfrm>
            <a:off x="875" y="1080000"/>
            <a:ext cx="4067069" cy="79208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2800" b="1" dirty="0" smtClean="0">
                <a:solidFill>
                  <a:schemeClr val="accent1">
                    <a:lumMod val="75000"/>
                  </a:schemeClr>
                </a:solidFill>
                <a:effectLst>
                  <a:outerShdw blurRad="38100" dist="38100" dir="2700000" algn="tl">
                    <a:srgbClr val="000000">
                      <a:alpha val="43137"/>
                    </a:srgbClr>
                  </a:outerShdw>
                </a:effectLst>
              </a:rPr>
              <a:t>       Танец</a:t>
            </a:r>
            <a:endParaRPr lang="ru-RU" sz="2800" b="1" dirty="0">
              <a:solidFill>
                <a:schemeClr val="accent1">
                  <a:lumMod val="75000"/>
                </a:schemeClr>
              </a:solidFill>
              <a:effectLst>
                <a:outerShdw blurRad="38100" dist="38100" dir="2700000" algn="tl">
                  <a:srgbClr val="000000">
                    <a:alpha val="43137"/>
                  </a:srgbClr>
                </a:outerShdw>
              </a:effectLst>
            </a:endParaRPr>
          </a:p>
        </p:txBody>
      </p:sp>
      <p:pic>
        <p:nvPicPr>
          <p:cNvPr id="7" name="Рисунок 6" descr="Описание: http://img-fotki.yandex.ru/get/5605/mihtimak.37/0_6ab95_a27298d1_orig.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43295" y="1988840"/>
            <a:ext cx="3324227" cy="2957475"/>
          </a:xfrm>
          <a:prstGeom prst="rect">
            <a:avLst/>
          </a:prstGeom>
          <a:noFill/>
          <a:ln w="38100">
            <a:solidFill>
              <a:schemeClr val="bg1"/>
            </a:solidFill>
          </a:ln>
          <a:effectLst>
            <a:outerShdw blurRad="50800" dist="127000" dir="2700000" algn="tl" rotWithShape="0">
              <a:prstClr val="black">
                <a:alpha val="40000"/>
              </a:prstClr>
            </a:outerShdw>
          </a:effectLst>
        </p:spPr>
      </p:pic>
      <p:pic>
        <p:nvPicPr>
          <p:cNvPr id="8" name="Рисунок 7" descr="http://rostochek-gik.narod.ru/olderfiles/1/tanccy_kukol7.jpg"/>
          <p:cNvPicPr/>
          <p:nvPr/>
        </p:nvPicPr>
        <p:blipFill>
          <a:blip r:embed="rId4">
            <a:extLst>
              <a:ext uri="{28A0092B-C50C-407E-A947-70E740481C1C}">
                <a14:useLocalDpi xmlns:a14="http://schemas.microsoft.com/office/drawing/2010/main" val="0"/>
              </a:ext>
            </a:extLst>
          </a:blip>
          <a:srcRect/>
          <a:stretch>
            <a:fillRect/>
          </a:stretch>
        </p:blipFill>
        <p:spPr bwMode="auto">
          <a:xfrm>
            <a:off x="6300192" y="5168602"/>
            <a:ext cx="1905000" cy="1428750"/>
          </a:xfrm>
          <a:prstGeom prst="rect">
            <a:avLst/>
          </a:prstGeom>
          <a:noFill/>
          <a:ln w="38100">
            <a:solidFill>
              <a:schemeClr val="bg1"/>
            </a:solidFill>
          </a:ln>
          <a:effectLst>
            <a:outerShdw blurRad="50800" dist="127000" dir="2700000" algn="tl" rotWithShape="0">
              <a:prstClr val="black">
                <a:alpha val="40000"/>
              </a:prstClr>
            </a:outerShdw>
          </a:effectLst>
        </p:spPr>
      </p:pic>
    </p:spTree>
    <p:extLst>
      <p:ext uri="{BB962C8B-B14F-4D97-AF65-F5344CB8AC3E}">
        <p14:creationId xmlns:p14="http://schemas.microsoft.com/office/powerpoint/2010/main" val="1303268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540000"/>
            <a:ext cx="2915816" cy="792087"/>
          </a:xfrm>
        </p:spPr>
        <p:txBody>
          <a:bodyPr>
            <a:normAutofit/>
          </a:bodyPr>
          <a:lstStyle/>
          <a:p>
            <a:pPr algn="l"/>
            <a:r>
              <a:rPr lang="ru-RU" sz="3600" b="1" dirty="0">
                <a:solidFill>
                  <a:srgbClr val="FF0000"/>
                </a:solidFill>
                <a:effectLst>
                  <a:outerShdw blurRad="38100" dist="38100" dir="2700000" algn="tl">
                    <a:srgbClr val="000000">
                      <a:alpha val="43137"/>
                    </a:srgbClr>
                  </a:outerShdw>
                </a:effectLst>
              </a:rPr>
              <a:t> </a:t>
            </a:r>
            <a:r>
              <a:rPr lang="ru-RU" sz="3600" b="1" dirty="0" smtClean="0">
                <a:solidFill>
                  <a:srgbClr val="FF0000"/>
                </a:solidFill>
                <a:effectLst>
                  <a:outerShdw blurRad="38100" dist="38100" dir="2700000" algn="tl">
                    <a:srgbClr val="000000">
                      <a:alpha val="43137"/>
                    </a:srgbClr>
                  </a:outerShdw>
                </a:effectLst>
              </a:rPr>
              <a:t>    </a:t>
            </a:r>
            <a:r>
              <a:rPr lang="ru-RU" sz="3600" b="1" dirty="0" smtClean="0">
                <a:solidFill>
                  <a:srgbClr val="FF0000"/>
                </a:solidFill>
                <a:effectLst>
                  <a:outerShdw blurRad="38100" dist="38100" dir="2700000" algn="tl">
                    <a:srgbClr val="000000">
                      <a:alpha val="43137"/>
                    </a:srgbClr>
                  </a:outerShdw>
                </a:effectLst>
              </a:rPr>
              <a:t>Вывод</a:t>
            </a:r>
            <a:endParaRPr lang="ru-RU" sz="3600" b="1" dirty="0">
              <a:solidFill>
                <a:srgbClr val="FF0000"/>
              </a:solidFill>
              <a:effectLst>
                <a:outerShdw blurRad="38100" dist="38100" dir="2700000" algn="tl">
                  <a:srgbClr val="000000">
                    <a:alpha val="43137"/>
                  </a:srgbClr>
                </a:outerShdw>
              </a:effectLst>
            </a:endParaRPr>
          </a:p>
        </p:txBody>
      </p:sp>
      <p:sp>
        <p:nvSpPr>
          <p:cNvPr id="6" name="Прямоугольник 5"/>
          <p:cNvSpPr/>
          <p:nvPr/>
        </p:nvSpPr>
        <p:spPr>
          <a:xfrm>
            <a:off x="252000" y="1440000"/>
            <a:ext cx="8640480" cy="1631216"/>
          </a:xfrm>
          <a:prstGeom prst="rect">
            <a:avLst/>
          </a:prstGeom>
        </p:spPr>
        <p:txBody>
          <a:bodyPr wrap="square">
            <a:spAutoFit/>
          </a:bodyPr>
          <a:lstStyle/>
          <a:p>
            <a:pPr algn="just"/>
            <a:r>
              <a:rPr lang="ru-RU" sz="2000" dirty="0"/>
              <a:t>В 1985 году известный сценарист и режиссер Инесса Алексеевна Ковалевская создала мультипликационный фильм «Танцы кукол» на музыку </a:t>
            </a:r>
            <a:r>
              <a:rPr lang="ru-RU" sz="2000" dirty="0" err="1" smtClean="0"/>
              <a:t>Д.Шостаковича</a:t>
            </a:r>
            <a:r>
              <a:rPr lang="ru-RU" sz="2000" dirty="0"/>
              <a:t>, интересный как взрослым, так и детям. Фильм оказался прекрасной иллюстрацией к одному из лучших произведений мировой классической музыки – «Танцы кукол» Шостаковича</a:t>
            </a:r>
            <a:r>
              <a:rPr lang="ru-RU" sz="2000" dirty="0" smtClean="0"/>
              <a:t>.</a:t>
            </a:r>
            <a:endParaRPr lang="ru-RU" sz="2000" dirty="0"/>
          </a:p>
        </p:txBody>
      </p:sp>
      <p:sp>
        <p:nvSpPr>
          <p:cNvPr id="3" name="AutoShape 4" descr="https://avatars.mds.yandex.net/get-pdb/1352825/53a4582d-ec3c-4eac-84af-bdfa764fc151/s1200?webp=fals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7" name="Рисунок 6" descr="https://pandia.ru/text/80/164/images/image017_5.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4701" y="3162073"/>
            <a:ext cx="2571115" cy="1851103"/>
          </a:xfrm>
          <a:prstGeom prst="rect">
            <a:avLst/>
          </a:prstGeom>
          <a:noFill/>
          <a:ln w="38100">
            <a:solidFill>
              <a:schemeClr val="bg1"/>
            </a:solidFill>
          </a:ln>
          <a:effectLst>
            <a:outerShdw blurRad="50800" dist="127000" dir="2700000" algn="tl" rotWithShape="0">
              <a:prstClr val="black">
                <a:alpha val="40000"/>
              </a:prstClr>
            </a:outerShdw>
          </a:effectLst>
        </p:spPr>
      </p:pic>
      <p:pic>
        <p:nvPicPr>
          <p:cNvPr id="8" name="Рисунок 7" descr="Описание: C:\Users\User\Documents\Шостакович\526x297-ere.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56176" y="3183663"/>
            <a:ext cx="2625090" cy="1829513"/>
          </a:xfrm>
          <a:prstGeom prst="rect">
            <a:avLst/>
          </a:prstGeom>
          <a:noFill/>
          <a:ln w="38100">
            <a:solidFill>
              <a:schemeClr val="bg1"/>
            </a:solidFill>
          </a:ln>
          <a:effectLst>
            <a:outerShdw blurRad="50800" dist="127000" dir="2700000" algn="tl" rotWithShape="0">
              <a:prstClr val="black">
                <a:alpha val="40000"/>
              </a:prstClr>
            </a:outerShdw>
          </a:effectLst>
        </p:spPr>
      </p:pic>
      <p:pic>
        <p:nvPicPr>
          <p:cNvPr id="9" name="Рисунок 8" descr="https://pandia.ru/text/80/164/images/image015_7.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763688" y="4869160"/>
            <a:ext cx="2341528" cy="1753399"/>
          </a:xfrm>
          <a:prstGeom prst="rect">
            <a:avLst/>
          </a:prstGeom>
          <a:noFill/>
          <a:ln w="38100">
            <a:solidFill>
              <a:schemeClr val="bg1"/>
            </a:solidFill>
          </a:ln>
          <a:effectLst>
            <a:outerShdw blurRad="50800" dist="127000" dir="2700000" algn="tl" rotWithShape="0">
              <a:prstClr val="black">
                <a:alpha val="40000"/>
              </a:prstClr>
            </a:outerShdw>
          </a:effectLst>
        </p:spPr>
      </p:pic>
      <p:pic>
        <p:nvPicPr>
          <p:cNvPr id="12" name="Рисунок 11" descr="Описание: C:\Users\User\Documents\Шостакович\tancy kukol.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112060" y="4869160"/>
            <a:ext cx="2376264" cy="1781911"/>
          </a:xfrm>
          <a:prstGeom prst="rect">
            <a:avLst/>
          </a:prstGeom>
          <a:noFill/>
          <a:ln w="38100">
            <a:solidFill>
              <a:schemeClr val="bg1"/>
            </a:solidFill>
          </a:ln>
          <a:effectLst>
            <a:outerShdw blurRad="50800" dist="127000" dir="2700000" algn="tl" rotWithShape="0">
              <a:prstClr val="black">
                <a:alpha val="40000"/>
              </a:prstClr>
            </a:outerShdw>
          </a:effectLst>
        </p:spPr>
      </p:pic>
      <p:sp>
        <p:nvSpPr>
          <p:cNvPr id="4" name="AutoShape 2" descr="https://pp.userapi.com/c637118/v637118910/3111e/y9548W4E4D0.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3075" name="Picture 3" descr="C:\Users\Admin\Desktop\Акмулла 3\y9548W4E4D0.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79912" y="3199104"/>
            <a:ext cx="1580661" cy="2238896"/>
          </a:xfrm>
          <a:prstGeom prst="rect">
            <a:avLst/>
          </a:prstGeom>
          <a:noFill/>
          <a:ln w="38100">
            <a:solidFill>
              <a:schemeClr val="bg1"/>
            </a:solidFill>
          </a:ln>
          <a:effectLst>
            <a:outerShdw blurRad="50800" dist="1270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3618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26" name="Picture 2" descr="C:\Users\Admin\Desktop\Акмулла 3\Шостакович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0758" y="1556792"/>
            <a:ext cx="2598049" cy="2952328"/>
          </a:xfrm>
          <a:prstGeom prst="rect">
            <a:avLst/>
          </a:prstGeom>
          <a:noFill/>
          <a:ln w="38100">
            <a:solidFill>
              <a:schemeClr val="bg1"/>
            </a:solidFill>
          </a:ln>
          <a:effectLst>
            <a:outerShdw blurRad="50800" dist="1270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p:nvPr>
        </p:nvSpPr>
        <p:spPr>
          <a:xfrm>
            <a:off x="0" y="540000"/>
            <a:ext cx="2915816" cy="792087"/>
          </a:xfrm>
        </p:spPr>
        <p:txBody>
          <a:bodyPr>
            <a:normAutofit/>
          </a:bodyPr>
          <a:lstStyle/>
          <a:p>
            <a:pPr algn="l"/>
            <a:r>
              <a:rPr lang="ru-RU" sz="3600" b="1" dirty="0">
                <a:solidFill>
                  <a:srgbClr val="FF0000"/>
                </a:solidFill>
                <a:effectLst>
                  <a:outerShdw blurRad="38100" dist="38100" dir="2700000" algn="tl">
                    <a:srgbClr val="000000">
                      <a:alpha val="43137"/>
                    </a:srgbClr>
                  </a:outerShdw>
                </a:effectLst>
              </a:rPr>
              <a:t> </a:t>
            </a:r>
            <a:r>
              <a:rPr lang="ru-RU" sz="3600" b="1" dirty="0" smtClean="0">
                <a:solidFill>
                  <a:srgbClr val="FF0000"/>
                </a:solidFill>
                <a:effectLst>
                  <a:outerShdw blurRad="38100" dist="38100" dir="2700000" algn="tl">
                    <a:srgbClr val="000000">
                      <a:alpha val="43137"/>
                    </a:srgbClr>
                  </a:outerShdw>
                </a:effectLst>
              </a:rPr>
              <a:t>    </a:t>
            </a:r>
            <a:r>
              <a:rPr lang="ru-RU" sz="3600" b="1" dirty="0" smtClean="0">
                <a:solidFill>
                  <a:srgbClr val="FF0000"/>
                </a:solidFill>
                <a:effectLst>
                  <a:outerShdw blurRad="38100" dist="38100" dir="2700000" algn="tl">
                    <a:srgbClr val="000000">
                      <a:alpha val="43137"/>
                    </a:srgbClr>
                  </a:outerShdw>
                </a:effectLst>
              </a:rPr>
              <a:t>Вывод</a:t>
            </a:r>
            <a:endParaRPr lang="ru-RU" sz="3600" b="1" dirty="0">
              <a:solidFill>
                <a:srgbClr val="FF0000"/>
              </a:solidFill>
              <a:effectLst>
                <a:outerShdw blurRad="38100" dist="38100" dir="2700000" algn="tl">
                  <a:srgbClr val="000000">
                    <a:alpha val="43137"/>
                  </a:srgbClr>
                </a:outerShdw>
              </a:effectLst>
            </a:endParaRPr>
          </a:p>
        </p:txBody>
      </p:sp>
      <p:sp>
        <p:nvSpPr>
          <p:cNvPr id="6" name="Прямоугольник 5"/>
          <p:cNvSpPr/>
          <p:nvPr/>
        </p:nvSpPr>
        <p:spPr>
          <a:xfrm>
            <a:off x="252000" y="1440000"/>
            <a:ext cx="5976184" cy="3785652"/>
          </a:xfrm>
          <a:prstGeom prst="rect">
            <a:avLst/>
          </a:prstGeom>
        </p:spPr>
        <p:txBody>
          <a:bodyPr wrap="square">
            <a:spAutoFit/>
          </a:bodyPr>
          <a:lstStyle/>
          <a:p>
            <a:pPr algn="just"/>
            <a:r>
              <a:rPr lang="ru-RU" sz="2000" dirty="0" smtClean="0"/>
              <a:t>Вот </a:t>
            </a:r>
            <a:r>
              <a:rPr lang="ru-RU" sz="2000" dirty="0"/>
              <a:t>такие замечательные произведения для детей писал Дмитрий Шостакович. Пьесы из альбома «Танцы кукол» - яркие, характерные, образные</a:t>
            </a:r>
            <a:r>
              <a:rPr lang="ru-RU" sz="2000" dirty="0" smtClean="0"/>
              <a:t>. Мне было очень интересно слушать эту музыку.</a:t>
            </a:r>
            <a:endParaRPr lang="ru-RU" sz="2000" dirty="0"/>
          </a:p>
          <a:p>
            <a:pPr algn="just"/>
            <a:r>
              <a:rPr lang="ru-RU" sz="2000" dirty="0"/>
              <a:t>Дмитрий Дмитриевич Шостакович </a:t>
            </a:r>
            <a:r>
              <a:rPr lang="ru-RU" sz="2000" dirty="0" smtClean="0"/>
              <a:t>внес </a:t>
            </a:r>
            <a:r>
              <a:rPr lang="ru-RU" sz="2000" dirty="0"/>
              <a:t>бесценный вклад в музыку XX века, во многом изменив ее облик, сообщив ей черты острой современности. </a:t>
            </a:r>
            <a:endParaRPr lang="ru-RU" sz="2000" dirty="0" smtClean="0"/>
          </a:p>
          <a:p>
            <a:pPr algn="just"/>
            <a:r>
              <a:rPr lang="ru-RU" sz="2000" dirty="0"/>
              <a:t>Музыка Шостаковича формировала новое отношение к звучанию, звукообразу, к новому музыкальному языку, невиданно расширяла представление об искусстве, являла собой новый тип музыкального стиля. </a:t>
            </a:r>
          </a:p>
        </p:txBody>
      </p:sp>
      <p:sp>
        <p:nvSpPr>
          <p:cNvPr id="3" name="AutoShape 4" descr="https://avatars.mds.yandex.net/get-pdb/1352825/53a4582d-ec3c-4eac-84af-bdfa764fc151/s1200?webp=fals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879243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AutoShape 4" descr="https://avatars.mds.yandex.net/get-pdb/1352825/53a4582d-ec3c-4eac-84af-bdfa764fc151/s1200?webp=fals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 name="Заголовок 1"/>
          <p:cNvSpPr txBox="1">
            <a:spLocks/>
          </p:cNvSpPr>
          <p:nvPr/>
        </p:nvSpPr>
        <p:spPr>
          <a:xfrm>
            <a:off x="1691680" y="2132856"/>
            <a:ext cx="5904656" cy="194421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6000" b="1" dirty="0" smtClean="0">
                <a:solidFill>
                  <a:srgbClr val="FF0000"/>
                </a:solidFill>
                <a:effectLst>
                  <a:outerShdw blurRad="38100" dist="38100" dir="2700000" algn="tl">
                    <a:srgbClr val="000000">
                      <a:alpha val="43137"/>
                    </a:srgbClr>
                  </a:outerShdw>
                </a:effectLst>
              </a:rPr>
              <a:t>Спасибо </a:t>
            </a:r>
            <a:br>
              <a:rPr lang="ru-RU" sz="6000" b="1" dirty="0" smtClean="0">
                <a:solidFill>
                  <a:srgbClr val="FF0000"/>
                </a:solidFill>
                <a:effectLst>
                  <a:outerShdw blurRad="38100" dist="38100" dir="2700000" algn="tl">
                    <a:srgbClr val="000000">
                      <a:alpha val="43137"/>
                    </a:srgbClr>
                  </a:outerShdw>
                </a:effectLst>
              </a:rPr>
            </a:br>
            <a:r>
              <a:rPr lang="ru-RU" sz="6000" b="1" dirty="0" smtClean="0">
                <a:solidFill>
                  <a:srgbClr val="FF0000"/>
                </a:solidFill>
                <a:effectLst>
                  <a:outerShdw blurRad="38100" dist="38100" dir="2700000" algn="tl">
                    <a:srgbClr val="000000">
                      <a:alpha val="43137"/>
                    </a:srgbClr>
                  </a:outerShdw>
                </a:effectLst>
              </a:rPr>
              <a:t>за внимание</a:t>
            </a:r>
            <a:endParaRPr lang="ru-RU" sz="60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54017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540000"/>
            <a:ext cx="4860032" cy="792087"/>
          </a:xfrm>
        </p:spPr>
        <p:txBody>
          <a:bodyPr>
            <a:normAutofit/>
          </a:bodyPr>
          <a:lstStyle/>
          <a:p>
            <a:pPr algn="l"/>
            <a:r>
              <a:rPr lang="ru-RU" sz="3600" b="1" dirty="0" smtClean="0">
                <a:solidFill>
                  <a:srgbClr val="FF0000"/>
                </a:solidFill>
                <a:effectLst>
                  <a:outerShdw blurRad="38100" dist="38100" dir="2700000" algn="tl">
                    <a:srgbClr val="000000">
                      <a:alpha val="43137"/>
                    </a:srgbClr>
                  </a:outerShdw>
                </a:effectLst>
              </a:rPr>
              <a:t>     Что </a:t>
            </a:r>
            <a:r>
              <a:rPr lang="ru-RU" sz="3600" b="1" dirty="0" smtClean="0">
                <a:solidFill>
                  <a:srgbClr val="FF0000"/>
                </a:solidFill>
                <a:effectLst>
                  <a:outerShdw blurRad="38100" dist="38100" dir="2700000" algn="tl">
                    <a:srgbClr val="000000">
                      <a:alpha val="43137"/>
                    </a:srgbClr>
                  </a:outerShdw>
                </a:effectLst>
              </a:rPr>
              <a:t>такое сюита</a:t>
            </a:r>
            <a:endParaRPr lang="ru-RU" sz="3600" b="1" dirty="0">
              <a:solidFill>
                <a:srgbClr val="FF0000"/>
              </a:solidFill>
              <a:effectLst>
                <a:outerShdw blurRad="38100" dist="38100" dir="2700000" algn="tl">
                  <a:srgbClr val="000000">
                    <a:alpha val="43137"/>
                  </a:srgbClr>
                </a:outerShdw>
              </a:effectLst>
            </a:endParaRPr>
          </a:p>
        </p:txBody>
      </p:sp>
      <p:sp>
        <p:nvSpPr>
          <p:cNvPr id="6" name="Прямоугольник 5"/>
          <p:cNvSpPr/>
          <p:nvPr/>
        </p:nvSpPr>
        <p:spPr>
          <a:xfrm>
            <a:off x="252000" y="1440000"/>
            <a:ext cx="5157488" cy="2554545"/>
          </a:xfrm>
          <a:prstGeom prst="rect">
            <a:avLst/>
          </a:prstGeom>
          <a:noFill/>
          <a:ln w="0">
            <a:noFill/>
          </a:ln>
          <a:effectLst/>
        </p:spPr>
        <p:txBody>
          <a:bodyPr wrap="square">
            <a:spAutoFit/>
          </a:bodyPr>
          <a:lstStyle/>
          <a:p>
            <a:pPr algn="just"/>
            <a:r>
              <a:rPr lang="ru-RU" sz="2000" b="1" dirty="0"/>
              <a:t>Сюита</a:t>
            </a:r>
            <a:r>
              <a:rPr lang="ru-RU" sz="2000" dirty="0"/>
              <a:t> (с фр. </a:t>
            </a:r>
            <a:r>
              <a:rPr lang="ru-RU" sz="2000" b="1" dirty="0" err="1"/>
              <a:t>Suite</a:t>
            </a:r>
            <a:r>
              <a:rPr lang="ru-RU" sz="2000" dirty="0"/>
              <a:t> — «</a:t>
            </a:r>
            <a:r>
              <a:rPr lang="ru-RU" sz="2000" b="1" dirty="0"/>
              <a:t>ряд</a:t>
            </a:r>
            <a:r>
              <a:rPr lang="ru-RU" sz="2000" dirty="0"/>
              <a:t>», «</a:t>
            </a:r>
            <a:r>
              <a:rPr lang="ru-RU" sz="2000" b="1" dirty="0"/>
              <a:t>последовательность</a:t>
            </a:r>
            <a:r>
              <a:rPr lang="ru-RU" sz="2000" dirty="0"/>
              <a:t>») — циклическая музыкальная форма, состоящая из </a:t>
            </a:r>
            <a:r>
              <a:rPr lang="ru-RU" sz="2000" dirty="0" smtClean="0"/>
              <a:t>нескольких самостоятельных </a:t>
            </a:r>
            <a:r>
              <a:rPr lang="ru-RU" sz="2000" dirty="0"/>
              <a:t>контрастирующих частей, объединённых общим </a:t>
            </a:r>
            <a:r>
              <a:rPr lang="ru-RU" sz="2000" dirty="0" smtClean="0"/>
              <a:t>замыслом, </a:t>
            </a:r>
            <a:r>
              <a:rPr lang="ru-RU" sz="2000" dirty="0"/>
              <a:t>общей художественной идеей</a:t>
            </a:r>
            <a:r>
              <a:rPr lang="ru-RU" sz="2000" dirty="0" smtClean="0"/>
              <a:t>.</a:t>
            </a:r>
          </a:p>
          <a:p>
            <a:pPr algn="just"/>
            <a:r>
              <a:rPr lang="ru-RU" sz="2000" dirty="0"/>
              <a:t>От сонаты и симфонии сюиту </a:t>
            </a:r>
            <a:r>
              <a:rPr lang="ru-RU" sz="2000" dirty="0" smtClean="0"/>
              <a:t>отличают боль-</a:t>
            </a:r>
          </a:p>
        </p:txBody>
      </p:sp>
      <p:sp>
        <p:nvSpPr>
          <p:cNvPr id="3" name="AutoShape 2" descr="https://storage.yvision.kz/images/user/washington/vOGVWexKEURXMM61RNTAH40cvYD7Mo.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4098" name="Picture 2" descr="C:\Users\Admin\Desktop\Акмулла 3\maxresdefault.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8842"/>
          <a:stretch/>
        </p:blipFill>
        <p:spPr bwMode="auto">
          <a:xfrm>
            <a:off x="5503492" y="1484784"/>
            <a:ext cx="3388987" cy="2348880"/>
          </a:xfrm>
          <a:prstGeom prst="rect">
            <a:avLst/>
          </a:prstGeom>
          <a:noFill/>
          <a:ln w="38100">
            <a:solidFill>
              <a:schemeClr val="bg1"/>
            </a:solidFill>
          </a:ln>
          <a:effectLst>
            <a:outerShdw blurRad="50800" dist="1270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Прямоугольник 8"/>
          <p:cNvSpPr/>
          <p:nvPr/>
        </p:nvSpPr>
        <p:spPr>
          <a:xfrm>
            <a:off x="251520" y="3861048"/>
            <a:ext cx="8640480" cy="1938992"/>
          </a:xfrm>
          <a:prstGeom prst="rect">
            <a:avLst/>
          </a:prstGeom>
          <a:noFill/>
          <a:ln w="0">
            <a:noFill/>
          </a:ln>
          <a:effectLst/>
        </p:spPr>
        <p:txBody>
          <a:bodyPr wrap="square">
            <a:spAutoFit/>
          </a:bodyPr>
          <a:lstStyle/>
          <a:p>
            <a:pPr algn="just"/>
            <a:r>
              <a:rPr lang="ru-RU" sz="2000" dirty="0" err="1" smtClean="0"/>
              <a:t>шая</a:t>
            </a:r>
            <a:r>
              <a:rPr lang="ru-RU" sz="2000" dirty="0" smtClean="0"/>
              <a:t> </a:t>
            </a:r>
            <a:r>
              <a:rPr lang="ru-RU" sz="2000" dirty="0"/>
              <a:t>самостоятельность частей, не такая строгость, закономерность их соотношения. </a:t>
            </a:r>
            <a:endParaRPr lang="ru-RU" sz="2000" dirty="0" smtClean="0"/>
          </a:p>
          <a:p>
            <a:pPr algn="just"/>
            <a:r>
              <a:rPr lang="ru-RU" sz="2000" dirty="0" smtClean="0"/>
              <a:t>Для </a:t>
            </a:r>
            <a:r>
              <a:rPr lang="ru-RU" sz="2000" dirty="0"/>
              <a:t>сюиты характерны картинная изобразительность, тесная связь с песней и танцем. Нередко сюиты составляются из музыки, написанной для балетов, опер, театральных постановок. Существуют также два особых вида сюиты — вокальная и хоровая. </a:t>
            </a:r>
            <a:endParaRPr lang="ru-RU" sz="2000" dirty="0"/>
          </a:p>
        </p:txBody>
      </p:sp>
    </p:spTree>
    <p:extLst>
      <p:ext uri="{BB962C8B-B14F-4D97-AF65-F5344CB8AC3E}">
        <p14:creationId xmlns:p14="http://schemas.microsoft.com/office/powerpoint/2010/main" val="3004384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540000"/>
            <a:ext cx="5292080" cy="792087"/>
          </a:xfrm>
        </p:spPr>
        <p:txBody>
          <a:bodyPr>
            <a:normAutofit/>
          </a:bodyPr>
          <a:lstStyle/>
          <a:p>
            <a:pPr algn="l"/>
            <a:r>
              <a:rPr lang="ru-RU" sz="3600" b="1" dirty="0">
                <a:solidFill>
                  <a:srgbClr val="FF0000"/>
                </a:solidFill>
                <a:effectLst>
                  <a:outerShdw blurRad="38100" dist="38100" dir="2700000" algn="tl">
                    <a:srgbClr val="000000">
                      <a:alpha val="43137"/>
                    </a:srgbClr>
                  </a:outerShdw>
                </a:effectLst>
              </a:rPr>
              <a:t> </a:t>
            </a:r>
            <a:r>
              <a:rPr lang="ru-RU" sz="3600" b="1" dirty="0" smtClean="0">
                <a:solidFill>
                  <a:srgbClr val="FF0000"/>
                </a:solidFill>
                <a:effectLst>
                  <a:outerShdw blurRad="38100" dist="38100" dir="2700000" algn="tl">
                    <a:srgbClr val="000000">
                      <a:alpha val="43137"/>
                    </a:srgbClr>
                  </a:outerShdw>
                </a:effectLst>
              </a:rPr>
              <a:t>    </a:t>
            </a:r>
            <a:r>
              <a:rPr lang="ru-RU" sz="3600" b="1" dirty="0" smtClean="0">
                <a:solidFill>
                  <a:srgbClr val="FF0000"/>
                </a:solidFill>
                <a:effectLst>
                  <a:outerShdw blurRad="38100" dist="38100" dir="2700000" algn="tl">
                    <a:srgbClr val="000000">
                      <a:alpha val="43137"/>
                    </a:srgbClr>
                  </a:outerShdw>
                </a:effectLst>
              </a:rPr>
              <a:t>История </a:t>
            </a:r>
            <a:r>
              <a:rPr lang="ru-RU" sz="3600" b="1" dirty="0" smtClean="0">
                <a:solidFill>
                  <a:srgbClr val="FF0000"/>
                </a:solidFill>
                <a:effectLst>
                  <a:outerShdw blurRad="38100" dist="38100" dir="2700000" algn="tl">
                    <a:srgbClr val="000000">
                      <a:alpha val="43137"/>
                    </a:srgbClr>
                  </a:outerShdw>
                </a:effectLst>
              </a:rPr>
              <a:t>создания</a:t>
            </a:r>
            <a:endParaRPr lang="ru-RU" sz="3600" b="1" dirty="0">
              <a:solidFill>
                <a:srgbClr val="FF0000"/>
              </a:solidFill>
              <a:effectLst>
                <a:outerShdw blurRad="38100" dist="38100" dir="2700000" algn="tl">
                  <a:srgbClr val="000000">
                    <a:alpha val="43137"/>
                  </a:srgbClr>
                </a:outerShdw>
              </a:effectLst>
            </a:endParaRPr>
          </a:p>
        </p:txBody>
      </p:sp>
      <p:sp>
        <p:nvSpPr>
          <p:cNvPr id="6" name="Прямоугольник 5"/>
          <p:cNvSpPr/>
          <p:nvPr/>
        </p:nvSpPr>
        <p:spPr>
          <a:xfrm>
            <a:off x="252000" y="1440000"/>
            <a:ext cx="8784496" cy="1938992"/>
          </a:xfrm>
          <a:prstGeom prst="rect">
            <a:avLst/>
          </a:prstGeom>
        </p:spPr>
        <p:txBody>
          <a:bodyPr wrap="square">
            <a:spAutoFit/>
          </a:bodyPr>
          <a:lstStyle/>
          <a:p>
            <a:pPr algn="just"/>
            <a:r>
              <a:rPr lang="ru-RU" sz="2000" dirty="0" smtClean="0"/>
              <a:t>Детский </a:t>
            </a:r>
            <a:r>
              <a:rPr lang="ru-RU" sz="2000" dirty="0"/>
              <a:t>сборник </a:t>
            </a:r>
            <a:r>
              <a:rPr lang="ru-RU" sz="2000" b="1" dirty="0"/>
              <a:t>«</a:t>
            </a:r>
            <a:r>
              <a:rPr lang="ru-RU" sz="2000" b="1" dirty="0" smtClean="0"/>
              <a:t>Танцы кукол» </a:t>
            </a:r>
            <a:r>
              <a:rPr lang="ru-RU" sz="2000" dirty="0" smtClean="0"/>
              <a:t>считается шедевром </a:t>
            </a:r>
            <a:r>
              <a:rPr lang="ru-RU" sz="2000" dirty="0"/>
              <a:t>мировой классической </a:t>
            </a:r>
            <a:r>
              <a:rPr lang="ru-RU" sz="2000" dirty="0" smtClean="0"/>
              <a:t>музыки.</a:t>
            </a:r>
          </a:p>
          <a:p>
            <a:pPr algn="just"/>
            <a:r>
              <a:rPr lang="ru-RU" sz="2000" dirty="0"/>
              <a:t>Цикл фортепианных пьес «Танцы кукол» </a:t>
            </a:r>
            <a:r>
              <a:rPr lang="ru-RU" sz="2000" dirty="0" smtClean="0"/>
              <a:t>был написан </a:t>
            </a:r>
            <a:r>
              <a:rPr lang="ru-RU" sz="2000" dirty="0"/>
              <a:t>Шостаковичем для </a:t>
            </a:r>
            <a:r>
              <a:rPr lang="ru-RU" sz="2000" dirty="0" smtClean="0"/>
              <a:t>своих любимых </a:t>
            </a:r>
            <a:r>
              <a:rPr lang="ru-RU" sz="2000" dirty="0"/>
              <a:t>детей Максима и </a:t>
            </a:r>
            <a:r>
              <a:rPr lang="ru-RU" sz="2000" dirty="0" smtClean="0"/>
              <a:t>Галины </a:t>
            </a:r>
            <a:r>
              <a:rPr lang="ru-RU" sz="2000" dirty="0"/>
              <a:t>в период с 1959 – 1962 г. </a:t>
            </a:r>
            <a:endParaRPr lang="ru-RU" sz="2000" dirty="0" smtClean="0"/>
          </a:p>
          <a:p>
            <a:pPr algn="just"/>
            <a:r>
              <a:rPr lang="ru-RU" sz="2000" dirty="0"/>
              <a:t>История создания альбома «Танцы кукол» очень необычна. Когда Дмитрий</a:t>
            </a:r>
            <a:br>
              <a:rPr lang="ru-RU" sz="2000" dirty="0"/>
            </a:br>
            <a:r>
              <a:rPr lang="ru-RU" sz="2000" dirty="0"/>
              <a:t>Дмитриевич или как его звали в детстве, Митя был маленький, </a:t>
            </a:r>
            <a:r>
              <a:rPr lang="ru-RU" sz="2000" dirty="0" smtClean="0"/>
              <a:t>ему приснился</a:t>
            </a:r>
            <a:endParaRPr lang="ru-RU" sz="2000" dirty="0"/>
          </a:p>
        </p:txBody>
      </p:sp>
      <p:sp>
        <p:nvSpPr>
          <p:cNvPr id="3" name="AutoShape 4" descr="https://avatars.mds.yandex.net/get-pdb/1352825/53a4582d-ec3c-4eac-84af-bdfa764fc151/s1200?webp=fals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5" name="Рисунок 4" descr="Описание: C:\Users\User\Documents\Шостакович\Танцы Кукол.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3328212"/>
            <a:ext cx="4027880" cy="3020788"/>
          </a:xfrm>
          <a:prstGeom prst="rect">
            <a:avLst/>
          </a:prstGeom>
          <a:noFill/>
          <a:ln w="38100">
            <a:solidFill>
              <a:schemeClr val="bg1"/>
            </a:solidFill>
          </a:ln>
          <a:effectLst>
            <a:outerShdw blurRad="50800" dist="127000" dir="2700000" algn="tl" rotWithShape="0">
              <a:prstClr val="black">
                <a:alpha val="40000"/>
              </a:prstClr>
            </a:outerShdw>
          </a:effectLst>
        </p:spPr>
      </p:pic>
      <p:sp>
        <p:nvSpPr>
          <p:cNvPr id="7" name="Прямоугольник 6"/>
          <p:cNvSpPr/>
          <p:nvPr/>
        </p:nvSpPr>
        <p:spPr>
          <a:xfrm>
            <a:off x="264044" y="3284984"/>
            <a:ext cx="4523980" cy="2862322"/>
          </a:xfrm>
          <a:prstGeom prst="rect">
            <a:avLst/>
          </a:prstGeom>
        </p:spPr>
        <p:txBody>
          <a:bodyPr wrap="square">
            <a:spAutoFit/>
          </a:bodyPr>
          <a:lstStyle/>
          <a:p>
            <a:pPr algn="just"/>
            <a:r>
              <a:rPr lang="ru-RU" sz="2000" dirty="0" smtClean="0"/>
              <a:t>сказочный </a:t>
            </a:r>
            <a:r>
              <a:rPr lang="ru-RU" sz="2000" dirty="0"/>
              <a:t>сон. Будто бы он и его маленькая подружка забрели на чердак своего дома. Среди старых забытых вещей они нашли огромный, покрытый паутиной и пылью сундук. Дети долго возились с ним. Тяжёлая крышка никак не хотела подниматься. Но вот сундук открыт! И что же дети увидели в нём? </a:t>
            </a:r>
          </a:p>
        </p:txBody>
      </p:sp>
    </p:spTree>
    <p:extLst>
      <p:ext uri="{BB962C8B-B14F-4D97-AF65-F5344CB8AC3E}">
        <p14:creationId xmlns:p14="http://schemas.microsoft.com/office/powerpoint/2010/main" val="1848672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540000"/>
            <a:ext cx="5292080" cy="792087"/>
          </a:xfrm>
        </p:spPr>
        <p:txBody>
          <a:bodyPr>
            <a:normAutofit/>
          </a:bodyPr>
          <a:lstStyle/>
          <a:p>
            <a:pPr algn="l"/>
            <a:r>
              <a:rPr lang="ru-RU" sz="3600" b="1" dirty="0">
                <a:solidFill>
                  <a:srgbClr val="FF0000"/>
                </a:solidFill>
                <a:effectLst>
                  <a:outerShdw blurRad="38100" dist="38100" dir="2700000" algn="tl">
                    <a:srgbClr val="000000">
                      <a:alpha val="43137"/>
                    </a:srgbClr>
                  </a:outerShdw>
                </a:effectLst>
              </a:rPr>
              <a:t> </a:t>
            </a:r>
            <a:r>
              <a:rPr lang="ru-RU" sz="3600" b="1" dirty="0" smtClean="0">
                <a:solidFill>
                  <a:srgbClr val="FF0000"/>
                </a:solidFill>
                <a:effectLst>
                  <a:outerShdw blurRad="38100" dist="38100" dir="2700000" algn="tl">
                    <a:srgbClr val="000000">
                      <a:alpha val="43137"/>
                    </a:srgbClr>
                  </a:outerShdw>
                </a:effectLst>
              </a:rPr>
              <a:t>    </a:t>
            </a:r>
            <a:r>
              <a:rPr lang="ru-RU" sz="3600" b="1" dirty="0" smtClean="0">
                <a:solidFill>
                  <a:srgbClr val="FF0000"/>
                </a:solidFill>
                <a:effectLst>
                  <a:outerShdw blurRad="38100" dist="38100" dir="2700000" algn="tl">
                    <a:srgbClr val="000000">
                      <a:alpha val="43137"/>
                    </a:srgbClr>
                  </a:outerShdw>
                </a:effectLst>
              </a:rPr>
              <a:t>История </a:t>
            </a:r>
            <a:r>
              <a:rPr lang="ru-RU" sz="3600" b="1" dirty="0" smtClean="0">
                <a:solidFill>
                  <a:srgbClr val="FF0000"/>
                </a:solidFill>
                <a:effectLst>
                  <a:outerShdw blurRad="38100" dist="38100" dir="2700000" algn="tl">
                    <a:srgbClr val="000000">
                      <a:alpha val="43137"/>
                    </a:srgbClr>
                  </a:outerShdw>
                </a:effectLst>
              </a:rPr>
              <a:t>создания</a:t>
            </a:r>
            <a:endParaRPr lang="ru-RU" sz="3600" b="1" dirty="0">
              <a:solidFill>
                <a:srgbClr val="FF0000"/>
              </a:solidFill>
              <a:effectLst>
                <a:outerShdw blurRad="38100" dist="38100" dir="2700000" algn="tl">
                  <a:srgbClr val="000000">
                    <a:alpha val="43137"/>
                  </a:srgbClr>
                </a:outerShdw>
              </a:effectLst>
            </a:endParaRPr>
          </a:p>
        </p:txBody>
      </p:sp>
      <p:sp>
        <p:nvSpPr>
          <p:cNvPr id="6" name="Прямоугольник 5"/>
          <p:cNvSpPr/>
          <p:nvPr/>
        </p:nvSpPr>
        <p:spPr>
          <a:xfrm>
            <a:off x="252000" y="1440000"/>
            <a:ext cx="4824056" cy="5016758"/>
          </a:xfrm>
          <a:prstGeom prst="rect">
            <a:avLst/>
          </a:prstGeom>
        </p:spPr>
        <p:txBody>
          <a:bodyPr wrap="square">
            <a:spAutoFit/>
          </a:bodyPr>
          <a:lstStyle/>
          <a:p>
            <a:pPr algn="just"/>
            <a:r>
              <a:rPr lang="ru-RU" sz="2000" dirty="0"/>
              <a:t>Сундук был наполнен самыми разными куклами. Здесь были куклы из детского кукольного театра, которые одевались на руку и оживали. </a:t>
            </a:r>
          </a:p>
          <a:p>
            <a:pPr algn="just"/>
            <a:r>
              <a:rPr lang="ru-RU" sz="2000" dirty="0" smtClean="0"/>
              <a:t>Позже</a:t>
            </a:r>
            <a:r>
              <a:rPr lang="ru-RU" sz="2000" dirty="0"/>
              <a:t>, став композитором, он воплотил свой сказочный сон в музыке, так появился детский альбом «Танцы кукол</a:t>
            </a:r>
            <a:r>
              <a:rPr lang="ru-RU" sz="2000" dirty="0" smtClean="0"/>
              <a:t>».</a:t>
            </a:r>
          </a:p>
          <a:p>
            <a:pPr algn="just"/>
            <a:r>
              <a:rPr lang="ru-RU" sz="2000" dirty="0" smtClean="0"/>
              <a:t>Каждая </a:t>
            </a:r>
            <a:r>
              <a:rPr lang="ru-RU" sz="2000" dirty="0"/>
              <a:t>пьеса звучит </a:t>
            </a:r>
            <a:r>
              <a:rPr lang="ru-RU" sz="2000" dirty="0" smtClean="0"/>
              <a:t>ярко, по-своему </a:t>
            </a:r>
            <a:r>
              <a:rPr lang="ru-RU" sz="2000" dirty="0"/>
              <a:t>неповторимо и очень мелодично и, что очень важно, – господствует </a:t>
            </a:r>
            <a:r>
              <a:rPr lang="ru-RU" sz="2000" dirty="0" smtClean="0"/>
              <a:t>мажор. Эти </a:t>
            </a:r>
            <a:r>
              <a:rPr lang="ru-RU" sz="2000" dirty="0"/>
              <a:t>пьесы удивляют своей простотой, оптимизмом, лёгкостью </a:t>
            </a:r>
            <a:r>
              <a:rPr lang="ru-RU" sz="2000" dirty="0" smtClean="0"/>
              <a:t>исполнения. Фортепианный </a:t>
            </a:r>
            <a:r>
              <a:rPr lang="ru-RU" sz="2000" dirty="0"/>
              <a:t>сборник включает в </a:t>
            </a:r>
            <a:r>
              <a:rPr lang="ru-RU" sz="2000" dirty="0" smtClean="0"/>
              <a:t>себя семь </a:t>
            </a:r>
            <a:r>
              <a:rPr lang="ru-RU" sz="2000" dirty="0"/>
              <a:t>пьес: “Лирический вальс”, “Гавот</a:t>
            </a:r>
            <a:r>
              <a:rPr lang="ru-RU" sz="2000" dirty="0" smtClean="0"/>
              <a:t>”, “</a:t>
            </a:r>
            <a:r>
              <a:rPr lang="ru-RU" sz="2000" dirty="0"/>
              <a:t>Романс”, “Полька”, “Вальс-шутка”, “Шарманка”, “Танец”.</a:t>
            </a:r>
            <a:r>
              <a:rPr lang="ru-RU" sz="2000" dirty="0"/>
              <a:t> </a:t>
            </a:r>
            <a:endParaRPr lang="ru-RU" sz="2000" dirty="0" smtClean="0"/>
          </a:p>
        </p:txBody>
      </p:sp>
      <p:sp>
        <p:nvSpPr>
          <p:cNvPr id="3" name="AutoShape 4" descr="https://avatars.mds.yandex.net/get-pdb/1352825/53a4582d-ec3c-4eac-84af-bdfa764fc151/s1200?webp=fals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2051" name="Picture 3" descr="C:\Users\Admin\Desktop\Акмулла 3\430409987305889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5767"/>
          <a:stretch/>
        </p:blipFill>
        <p:spPr bwMode="auto">
          <a:xfrm>
            <a:off x="5231822" y="1844824"/>
            <a:ext cx="3644004" cy="3940142"/>
          </a:xfrm>
          <a:prstGeom prst="rect">
            <a:avLst/>
          </a:prstGeom>
          <a:noFill/>
          <a:ln w="38100">
            <a:solidFill>
              <a:schemeClr val="bg1"/>
            </a:solidFill>
          </a:ln>
          <a:effectLst>
            <a:outerShdw blurRad="50800" dist="1270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4898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540000"/>
            <a:ext cx="5508104" cy="792087"/>
          </a:xfrm>
        </p:spPr>
        <p:txBody>
          <a:bodyPr>
            <a:normAutofit/>
          </a:bodyPr>
          <a:lstStyle/>
          <a:p>
            <a:pPr algn="l"/>
            <a:r>
              <a:rPr lang="ru-RU" sz="3600" b="1" dirty="0" smtClean="0">
                <a:solidFill>
                  <a:srgbClr val="FF0000"/>
                </a:solidFill>
                <a:effectLst>
                  <a:outerShdw blurRad="38100" dist="38100" dir="2700000" algn="tl">
                    <a:srgbClr val="000000">
                      <a:alpha val="43137"/>
                    </a:srgbClr>
                  </a:outerShdw>
                </a:effectLst>
              </a:rPr>
              <a:t>     Музыкальный анализ</a:t>
            </a:r>
            <a:endParaRPr lang="ru-RU" sz="3600" b="1" dirty="0">
              <a:solidFill>
                <a:srgbClr val="FF0000"/>
              </a:solidFill>
              <a:effectLst>
                <a:outerShdw blurRad="38100" dist="38100" dir="2700000" algn="tl">
                  <a:srgbClr val="000000">
                    <a:alpha val="43137"/>
                  </a:srgbClr>
                </a:outerShdw>
              </a:effectLst>
            </a:endParaRPr>
          </a:p>
        </p:txBody>
      </p:sp>
      <p:sp>
        <p:nvSpPr>
          <p:cNvPr id="6" name="Прямоугольник 5"/>
          <p:cNvSpPr/>
          <p:nvPr/>
        </p:nvSpPr>
        <p:spPr>
          <a:xfrm>
            <a:off x="252000" y="1800000"/>
            <a:ext cx="5976184" cy="3170099"/>
          </a:xfrm>
          <a:prstGeom prst="rect">
            <a:avLst/>
          </a:prstGeom>
        </p:spPr>
        <p:txBody>
          <a:bodyPr wrap="square">
            <a:spAutoFit/>
          </a:bodyPr>
          <a:lstStyle/>
          <a:p>
            <a:pPr algn="just"/>
            <a:r>
              <a:rPr lang="ru-RU" sz="2000" dirty="0" smtClean="0"/>
              <a:t>По </a:t>
            </a:r>
            <a:r>
              <a:rPr lang="ru-RU" sz="2000" dirty="0"/>
              <a:t>названию танца можно понять его характер. Лирический – значит, задушевный, нежный, взволнованный. Начинается </a:t>
            </a:r>
            <a:r>
              <a:rPr lang="ru-RU" sz="2000" b="1" dirty="0"/>
              <a:t>вальс</a:t>
            </a:r>
            <a:r>
              <a:rPr lang="ru-RU" sz="2000" dirty="0"/>
              <a:t> волшебной, сказочно красивой мелодией, нежной и мечтательной. Устремлённой и полётной. </a:t>
            </a:r>
            <a:r>
              <a:rPr lang="ru-RU" sz="2000" dirty="0" smtClean="0"/>
              <a:t>Вместе с </a:t>
            </a:r>
            <a:r>
              <a:rPr lang="ru-RU" sz="2000" dirty="0"/>
              <a:t>тем, эта музыка </a:t>
            </a:r>
            <a:r>
              <a:rPr lang="ru-RU" sz="2000" dirty="0" smtClean="0"/>
              <a:t>по-человечески </a:t>
            </a:r>
            <a:r>
              <a:rPr lang="ru-RU" sz="2000" dirty="0"/>
              <a:t>очень теплая, наполнена чувством </a:t>
            </a:r>
            <a:r>
              <a:rPr lang="ru-RU" sz="2000" dirty="0" smtClean="0"/>
              <a:t>радостного ожидания</a:t>
            </a:r>
            <a:r>
              <a:rPr lang="ru-RU" sz="2000" dirty="0"/>
              <a:t>, восторга. </a:t>
            </a:r>
            <a:r>
              <a:rPr lang="ru-RU" sz="2000" dirty="0"/>
              <a:t/>
            </a:r>
            <a:br>
              <a:rPr lang="ru-RU" sz="2000" dirty="0"/>
            </a:br>
            <a:r>
              <a:rPr lang="ru-RU" sz="2000" dirty="0" smtClean="0"/>
              <a:t>В </a:t>
            </a:r>
            <a:r>
              <a:rPr lang="ru-RU" sz="2000" dirty="0"/>
              <a:t>вальсе три части. Музыка крайних частей (первой и третьей) звучит более плавно, спокойно и нежно, чем в середине</a:t>
            </a:r>
            <a:r>
              <a:rPr lang="ru-RU" sz="2000" dirty="0" smtClean="0"/>
              <a:t>.</a:t>
            </a:r>
            <a:endParaRPr lang="ru-RU" sz="2000" dirty="0"/>
          </a:p>
        </p:txBody>
      </p:sp>
      <p:sp>
        <p:nvSpPr>
          <p:cNvPr id="3" name="AutoShape 4" descr="https://avatars.mds.yandex.net/get-pdb/1352825/53a4582d-ec3c-4eac-84af-bdfa764fc151/s1200?webp=fals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 name="Заголовок 1"/>
          <p:cNvSpPr txBox="1">
            <a:spLocks/>
          </p:cNvSpPr>
          <p:nvPr/>
        </p:nvSpPr>
        <p:spPr>
          <a:xfrm>
            <a:off x="875" y="1080000"/>
            <a:ext cx="4067069" cy="79208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2800" b="1" dirty="0" smtClean="0">
                <a:solidFill>
                  <a:schemeClr val="accent1">
                    <a:lumMod val="75000"/>
                  </a:schemeClr>
                </a:solidFill>
                <a:effectLst>
                  <a:outerShdw blurRad="38100" dist="38100" dir="2700000" algn="tl">
                    <a:srgbClr val="000000">
                      <a:alpha val="43137"/>
                    </a:srgbClr>
                  </a:outerShdw>
                </a:effectLst>
              </a:rPr>
              <a:t>       Лирический вальс</a:t>
            </a:r>
            <a:endParaRPr lang="ru-RU" sz="2800" b="1" dirty="0">
              <a:solidFill>
                <a:schemeClr val="accent1">
                  <a:lumMod val="75000"/>
                </a:schemeClr>
              </a:solidFill>
              <a:effectLst>
                <a:outerShdw blurRad="38100" dist="38100" dir="2700000" algn="tl">
                  <a:srgbClr val="000000">
                    <a:alpha val="43137"/>
                  </a:srgbClr>
                </a:outerShdw>
              </a:effectLst>
            </a:endParaRPr>
          </a:p>
        </p:txBody>
      </p:sp>
      <p:pic>
        <p:nvPicPr>
          <p:cNvPr id="8" name="Рисунок 7" descr="Описание: http://s61.radikal.ru/i172/1307/29/f8851539f6fa.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30197" y="1876165"/>
            <a:ext cx="2665846" cy="3713075"/>
          </a:xfrm>
          <a:prstGeom prst="rect">
            <a:avLst/>
          </a:prstGeom>
          <a:noFill/>
          <a:ln w="38100">
            <a:solidFill>
              <a:schemeClr val="bg1"/>
            </a:solidFill>
          </a:ln>
          <a:effectLst>
            <a:outerShdw blurRad="50800" dist="127000" dir="2700000" algn="tl" rotWithShape="0">
              <a:prstClr val="black">
                <a:alpha val="40000"/>
              </a:prstClr>
            </a:outerShdw>
          </a:effectLst>
        </p:spPr>
      </p:pic>
      <p:pic>
        <p:nvPicPr>
          <p:cNvPr id="9" name="Рисунок 8" descr="http://rostochek-gik.narod.ru/olderfiles/1/tanccy_kukol6.jpg"/>
          <p:cNvPicPr/>
          <p:nvPr/>
        </p:nvPicPr>
        <p:blipFill>
          <a:blip r:embed="rId4">
            <a:extLst>
              <a:ext uri="{28A0092B-C50C-407E-A947-70E740481C1C}">
                <a14:useLocalDpi xmlns:a14="http://schemas.microsoft.com/office/drawing/2010/main" val="0"/>
              </a:ext>
            </a:extLst>
          </a:blip>
          <a:srcRect/>
          <a:stretch>
            <a:fillRect/>
          </a:stretch>
        </p:blipFill>
        <p:spPr bwMode="auto">
          <a:xfrm>
            <a:off x="3166478" y="5026916"/>
            <a:ext cx="1905000" cy="1428750"/>
          </a:xfrm>
          <a:prstGeom prst="rect">
            <a:avLst/>
          </a:prstGeom>
          <a:noFill/>
          <a:ln w="38100">
            <a:solidFill>
              <a:schemeClr val="bg1"/>
            </a:solidFill>
          </a:ln>
          <a:effectLst>
            <a:outerShdw blurRad="50800" dist="127000" dir="2700000" algn="tl" rotWithShape="0">
              <a:prstClr val="black">
                <a:alpha val="40000"/>
              </a:prstClr>
            </a:outerShdw>
          </a:effectLst>
        </p:spPr>
      </p:pic>
    </p:spTree>
    <p:extLst>
      <p:ext uri="{BB962C8B-B14F-4D97-AF65-F5344CB8AC3E}">
        <p14:creationId xmlns:p14="http://schemas.microsoft.com/office/powerpoint/2010/main" val="3369391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540000"/>
            <a:ext cx="8028384" cy="792087"/>
          </a:xfrm>
        </p:spPr>
        <p:txBody>
          <a:bodyPr>
            <a:normAutofit/>
          </a:bodyPr>
          <a:lstStyle/>
          <a:p>
            <a:pPr algn="l"/>
            <a:r>
              <a:rPr lang="ru-RU" sz="3600" b="1" dirty="0" smtClean="0">
                <a:solidFill>
                  <a:srgbClr val="FF0000"/>
                </a:solidFill>
                <a:effectLst>
                  <a:outerShdw blurRad="38100" dist="38100" dir="2700000" algn="tl">
                    <a:srgbClr val="000000">
                      <a:alpha val="43137"/>
                    </a:srgbClr>
                  </a:outerShdw>
                </a:effectLst>
              </a:rPr>
              <a:t>     Музыкальный анализ</a:t>
            </a:r>
            <a:endParaRPr lang="ru-RU" sz="3600" b="1" dirty="0">
              <a:solidFill>
                <a:srgbClr val="FF0000"/>
              </a:solidFill>
              <a:effectLst>
                <a:outerShdw blurRad="38100" dist="38100" dir="2700000" algn="tl">
                  <a:srgbClr val="000000">
                    <a:alpha val="43137"/>
                  </a:srgbClr>
                </a:outerShdw>
              </a:effectLst>
            </a:endParaRPr>
          </a:p>
        </p:txBody>
      </p:sp>
      <p:sp>
        <p:nvSpPr>
          <p:cNvPr id="6" name="Прямоугольник 5"/>
          <p:cNvSpPr/>
          <p:nvPr/>
        </p:nvSpPr>
        <p:spPr>
          <a:xfrm>
            <a:off x="252000" y="1800000"/>
            <a:ext cx="4824056" cy="2554545"/>
          </a:xfrm>
          <a:prstGeom prst="rect">
            <a:avLst/>
          </a:prstGeom>
        </p:spPr>
        <p:txBody>
          <a:bodyPr wrap="square">
            <a:spAutoFit/>
          </a:bodyPr>
          <a:lstStyle/>
          <a:p>
            <a:pPr algn="just"/>
            <a:r>
              <a:rPr lang="ru-RU" sz="2000" b="1" dirty="0"/>
              <a:t>Гавот</a:t>
            </a:r>
            <a:r>
              <a:rPr lang="ru-RU" sz="2000" dirty="0"/>
              <a:t> – старинный французский танец. Хороводный танец. Появился 400 лет назад. Отличается умеренным темпом, светлым, энергичным, торжественным характером, некоторой величавостью. Позднее гавот стал популярным придворным танцем, его танцевали на балах</a:t>
            </a:r>
            <a:r>
              <a:rPr lang="ru-RU" sz="2000" dirty="0" smtClean="0"/>
              <a:t>.</a:t>
            </a:r>
            <a:endParaRPr lang="ru-RU" sz="2000" dirty="0"/>
          </a:p>
        </p:txBody>
      </p:sp>
      <p:sp>
        <p:nvSpPr>
          <p:cNvPr id="3" name="AutoShape 4" descr="https://avatars.mds.yandex.net/get-pdb/1352825/53a4582d-ec3c-4eac-84af-bdfa764fc151/s1200?webp=fals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 name="Заголовок 1"/>
          <p:cNvSpPr txBox="1">
            <a:spLocks/>
          </p:cNvSpPr>
          <p:nvPr/>
        </p:nvSpPr>
        <p:spPr>
          <a:xfrm>
            <a:off x="875" y="1080000"/>
            <a:ext cx="4067069" cy="79208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2800" b="1" dirty="0" smtClean="0">
                <a:solidFill>
                  <a:schemeClr val="accent1">
                    <a:lumMod val="75000"/>
                  </a:schemeClr>
                </a:solidFill>
                <a:effectLst>
                  <a:outerShdw blurRad="38100" dist="38100" dir="2700000" algn="tl">
                    <a:srgbClr val="000000">
                      <a:alpha val="43137"/>
                    </a:srgbClr>
                  </a:outerShdw>
                </a:effectLst>
              </a:rPr>
              <a:t>       Гавот</a:t>
            </a:r>
            <a:endParaRPr lang="ru-RU" sz="2800" b="1" dirty="0">
              <a:solidFill>
                <a:schemeClr val="accent1">
                  <a:lumMod val="75000"/>
                </a:schemeClr>
              </a:solidFill>
              <a:effectLst>
                <a:outerShdw blurRad="38100" dist="38100" dir="2700000" algn="tl">
                  <a:srgbClr val="000000">
                    <a:alpha val="43137"/>
                  </a:srgbClr>
                </a:outerShdw>
              </a:effectLst>
            </a:endParaRPr>
          </a:p>
        </p:txBody>
      </p:sp>
      <p:pic>
        <p:nvPicPr>
          <p:cNvPr id="8" name="Рисунок 7" descr="Описание: C:\Users\User\Documents\Шостакович\гавот.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1872087"/>
            <a:ext cx="3672408" cy="3333001"/>
          </a:xfrm>
          <a:prstGeom prst="rect">
            <a:avLst/>
          </a:prstGeom>
          <a:noFill/>
          <a:ln w="38100">
            <a:solidFill>
              <a:schemeClr val="bg1"/>
            </a:solidFill>
          </a:ln>
          <a:effectLst>
            <a:outerShdw blurRad="50800" dist="127000" dir="2700000" algn="tl" rotWithShape="0">
              <a:prstClr val="black">
                <a:alpha val="40000"/>
              </a:prstClr>
            </a:outerShdw>
          </a:effectLst>
        </p:spPr>
      </p:pic>
      <p:pic>
        <p:nvPicPr>
          <p:cNvPr id="9" name="Рисунок 8" descr="http://rostochek-gik.narod.ru/olderfiles/1/gavot.jpg"/>
          <p:cNvPicPr/>
          <p:nvPr/>
        </p:nvPicPr>
        <p:blipFill>
          <a:blip r:embed="rId4">
            <a:extLst>
              <a:ext uri="{28A0092B-C50C-407E-A947-70E740481C1C}">
                <a14:useLocalDpi xmlns:a14="http://schemas.microsoft.com/office/drawing/2010/main" val="0"/>
              </a:ext>
            </a:extLst>
          </a:blip>
          <a:srcRect/>
          <a:stretch>
            <a:fillRect/>
          </a:stretch>
        </p:blipFill>
        <p:spPr bwMode="auto">
          <a:xfrm>
            <a:off x="1979712" y="4869160"/>
            <a:ext cx="1657350" cy="1381125"/>
          </a:xfrm>
          <a:prstGeom prst="rect">
            <a:avLst/>
          </a:prstGeom>
          <a:noFill/>
          <a:ln w="38100">
            <a:solidFill>
              <a:schemeClr val="bg1"/>
            </a:solidFill>
          </a:ln>
          <a:effectLst>
            <a:outerShdw blurRad="50800" dist="127000" dir="2700000" algn="tl" rotWithShape="0">
              <a:prstClr val="black">
                <a:alpha val="40000"/>
              </a:prstClr>
            </a:outerShdw>
          </a:effectLst>
        </p:spPr>
      </p:pic>
    </p:spTree>
    <p:extLst>
      <p:ext uri="{BB962C8B-B14F-4D97-AF65-F5344CB8AC3E}">
        <p14:creationId xmlns:p14="http://schemas.microsoft.com/office/powerpoint/2010/main" val="527889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540000"/>
            <a:ext cx="8028384" cy="792087"/>
          </a:xfrm>
        </p:spPr>
        <p:txBody>
          <a:bodyPr>
            <a:normAutofit/>
          </a:bodyPr>
          <a:lstStyle/>
          <a:p>
            <a:pPr algn="l"/>
            <a:r>
              <a:rPr lang="ru-RU" sz="3600" b="1" dirty="0" smtClean="0">
                <a:solidFill>
                  <a:srgbClr val="FF0000"/>
                </a:solidFill>
                <a:effectLst>
                  <a:outerShdw blurRad="38100" dist="38100" dir="2700000" algn="tl">
                    <a:srgbClr val="000000">
                      <a:alpha val="43137"/>
                    </a:srgbClr>
                  </a:outerShdw>
                </a:effectLst>
              </a:rPr>
              <a:t>     Музыкальный анализ</a:t>
            </a:r>
            <a:endParaRPr lang="ru-RU" sz="3600" b="1" dirty="0">
              <a:solidFill>
                <a:srgbClr val="FF0000"/>
              </a:solidFill>
              <a:effectLst>
                <a:outerShdw blurRad="38100" dist="38100" dir="2700000" algn="tl">
                  <a:srgbClr val="000000">
                    <a:alpha val="43137"/>
                  </a:srgbClr>
                </a:outerShdw>
              </a:effectLst>
            </a:endParaRPr>
          </a:p>
        </p:txBody>
      </p:sp>
      <p:sp>
        <p:nvSpPr>
          <p:cNvPr id="6" name="Прямоугольник 5"/>
          <p:cNvSpPr/>
          <p:nvPr/>
        </p:nvSpPr>
        <p:spPr>
          <a:xfrm>
            <a:off x="252000" y="1800000"/>
            <a:ext cx="5688152" cy="3477875"/>
          </a:xfrm>
          <a:prstGeom prst="rect">
            <a:avLst/>
          </a:prstGeom>
        </p:spPr>
        <p:txBody>
          <a:bodyPr wrap="square">
            <a:spAutoFit/>
          </a:bodyPr>
          <a:lstStyle/>
          <a:p>
            <a:pPr algn="just"/>
            <a:r>
              <a:rPr lang="ru-RU" sz="2000" b="1" dirty="0"/>
              <a:t>Романс</a:t>
            </a:r>
            <a:r>
              <a:rPr lang="ru-RU" sz="2000" dirty="0"/>
              <a:t> – это песня нежного, лирического характера, задушевная и искренняя, повествующая о личных переживаниях человека. Но есть инструментальные пьесы (без пения) с таким же названием.  Пение в инструментальной пьесе, которая называется «Романс», заменяет красивая, песенная мелодия, которая как бы поётся, а на самом деле – исполняется на музыкальном инструменте</a:t>
            </a:r>
            <a:r>
              <a:rPr lang="ru-RU" sz="2000" dirty="0" smtClean="0"/>
              <a:t>. </a:t>
            </a:r>
            <a:r>
              <a:rPr lang="ru-RU" sz="2000" dirty="0"/>
              <a:t>Эта пьеса </a:t>
            </a:r>
            <a:r>
              <a:rPr lang="ru-RU" sz="2000" dirty="0"/>
              <a:t>–</a:t>
            </a:r>
            <a:r>
              <a:rPr lang="ru-RU" sz="2000" dirty="0" smtClean="0"/>
              <a:t> </a:t>
            </a:r>
            <a:r>
              <a:rPr lang="ru-RU" sz="2000" dirty="0"/>
              <a:t>с большим внутренним накалом. Мелодия</a:t>
            </a:r>
            <a:br>
              <a:rPr lang="ru-RU" sz="2000" dirty="0"/>
            </a:br>
            <a:r>
              <a:rPr lang="ru-RU" sz="2000" dirty="0"/>
              <a:t>романса очень нежная, выразительная</a:t>
            </a:r>
            <a:r>
              <a:rPr lang="ru-RU" sz="2000" dirty="0"/>
              <a:t> </a:t>
            </a:r>
            <a:endParaRPr lang="ru-RU" sz="2000" dirty="0"/>
          </a:p>
        </p:txBody>
      </p:sp>
      <p:sp>
        <p:nvSpPr>
          <p:cNvPr id="3" name="AutoShape 4" descr="https://avatars.mds.yandex.net/get-pdb/1352825/53a4582d-ec3c-4eac-84af-bdfa764fc151/s1200?webp=fals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Заголовок 1"/>
          <p:cNvSpPr txBox="1">
            <a:spLocks/>
          </p:cNvSpPr>
          <p:nvPr/>
        </p:nvSpPr>
        <p:spPr>
          <a:xfrm>
            <a:off x="875" y="1080000"/>
            <a:ext cx="4067069" cy="79208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2800" b="1" dirty="0" smtClean="0">
                <a:solidFill>
                  <a:schemeClr val="accent1">
                    <a:lumMod val="75000"/>
                  </a:schemeClr>
                </a:solidFill>
                <a:effectLst>
                  <a:outerShdw blurRad="38100" dist="38100" dir="2700000" algn="tl">
                    <a:srgbClr val="000000">
                      <a:alpha val="43137"/>
                    </a:srgbClr>
                  </a:outerShdw>
                </a:effectLst>
              </a:rPr>
              <a:t>       Романс</a:t>
            </a:r>
            <a:endParaRPr lang="ru-RU" sz="2800" b="1" dirty="0">
              <a:solidFill>
                <a:schemeClr val="accent1">
                  <a:lumMod val="75000"/>
                </a:schemeClr>
              </a:solidFill>
              <a:effectLst>
                <a:outerShdw blurRad="38100" dist="38100" dir="2700000" algn="tl">
                  <a:srgbClr val="000000">
                    <a:alpha val="43137"/>
                  </a:srgbClr>
                </a:outerShdw>
              </a:effectLst>
            </a:endParaRPr>
          </a:p>
        </p:txBody>
      </p:sp>
      <p:pic>
        <p:nvPicPr>
          <p:cNvPr id="8" name="Рисунок 7" descr="http://rostochek-gik.narod.ru/olderfiles/1/romans.jpg"/>
          <p:cNvPicPr/>
          <p:nvPr/>
        </p:nvPicPr>
        <p:blipFill>
          <a:blip r:embed="rId3">
            <a:extLst>
              <a:ext uri="{28A0092B-C50C-407E-A947-70E740481C1C}">
                <a14:useLocalDpi xmlns:a14="http://schemas.microsoft.com/office/drawing/2010/main" val="0"/>
              </a:ext>
            </a:extLst>
          </a:blip>
          <a:srcRect/>
          <a:stretch>
            <a:fillRect/>
          </a:stretch>
        </p:blipFill>
        <p:spPr bwMode="auto">
          <a:xfrm>
            <a:off x="1259632" y="5306768"/>
            <a:ext cx="2304256" cy="1285024"/>
          </a:xfrm>
          <a:prstGeom prst="rect">
            <a:avLst/>
          </a:prstGeom>
          <a:noFill/>
          <a:ln w="38100">
            <a:solidFill>
              <a:schemeClr val="bg1"/>
            </a:solidFill>
          </a:ln>
          <a:effectLst>
            <a:outerShdw blurRad="50800" dist="127000" dir="2700000" algn="tl" rotWithShape="0">
              <a:prstClr val="black">
                <a:alpha val="40000"/>
              </a:prstClr>
            </a:outerShdw>
          </a:effectLst>
        </p:spPr>
      </p:pic>
      <p:pic>
        <p:nvPicPr>
          <p:cNvPr id="512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420" t="4702" b="2333"/>
          <a:stretch/>
        </p:blipFill>
        <p:spPr bwMode="auto">
          <a:xfrm>
            <a:off x="6061205" y="1916832"/>
            <a:ext cx="2809762" cy="4032448"/>
          </a:xfrm>
          <a:prstGeom prst="rect">
            <a:avLst/>
          </a:prstGeom>
          <a:noFill/>
          <a:ln w="38100">
            <a:solidFill>
              <a:schemeClr val="bg1"/>
            </a:solidFill>
          </a:ln>
          <a:effectLst>
            <a:outerShdw blurRad="50800" dist="1270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6155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540000"/>
            <a:ext cx="8028384" cy="792087"/>
          </a:xfrm>
        </p:spPr>
        <p:txBody>
          <a:bodyPr>
            <a:normAutofit/>
          </a:bodyPr>
          <a:lstStyle/>
          <a:p>
            <a:pPr algn="l"/>
            <a:r>
              <a:rPr lang="ru-RU" sz="3600" b="1" dirty="0" smtClean="0">
                <a:solidFill>
                  <a:srgbClr val="FF0000"/>
                </a:solidFill>
                <a:effectLst>
                  <a:outerShdw blurRad="38100" dist="38100" dir="2700000" algn="tl">
                    <a:srgbClr val="000000">
                      <a:alpha val="43137"/>
                    </a:srgbClr>
                  </a:outerShdw>
                </a:effectLst>
              </a:rPr>
              <a:t>     Музыкальный анализ</a:t>
            </a:r>
            <a:endParaRPr lang="ru-RU" sz="3600" b="1" dirty="0">
              <a:solidFill>
                <a:srgbClr val="FF0000"/>
              </a:solidFill>
              <a:effectLst>
                <a:outerShdw blurRad="38100" dist="38100" dir="2700000" algn="tl">
                  <a:srgbClr val="000000">
                    <a:alpha val="43137"/>
                  </a:srgbClr>
                </a:outerShdw>
              </a:effectLst>
            </a:endParaRPr>
          </a:p>
        </p:txBody>
      </p:sp>
      <p:sp>
        <p:nvSpPr>
          <p:cNvPr id="6" name="Прямоугольник 5"/>
          <p:cNvSpPr/>
          <p:nvPr/>
        </p:nvSpPr>
        <p:spPr>
          <a:xfrm>
            <a:off x="252000" y="1800000"/>
            <a:ext cx="4752048" cy="4093428"/>
          </a:xfrm>
          <a:prstGeom prst="rect">
            <a:avLst/>
          </a:prstGeom>
        </p:spPr>
        <p:txBody>
          <a:bodyPr wrap="square">
            <a:spAutoFit/>
          </a:bodyPr>
          <a:lstStyle/>
          <a:p>
            <a:pPr algn="just"/>
            <a:r>
              <a:rPr lang="ru-RU" sz="2000" b="1" dirty="0"/>
              <a:t>Полька</a:t>
            </a:r>
            <a:r>
              <a:rPr lang="ru-RU" sz="2000" dirty="0"/>
              <a:t> – в переводе с чешского означает «половинка шага». Это чешский народный танец, подвижный, сопровождается маленькими прыжками.  Позднее от него произошёл бальный танец – более праздничный, задорный</a:t>
            </a:r>
            <a:r>
              <a:rPr lang="ru-RU" sz="2000" dirty="0" smtClean="0"/>
              <a:t>. </a:t>
            </a:r>
            <a:r>
              <a:rPr lang="ru-RU" sz="2000" dirty="0"/>
              <a:t>Характер польки очень игривый, задорный, смелый. От такой музыки как </a:t>
            </a:r>
            <a:r>
              <a:rPr lang="ru-RU" sz="2000" dirty="0" smtClean="0"/>
              <a:t>будто искрятся </a:t>
            </a:r>
            <a:r>
              <a:rPr lang="ru-RU" sz="2000" dirty="0"/>
              <a:t>и рассыпаются вокруг смешинки! Ноги сами так и идут в пляс!</a:t>
            </a:r>
            <a:r>
              <a:rPr lang="ru-RU" sz="2000" dirty="0"/>
              <a:t> </a:t>
            </a:r>
            <a:r>
              <a:rPr lang="ru-RU" sz="2000" dirty="0" smtClean="0"/>
              <a:t>Игрушки </a:t>
            </a:r>
            <a:r>
              <a:rPr lang="ru-RU" sz="2000" dirty="0"/>
              <a:t>танцуют. Сначала тихонько, потом всё смелее, задорней, игривей, веселее. </a:t>
            </a:r>
          </a:p>
        </p:txBody>
      </p:sp>
      <p:sp>
        <p:nvSpPr>
          <p:cNvPr id="3" name="AutoShape 4" descr="https://avatars.mds.yandex.net/get-pdb/1352825/53a4582d-ec3c-4eac-84af-bdfa764fc151/s1200?webp=fals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Заголовок 1"/>
          <p:cNvSpPr txBox="1">
            <a:spLocks/>
          </p:cNvSpPr>
          <p:nvPr/>
        </p:nvSpPr>
        <p:spPr>
          <a:xfrm>
            <a:off x="875" y="1080000"/>
            <a:ext cx="4067069" cy="79208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2800" b="1" dirty="0" smtClean="0">
                <a:solidFill>
                  <a:schemeClr val="accent1">
                    <a:lumMod val="75000"/>
                  </a:schemeClr>
                </a:solidFill>
                <a:effectLst>
                  <a:outerShdw blurRad="38100" dist="38100" dir="2700000" algn="tl">
                    <a:srgbClr val="000000">
                      <a:alpha val="43137"/>
                    </a:srgbClr>
                  </a:outerShdw>
                </a:effectLst>
              </a:rPr>
              <a:t>       Полька</a:t>
            </a:r>
            <a:endParaRPr lang="ru-RU" sz="2800" b="1" dirty="0">
              <a:solidFill>
                <a:schemeClr val="accent1">
                  <a:lumMod val="75000"/>
                </a:schemeClr>
              </a:solidFill>
              <a:effectLst>
                <a:outerShdw blurRad="38100" dist="38100" dir="2700000" algn="tl">
                  <a:srgbClr val="000000">
                    <a:alpha val="43137"/>
                  </a:srgbClr>
                </a:outerShdw>
              </a:effectLst>
            </a:endParaRPr>
          </a:p>
        </p:txBody>
      </p:sp>
      <p:pic>
        <p:nvPicPr>
          <p:cNvPr id="7" name="Рисунок 6" descr="Описание: http://ballroom.tomsk.ru/rmbgvUZyDUI.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1904593"/>
            <a:ext cx="3672408" cy="2748543"/>
          </a:xfrm>
          <a:prstGeom prst="rect">
            <a:avLst/>
          </a:prstGeom>
          <a:noFill/>
          <a:ln w="38100">
            <a:solidFill>
              <a:schemeClr val="bg1"/>
            </a:solidFill>
          </a:ln>
          <a:effectLst>
            <a:outerShdw blurRad="50800" dist="127000" dir="2700000" algn="tl" rotWithShape="0">
              <a:prstClr val="black">
                <a:alpha val="40000"/>
              </a:prstClr>
            </a:outerShdw>
          </a:effectLst>
        </p:spPr>
      </p:pic>
      <p:pic>
        <p:nvPicPr>
          <p:cNvPr id="8" name="Рисунок 7" descr="http://rostochek-gik.narod.ru/olderfiles/1/tanccy_kukol9.jpg"/>
          <p:cNvPicPr/>
          <p:nvPr/>
        </p:nvPicPr>
        <p:blipFill>
          <a:blip r:embed="rId4">
            <a:extLst>
              <a:ext uri="{28A0092B-C50C-407E-A947-70E740481C1C}">
                <a14:useLocalDpi xmlns:a14="http://schemas.microsoft.com/office/drawing/2010/main" val="0"/>
              </a:ext>
            </a:extLst>
          </a:blip>
          <a:srcRect/>
          <a:stretch>
            <a:fillRect/>
          </a:stretch>
        </p:blipFill>
        <p:spPr bwMode="auto">
          <a:xfrm>
            <a:off x="6084168" y="4869160"/>
            <a:ext cx="1838325" cy="1533525"/>
          </a:xfrm>
          <a:prstGeom prst="rect">
            <a:avLst/>
          </a:prstGeom>
          <a:noFill/>
          <a:ln w="38100">
            <a:solidFill>
              <a:schemeClr val="bg1"/>
            </a:solidFill>
          </a:ln>
          <a:effectLst>
            <a:outerShdw blurRad="50800" dist="127000" dir="2700000" algn="tl" rotWithShape="0">
              <a:prstClr val="black">
                <a:alpha val="40000"/>
              </a:prstClr>
            </a:outerShdw>
          </a:effectLst>
        </p:spPr>
      </p:pic>
    </p:spTree>
    <p:extLst>
      <p:ext uri="{BB962C8B-B14F-4D97-AF65-F5344CB8AC3E}">
        <p14:creationId xmlns:p14="http://schemas.microsoft.com/office/powerpoint/2010/main" val="1852837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540000"/>
            <a:ext cx="8028384" cy="792087"/>
          </a:xfrm>
        </p:spPr>
        <p:txBody>
          <a:bodyPr>
            <a:normAutofit/>
          </a:bodyPr>
          <a:lstStyle/>
          <a:p>
            <a:pPr algn="l"/>
            <a:r>
              <a:rPr lang="ru-RU" sz="3600" b="1" dirty="0" smtClean="0">
                <a:solidFill>
                  <a:srgbClr val="FF0000"/>
                </a:solidFill>
                <a:effectLst>
                  <a:outerShdw blurRad="38100" dist="38100" dir="2700000" algn="tl">
                    <a:srgbClr val="000000">
                      <a:alpha val="43137"/>
                    </a:srgbClr>
                  </a:outerShdw>
                </a:effectLst>
              </a:rPr>
              <a:t>     Музыкальный анализ</a:t>
            </a:r>
            <a:endParaRPr lang="ru-RU" sz="3600" b="1" dirty="0">
              <a:solidFill>
                <a:srgbClr val="FF0000"/>
              </a:solidFill>
              <a:effectLst>
                <a:outerShdw blurRad="38100" dist="38100" dir="2700000" algn="tl">
                  <a:srgbClr val="000000">
                    <a:alpha val="43137"/>
                  </a:srgbClr>
                </a:outerShdw>
              </a:effectLst>
            </a:endParaRPr>
          </a:p>
        </p:txBody>
      </p:sp>
      <p:sp>
        <p:nvSpPr>
          <p:cNvPr id="6" name="Прямоугольник 5"/>
          <p:cNvSpPr/>
          <p:nvPr/>
        </p:nvSpPr>
        <p:spPr>
          <a:xfrm>
            <a:off x="185438" y="1969418"/>
            <a:ext cx="4530578" cy="2862322"/>
          </a:xfrm>
          <a:prstGeom prst="rect">
            <a:avLst/>
          </a:prstGeom>
        </p:spPr>
        <p:txBody>
          <a:bodyPr wrap="square">
            <a:spAutoFit/>
          </a:bodyPr>
          <a:lstStyle/>
          <a:p>
            <a:pPr algn="just"/>
            <a:r>
              <a:rPr lang="ru-RU" sz="2000" b="1" dirty="0"/>
              <a:t>Вальс </a:t>
            </a:r>
            <a:r>
              <a:rPr lang="ru-RU" sz="2000" dirty="0"/>
              <a:t>в переводе с французского означает «кружиться». По характеру вальсы бывают разные, но чаще всего это плавный танец.</a:t>
            </a:r>
          </a:p>
          <a:p>
            <a:pPr algn="just"/>
            <a:r>
              <a:rPr lang="ru-RU" sz="2000" dirty="0"/>
              <a:t>«Вальс-шутка» звучит в очень высоком регистре, отрывисто, прозрачно, изящно, как музыкальная шкатулка. Звонкие и нежные звуки создают впечатление танцующей куколки</a:t>
            </a:r>
            <a:r>
              <a:rPr lang="ru-RU" sz="2000" dirty="0" smtClean="0"/>
              <a:t>.</a:t>
            </a:r>
            <a:endParaRPr lang="ru-RU" sz="2000" dirty="0"/>
          </a:p>
        </p:txBody>
      </p:sp>
      <p:sp>
        <p:nvSpPr>
          <p:cNvPr id="3" name="AutoShape 4" descr="https://avatars.mds.yandex.net/get-pdb/1352825/53a4582d-ec3c-4eac-84af-bdfa764fc151/s1200?webp=fals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Заголовок 1"/>
          <p:cNvSpPr txBox="1">
            <a:spLocks/>
          </p:cNvSpPr>
          <p:nvPr/>
        </p:nvSpPr>
        <p:spPr>
          <a:xfrm>
            <a:off x="875" y="1080000"/>
            <a:ext cx="4067069" cy="79208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2800" b="1" dirty="0" smtClean="0">
                <a:solidFill>
                  <a:schemeClr val="accent1">
                    <a:lumMod val="75000"/>
                  </a:schemeClr>
                </a:solidFill>
                <a:effectLst>
                  <a:outerShdw blurRad="38100" dist="38100" dir="2700000" algn="tl">
                    <a:srgbClr val="000000">
                      <a:alpha val="43137"/>
                    </a:srgbClr>
                  </a:outerShdw>
                </a:effectLst>
              </a:rPr>
              <a:t>       Вальс-шутка</a:t>
            </a:r>
            <a:endParaRPr lang="ru-RU" sz="2800" b="1" dirty="0">
              <a:solidFill>
                <a:schemeClr val="accent1">
                  <a:lumMod val="75000"/>
                </a:schemeClr>
              </a:solidFill>
              <a:effectLst>
                <a:outerShdw blurRad="38100" dist="38100" dir="2700000" algn="tl">
                  <a:srgbClr val="000000">
                    <a:alpha val="43137"/>
                  </a:srgbClr>
                </a:outerShdw>
              </a:effectLst>
            </a:endParaRPr>
          </a:p>
        </p:txBody>
      </p:sp>
      <p:pic>
        <p:nvPicPr>
          <p:cNvPr id="7" name="Рисунок 6" descr="Описание: C:\Users\User\Documents\Шостакович\вальс.jpg"/>
          <p:cNvPicPr>
            <a:picLocks noChangeAspect="1"/>
          </p:cNvPicPr>
          <p:nvPr/>
        </p:nvPicPr>
        <p:blipFill rotWithShape="1">
          <a:blip r:embed="rId3">
            <a:extLst>
              <a:ext uri="{28A0092B-C50C-407E-A947-70E740481C1C}">
                <a14:useLocalDpi xmlns:a14="http://schemas.microsoft.com/office/drawing/2010/main" val="0"/>
              </a:ext>
            </a:extLst>
          </a:blip>
          <a:srcRect t="2462" b="3793"/>
          <a:stretch/>
        </p:blipFill>
        <p:spPr bwMode="auto">
          <a:xfrm>
            <a:off x="4932040" y="2060848"/>
            <a:ext cx="3896583" cy="2737325"/>
          </a:xfrm>
          <a:prstGeom prst="rect">
            <a:avLst/>
          </a:prstGeom>
          <a:noFill/>
          <a:ln w="38100">
            <a:solidFill>
              <a:schemeClr val="bg1"/>
            </a:solidFill>
          </a:ln>
          <a:effectLst>
            <a:outerShdw blurRad="50800" dist="127000" dir="2700000" algn="tl" rotWithShape="0">
              <a:prstClr val="black">
                <a:alpha val="40000"/>
              </a:prstClr>
            </a:outerShdw>
          </a:effectLst>
        </p:spPr>
      </p:pic>
    </p:spTree>
    <p:extLst>
      <p:ext uri="{BB962C8B-B14F-4D97-AF65-F5344CB8AC3E}">
        <p14:creationId xmlns:p14="http://schemas.microsoft.com/office/powerpoint/2010/main" val="3847789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606</TotalTime>
  <Words>599</Words>
  <Application>Microsoft Office PowerPoint</Application>
  <PresentationFormat>Экран (4:3)</PresentationFormat>
  <Paragraphs>51</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Тема Office</vt:lpstr>
      <vt:lpstr>Сюита Д.Д.Шостаковича «Танцы кукол»</vt:lpstr>
      <vt:lpstr>     Что такое сюита</vt:lpstr>
      <vt:lpstr>     История создания</vt:lpstr>
      <vt:lpstr>     История создания</vt:lpstr>
      <vt:lpstr>     Музыкальный анализ</vt:lpstr>
      <vt:lpstr>     Музыкальный анализ</vt:lpstr>
      <vt:lpstr>     Музыкальный анализ</vt:lpstr>
      <vt:lpstr>     Музыкальный анализ</vt:lpstr>
      <vt:lpstr>     Музыкальный анализ</vt:lpstr>
      <vt:lpstr>     Музыкальный анализ</vt:lpstr>
      <vt:lpstr>     Музыкальный анализ</vt:lpstr>
      <vt:lpstr>     Вывод</vt:lpstr>
      <vt:lpstr>     Вывод</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Admin</dc:creator>
  <cp:lastModifiedBy>Admin</cp:lastModifiedBy>
  <cp:revision>156</cp:revision>
  <dcterms:created xsi:type="dcterms:W3CDTF">2018-11-07T17:20:39Z</dcterms:created>
  <dcterms:modified xsi:type="dcterms:W3CDTF">2019-03-07T20:01:09Z</dcterms:modified>
</cp:coreProperties>
</file>