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61" r:id="rId4"/>
    <p:sldId id="258" r:id="rId5"/>
    <p:sldId id="259" r:id="rId6"/>
    <p:sldId id="260" r:id="rId7"/>
    <p:sldId id="262" r:id="rId8"/>
    <p:sldId id="271" r:id="rId9"/>
    <p:sldId id="264" r:id="rId10"/>
    <p:sldId id="272" r:id="rId11"/>
    <p:sldId id="263" r:id="rId12"/>
    <p:sldId id="273" r:id="rId13"/>
    <p:sldId id="265" r:id="rId14"/>
    <p:sldId id="274" r:id="rId15"/>
    <p:sldId id="266" r:id="rId16"/>
    <p:sldId id="279" r:id="rId17"/>
    <p:sldId id="267" r:id="rId18"/>
    <p:sldId id="276" r:id="rId19"/>
    <p:sldId id="277" r:id="rId20"/>
    <p:sldId id="278" r:id="rId21"/>
    <p:sldId id="269" r:id="rId22"/>
    <p:sldId id="268" r:id="rId23"/>
    <p:sldId id="280" r:id="rId24"/>
    <p:sldId id="281" r:id="rId25"/>
    <p:sldId id="282" r:id="rId26"/>
    <p:sldId id="283" r:id="rId27"/>
    <p:sldId id="28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97" autoAdjust="0"/>
    <p:restoredTop sz="94660"/>
  </p:normalViewPr>
  <p:slideViewPr>
    <p:cSldViewPr snapToGrid="0">
      <p:cViewPr varScale="1">
        <p:scale>
          <a:sx n="74" d="100"/>
          <a:sy n="74" d="100"/>
        </p:scale>
        <p:origin x="4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9.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1348467"/>
            <a:ext cx="7766936" cy="1646302"/>
          </a:xfrm>
        </p:spPr>
        <p:txBody>
          <a:bodyPr/>
          <a:lstStyle/>
          <a:p>
            <a:pPr algn="ctr"/>
            <a:r>
              <a:rPr lang="ru-RU" i="1" dirty="0">
                <a:solidFill>
                  <a:srgbClr val="FFFF00"/>
                </a:solidFill>
              </a:rPr>
              <a:t>Детская сюита </a:t>
            </a:r>
            <a:br>
              <a:rPr lang="ru-RU" i="1" dirty="0">
                <a:solidFill>
                  <a:srgbClr val="FFFF00"/>
                </a:solidFill>
              </a:rPr>
            </a:br>
            <a:r>
              <a:rPr lang="ru-RU" i="1" dirty="0">
                <a:solidFill>
                  <a:srgbClr val="FFFF00"/>
                </a:solidFill>
              </a:rPr>
              <a:t>«Танцы кукол»</a:t>
            </a:r>
          </a:p>
        </p:txBody>
      </p:sp>
      <p:sp>
        <p:nvSpPr>
          <p:cNvPr id="3" name="Подзаголовок 2"/>
          <p:cNvSpPr>
            <a:spLocks noGrp="1"/>
          </p:cNvSpPr>
          <p:nvPr>
            <p:ph type="subTitle" idx="1"/>
          </p:nvPr>
        </p:nvSpPr>
        <p:spPr>
          <a:xfrm>
            <a:off x="1648735" y="3162191"/>
            <a:ext cx="7766936" cy="1096899"/>
          </a:xfrm>
        </p:spPr>
        <p:txBody>
          <a:bodyPr>
            <a:noAutofit/>
          </a:bodyPr>
          <a:lstStyle/>
          <a:p>
            <a:pPr algn="ctr"/>
            <a:r>
              <a:rPr lang="ru-RU" sz="5400" dirty="0" smtClean="0">
                <a:solidFill>
                  <a:srgbClr val="00B050"/>
                </a:solidFill>
              </a:rPr>
              <a:t>Дмитрия Дмитриевича Шостаковича</a:t>
            </a:r>
            <a:endParaRPr lang="ru-RU" sz="5400" dirty="0">
              <a:solidFill>
                <a:srgbClr val="00B050"/>
              </a:solidFill>
            </a:endParaRPr>
          </a:p>
        </p:txBody>
      </p:sp>
    </p:spTree>
    <p:extLst>
      <p:ext uri="{BB962C8B-B14F-4D97-AF65-F5344CB8AC3E}">
        <p14:creationId xmlns:p14="http://schemas.microsoft.com/office/powerpoint/2010/main" val="22480664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55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575281" cy="4176079"/>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4718" y="2968488"/>
            <a:ext cx="3612630" cy="3702946"/>
          </a:xfrm>
          <a:prstGeom prst="rect">
            <a:avLst/>
          </a:prstGeom>
        </p:spPr>
      </p:pic>
    </p:spTree>
    <p:extLst>
      <p:ext uri="{BB962C8B-B14F-4D97-AF65-F5344CB8AC3E}">
        <p14:creationId xmlns:p14="http://schemas.microsoft.com/office/powerpoint/2010/main" val="264146340"/>
      </p:ext>
    </p:extLst>
  </p:cSld>
  <p:clrMapOvr>
    <a:masterClrMapping/>
  </p:clrMapOvr>
  <mc:AlternateContent xmlns:mc="http://schemas.openxmlformats.org/markup-compatibility/2006">
    <mc:Choice xmlns:p14="http://schemas.microsoft.com/office/powerpoint/2010/main" Requires="p14">
      <p:transition spd="slow" p14:dur="3000">
        <p14:prism isContent="1"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24851" y="-1"/>
            <a:ext cx="9383843" cy="6124754"/>
          </a:xfrm>
          <a:prstGeom prst="rect">
            <a:avLst/>
          </a:prstGeom>
        </p:spPr>
        <p:txBody>
          <a:bodyPr wrap="square">
            <a:spAutoFit/>
          </a:bodyPr>
          <a:lstStyle/>
          <a:p>
            <a:pPr algn="ctr" fontAlgn="base"/>
            <a:r>
              <a:rPr lang="ru-RU" sz="3200" b="1" dirty="0">
                <a:solidFill>
                  <a:srgbClr val="000000"/>
                </a:solidFill>
                <a:latin typeface="Helvetica Neue"/>
              </a:rPr>
              <a:t/>
            </a:r>
            <a:br>
              <a:rPr lang="ru-RU" sz="3200" b="1" dirty="0">
                <a:solidFill>
                  <a:srgbClr val="000000"/>
                </a:solidFill>
                <a:latin typeface="Helvetica Neue"/>
              </a:rPr>
            </a:br>
            <a:r>
              <a:rPr lang="ru-RU" sz="4000" b="1" dirty="0">
                <a:solidFill>
                  <a:srgbClr val="000000"/>
                </a:solidFill>
                <a:latin typeface="Helvetica Neue"/>
              </a:rPr>
              <a:t>Романс</a:t>
            </a:r>
          </a:p>
          <a:p>
            <a:pPr algn="ctr" fontAlgn="base"/>
            <a:r>
              <a:rPr lang="ru-RU" sz="3200" i="1" dirty="0">
                <a:solidFill>
                  <a:schemeClr val="bg2">
                    <a:lumMod val="50000"/>
                  </a:schemeClr>
                </a:solidFill>
                <a:latin typeface="Helvetica Neue"/>
              </a:rPr>
              <a:t>Романс – это песня нежного, лирического характера, задушевная и искренняя, повествующая о личных переживаниях человека. Но есть инструментальные пьесы (без пения) с таким же названием.  Пение в инструментальной пьесе, которая называется «Романс», заменяет красивая, песенная мелодия, которая как бы поётся, а на самом деле – исполняется на музыкальном инструменте.</a:t>
            </a:r>
            <a:endParaRPr lang="ru-RU" sz="3200" i="1" dirty="0">
              <a:solidFill>
                <a:schemeClr val="bg2">
                  <a:lumMod val="50000"/>
                </a:schemeClr>
              </a:solidFill>
              <a:effectLst/>
              <a:latin typeface="Helvetica Neue"/>
            </a:endParaRPr>
          </a:p>
        </p:txBody>
      </p:sp>
    </p:spTree>
    <p:extLst>
      <p:ext uri="{BB962C8B-B14F-4D97-AF65-F5344CB8AC3E}">
        <p14:creationId xmlns:p14="http://schemas.microsoft.com/office/powerpoint/2010/main" val="2016404996"/>
      </p:ext>
    </p:extLst>
  </p:cSld>
  <p:clrMapOvr>
    <a:masterClrMapping/>
  </p:clrMapOvr>
  <mc:AlternateContent xmlns:mc="http://schemas.openxmlformats.org/markup-compatibility/2006">
    <mc:Choice xmlns:p14="http://schemas.microsoft.com/office/powerpoint/2010/main" Requires="p14">
      <p:transition spd="slow" p14:dur="5000">
        <p14:glitter pattern="hexagon"/>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6311" y="-1"/>
            <a:ext cx="5568754" cy="3953815"/>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3865935"/>
            <a:ext cx="3836311" cy="2978783"/>
          </a:xfrm>
          <a:prstGeom prst="rect">
            <a:avLst/>
          </a:prstGeom>
        </p:spPr>
      </p:pic>
    </p:spTree>
    <p:extLst>
      <p:ext uri="{BB962C8B-B14F-4D97-AF65-F5344CB8AC3E}">
        <p14:creationId xmlns:p14="http://schemas.microsoft.com/office/powerpoint/2010/main" val="16835871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4250">
        <p15:prstTrans prst="airplan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9803" y="329784"/>
            <a:ext cx="8589364" cy="4955203"/>
          </a:xfrm>
          <a:prstGeom prst="rect">
            <a:avLst/>
          </a:prstGeom>
        </p:spPr>
        <p:txBody>
          <a:bodyPr wrap="square">
            <a:spAutoFit/>
          </a:bodyPr>
          <a:lstStyle/>
          <a:p>
            <a:pPr fontAlgn="base"/>
            <a:r>
              <a:rPr lang="ru-RU" sz="3600" b="1" i="1" dirty="0">
                <a:solidFill>
                  <a:schemeClr val="tx2">
                    <a:lumMod val="40000"/>
                    <a:lumOff val="60000"/>
                  </a:schemeClr>
                </a:solidFill>
                <a:latin typeface="Helvetica Neue"/>
              </a:rPr>
              <a:t>Полька</a:t>
            </a:r>
          </a:p>
          <a:p>
            <a:pPr fontAlgn="base"/>
            <a:r>
              <a:rPr lang="ru-RU" sz="2800" i="1" dirty="0">
                <a:solidFill>
                  <a:schemeClr val="accent6">
                    <a:lumMod val="50000"/>
                  </a:schemeClr>
                </a:solidFill>
                <a:latin typeface="Georgia" panose="02040502050405020303" pitchFamily="18" charset="0"/>
              </a:rPr>
              <a:t>Полька – в переводе с чешского означает «половинка шага». Это чешский народный танец, подвижный, сопровождается маленькими прыжками.  Позднее от него произошёл бальный танец – более праздничный, задорный.</a:t>
            </a:r>
          </a:p>
          <a:p>
            <a:pPr fontAlgn="base"/>
            <a:r>
              <a:rPr lang="ru-RU" sz="2800" i="1" dirty="0">
                <a:solidFill>
                  <a:schemeClr val="accent6">
                    <a:lumMod val="50000"/>
                  </a:schemeClr>
                </a:solidFill>
                <a:latin typeface="Georgia" panose="02040502050405020303" pitchFamily="18" charset="0"/>
              </a:rPr>
              <a:t>Игрушки танцуют. Сначала тихонько, потом всё смелее, задорней, игривей, веселее. От такой музыки как будто искрятся и рассыпаются вокруг смешинки! Ноги сами так и идут в пляс!</a:t>
            </a:r>
            <a:endParaRPr lang="ru-RU" sz="2800" i="1" dirty="0">
              <a:solidFill>
                <a:schemeClr val="accent6">
                  <a:lumMod val="50000"/>
                </a:schemeClr>
              </a:solidFill>
              <a:effectLst/>
              <a:latin typeface="Georgia" panose="02040502050405020303" pitchFamily="18" charset="0"/>
            </a:endParaRPr>
          </a:p>
        </p:txBody>
      </p:sp>
    </p:spTree>
    <p:extLst>
      <p:ext uri="{BB962C8B-B14F-4D97-AF65-F5344CB8AC3E}">
        <p14:creationId xmlns:p14="http://schemas.microsoft.com/office/powerpoint/2010/main" val="2346099053"/>
      </p:ext>
    </p:extLst>
  </p:cSld>
  <p:clrMapOvr>
    <a:masterClrMapping/>
  </p:clrMapOvr>
  <mc:AlternateContent xmlns:mc="http://schemas.openxmlformats.org/markup-compatibility/2006">
    <mc:Choice xmlns:p14="http://schemas.microsoft.com/office/powerpoint/2010/main" Requires="p14">
      <p:transition spd="slow" p14:dur="5000">
        <p14:vortex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778"/>
            <a:ext cx="5303613" cy="3686898"/>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3613" y="3315303"/>
            <a:ext cx="4423965" cy="3542697"/>
          </a:xfrm>
          <a:prstGeom prst="rect">
            <a:avLst/>
          </a:prstGeom>
        </p:spPr>
      </p:pic>
    </p:spTree>
    <p:extLst>
      <p:ext uri="{BB962C8B-B14F-4D97-AF65-F5344CB8AC3E}">
        <p14:creationId xmlns:p14="http://schemas.microsoft.com/office/powerpoint/2010/main" val="1000046505"/>
      </p:ext>
    </p:extLst>
  </p:cSld>
  <p:clrMapOvr>
    <a:masterClrMapping/>
  </p:clrMapOvr>
  <mc:AlternateContent xmlns:mc="http://schemas.openxmlformats.org/markup-compatibility/2006">
    <mc:Choice xmlns:p14="http://schemas.microsoft.com/office/powerpoint/2010/main" Requires="p14">
      <p:transition spd="slow" p14:dur="4000">
        <p14:switch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8807" y="625920"/>
            <a:ext cx="6096000" cy="4462760"/>
          </a:xfrm>
          <a:prstGeom prst="rect">
            <a:avLst/>
          </a:prstGeom>
        </p:spPr>
        <p:txBody>
          <a:bodyPr>
            <a:spAutoFit/>
          </a:bodyPr>
          <a:lstStyle/>
          <a:p>
            <a:pPr fontAlgn="base"/>
            <a:r>
              <a:rPr lang="ru-RU" sz="2800" b="1" i="1" dirty="0">
                <a:solidFill>
                  <a:schemeClr val="accent4"/>
                </a:solidFill>
                <a:latin typeface="Helvetica Neue"/>
              </a:rPr>
              <a:t>Вальс-шутка</a:t>
            </a:r>
          </a:p>
          <a:p>
            <a:pPr fontAlgn="base"/>
            <a:r>
              <a:rPr lang="ru-RU" sz="3200" dirty="0">
                <a:solidFill>
                  <a:schemeClr val="accent1">
                    <a:lumMod val="75000"/>
                  </a:schemeClr>
                </a:solidFill>
                <a:latin typeface="Gabriola" panose="04040605051002020D02" pitchFamily="82" charset="0"/>
              </a:rPr>
              <a:t>Вальс в переводе с французского означает «кружиться». По характеру вальсы бывают разные, но чаще всего это плавный танец.</a:t>
            </a:r>
          </a:p>
          <a:p>
            <a:pPr fontAlgn="base"/>
            <a:r>
              <a:rPr lang="ru-RU" sz="3200" dirty="0">
                <a:solidFill>
                  <a:schemeClr val="accent1">
                    <a:lumMod val="75000"/>
                  </a:schemeClr>
                </a:solidFill>
                <a:latin typeface="Gabriola" panose="04040605051002020D02" pitchFamily="82" charset="0"/>
              </a:rPr>
              <a:t>«Вальс-шутка» звучит в очень высоком регистре, отрывисто, прозрачно, изящно, как музыкальная шкатулка. Звонкие и нежные звуки создают впечатление танцующей куколки.</a:t>
            </a:r>
            <a:endParaRPr lang="ru-RU" sz="3200" i="0" dirty="0">
              <a:solidFill>
                <a:schemeClr val="accent1">
                  <a:lumMod val="75000"/>
                </a:schemeClr>
              </a:solidFill>
              <a:effectLst/>
              <a:latin typeface="Gabriola" panose="04040605051002020D02" pitchFamily="82" charset="0"/>
            </a:endParaRPr>
          </a:p>
        </p:txBody>
      </p:sp>
    </p:spTree>
    <p:extLst>
      <p:ext uri="{BB962C8B-B14F-4D97-AF65-F5344CB8AC3E}">
        <p14:creationId xmlns:p14="http://schemas.microsoft.com/office/powerpoint/2010/main" val="3220800909"/>
      </p:ext>
    </p:extLst>
  </p:cSld>
  <p:clrMapOvr>
    <a:masterClrMapping/>
  </p:clrMapOvr>
  <mc:AlternateContent xmlns:mc="http://schemas.openxmlformats.org/markup-compatibility/2006">
    <mc:Choice xmlns:p14="http://schemas.microsoft.com/office/powerpoint/2010/main" Requires="p14">
      <p:transition spd="slow" p14:dur="3250">
        <p14:warp dir="i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11406"/>
            <a:ext cx="6751505" cy="3284516"/>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4788" y="0"/>
            <a:ext cx="4687909" cy="3511406"/>
          </a:xfrm>
          <a:prstGeom prst="rect">
            <a:avLst/>
          </a:prstGeom>
        </p:spPr>
      </p:pic>
    </p:spTree>
    <p:extLst>
      <p:ext uri="{BB962C8B-B14F-4D97-AF65-F5344CB8AC3E}">
        <p14:creationId xmlns:p14="http://schemas.microsoft.com/office/powerpoint/2010/main" val="709858792"/>
      </p:ext>
    </p:extLst>
  </p:cSld>
  <p:clrMapOvr>
    <a:masterClrMapping/>
  </p:clrMapOvr>
  <mc:AlternateContent xmlns:mc="http://schemas.openxmlformats.org/markup-compatibility/2006">
    <mc:Choice xmlns:p14="http://schemas.microsoft.com/office/powerpoint/2010/main" Requires="p14">
      <p:transition spd="slow" p14:dur="3250">
        <p14:ripp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27882" y="299803"/>
            <a:ext cx="6096000" cy="5693866"/>
          </a:xfrm>
          <a:prstGeom prst="rect">
            <a:avLst/>
          </a:prstGeom>
        </p:spPr>
        <p:txBody>
          <a:bodyPr>
            <a:spAutoFit/>
          </a:bodyPr>
          <a:lstStyle/>
          <a:p>
            <a:pPr algn="r" fontAlgn="base"/>
            <a:r>
              <a:rPr lang="ru-RU" sz="2800" b="1" i="1" dirty="0">
                <a:solidFill>
                  <a:schemeClr val="tx2">
                    <a:lumMod val="60000"/>
                    <a:lumOff val="40000"/>
                  </a:schemeClr>
                </a:solidFill>
                <a:latin typeface="Garamond" panose="02020404030301010803" pitchFamily="18" charset="0"/>
              </a:rPr>
              <a:t>Шарманка</a:t>
            </a:r>
          </a:p>
          <a:p>
            <a:pPr algn="r" fontAlgn="base"/>
            <a:r>
              <a:rPr lang="ru-RU" sz="2800" i="1" dirty="0">
                <a:solidFill>
                  <a:schemeClr val="accent6">
                    <a:lumMod val="50000"/>
                  </a:schemeClr>
                </a:solidFill>
                <a:latin typeface="Garamond" panose="02020404030301010803" pitchFamily="18" charset="0"/>
              </a:rPr>
              <a:t>Это старинный механический музыкальный инструмент, который воспроизводит мелодии, когда шарманщик вращает ручку, Она может играть одну или несколько мелодий, повторяющихся много раз. Часто мелодии шарманок жалобные, заунывные. Шарманщики были бедными людьми. Они зарабатывали себе на жизнь, бродя по дворам и улицам, накручивая без устали ручку своей шарманки. Её жалобные звуки разносились вокруг, и люди бросали шарманщику из окон мелочь.</a:t>
            </a:r>
            <a:endParaRPr lang="ru-RU" sz="2800" i="1" dirty="0">
              <a:solidFill>
                <a:schemeClr val="accent6">
                  <a:lumMod val="50000"/>
                </a:schemeClr>
              </a:solidFill>
              <a:effectLst/>
              <a:latin typeface="Garamond" panose="02020404030301010803" pitchFamily="18" charset="0"/>
            </a:endParaRPr>
          </a:p>
        </p:txBody>
      </p:sp>
    </p:spTree>
    <p:extLst>
      <p:ext uri="{BB962C8B-B14F-4D97-AF65-F5344CB8AC3E}">
        <p14:creationId xmlns:p14="http://schemas.microsoft.com/office/powerpoint/2010/main" val="36891534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250">
        <p15:prstTrans prst="curtains"/>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9171" y="2144467"/>
            <a:ext cx="6043498" cy="4526790"/>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458233" cy="5448166"/>
          </a:xfrm>
          <a:prstGeom prst="rect">
            <a:avLst/>
          </a:prstGeom>
        </p:spPr>
      </p:pic>
    </p:spTree>
    <p:extLst>
      <p:ext uri="{BB962C8B-B14F-4D97-AF65-F5344CB8AC3E}">
        <p14:creationId xmlns:p14="http://schemas.microsoft.com/office/powerpoint/2010/main" val="25327091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400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4699" y="425003"/>
            <a:ext cx="8899301" cy="5262979"/>
          </a:xfrm>
          <a:prstGeom prst="rect">
            <a:avLst/>
          </a:prstGeom>
        </p:spPr>
        <p:txBody>
          <a:bodyPr wrap="square">
            <a:spAutoFit/>
          </a:bodyPr>
          <a:lstStyle/>
          <a:p>
            <a:pPr algn="ctr" fontAlgn="base"/>
            <a:r>
              <a:rPr lang="ru-RU" sz="2800" b="1" dirty="0">
                <a:solidFill>
                  <a:srgbClr val="FFC000"/>
                </a:solidFill>
                <a:latin typeface="Garamond" panose="02020404030301010803" pitchFamily="18" charset="0"/>
              </a:rPr>
              <a:t>Танец</a:t>
            </a:r>
          </a:p>
          <a:p>
            <a:pPr algn="ctr" fontAlgn="base"/>
            <a:r>
              <a:rPr lang="ru-RU" sz="2800" b="1" dirty="0">
                <a:solidFill>
                  <a:srgbClr val="000000"/>
                </a:solidFill>
                <a:latin typeface="Garamond" panose="02020404030301010803" pitchFamily="18" charset="0"/>
              </a:rPr>
              <a:t>В пьесе «Танец» можно услышать, как и в «Шарманке», ярмарочное веселье, подражание народным инструментам – </a:t>
            </a:r>
            <a:r>
              <a:rPr lang="ru-RU" sz="2800" b="1" dirty="0" smtClean="0">
                <a:solidFill>
                  <a:srgbClr val="000000"/>
                </a:solidFill>
                <a:latin typeface="Garamond" panose="02020404030301010803" pitchFamily="18" charset="0"/>
              </a:rPr>
              <a:t>балалайке, </a:t>
            </a:r>
            <a:r>
              <a:rPr lang="ru-RU" sz="2800" b="1" dirty="0">
                <a:solidFill>
                  <a:srgbClr val="000000"/>
                </a:solidFill>
                <a:latin typeface="Garamond" panose="02020404030301010803" pitchFamily="18" charset="0"/>
              </a:rPr>
              <a:t>гармошке, трещоткам, бубенцам, дудочкам, которые, быть может, сопровождают кукольное представление. Музыка похожа на забавный танец петрушек, которым аккомпанирует целый оркестр народных инструментов. Мелодия построена на чередовании плавных, скользящих и отрывистых, острых звуков. В музыке много шутливых акцентов, которые звучат неожиданно, задорно.</a:t>
            </a:r>
            <a:endParaRPr lang="ru-RU" sz="2800" b="1" i="0" dirty="0">
              <a:solidFill>
                <a:srgbClr val="000000"/>
              </a:solidFill>
              <a:effectLst/>
              <a:latin typeface="Garamond" panose="02020404030301010803" pitchFamily="18" charset="0"/>
            </a:endParaRPr>
          </a:p>
        </p:txBody>
      </p:sp>
    </p:spTree>
    <p:extLst>
      <p:ext uri="{BB962C8B-B14F-4D97-AF65-F5344CB8AC3E}">
        <p14:creationId xmlns:p14="http://schemas.microsoft.com/office/powerpoint/2010/main" val="1727636940"/>
      </p:ext>
    </p:extLst>
  </p:cSld>
  <p:clrMapOvr>
    <a:masterClrMapping/>
  </p:clrMapOvr>
  <mc:AlternateContent xmlns:mc="http://schemas.openxmlformats.org/markup-compatibility/2006">
    <mc:Choice xmlns:p14="http://schemas.microsoft.com/office/powerpoint/2010/main" Requires="p14">
      <p:transition spd="slow" p14:dur="40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6304" b="6304"/>
          <a:stretch>
            <a:fillRect/>
          </a:stretch>
        </p:blipFill>
        <p:spPr>
          <a:xfrm>
            <a:off x="0" y="0"/>
            <a:ext cx="10463213" cy="6858000"/>
          </a:xfrm>
        </p:spPr>
      </p:pic>
    </p:spTree>
    <p:extLst>
      <p:ext uri="{BB962C8B-B14F-4D97-AF65-F5344CB8AC3E}">
        <p14:creationId xmlns:p14="http://schemas.microsoft.com/office/powerpoint/2010/main" val="1116089628"/>
      </p:ext>
    </p:extLst>
  </p:cSld>
  <p:clrMapOvr>
    <a:masterClrMapping/>
  </p:clrMapOvr>
  <mc:AlternateContent xmlns:mc="http://schemas.openxmlformats.org/markup-compatibility/2006">
    <mc:Choice xmlns:p14="http://schemas.microsoft.com/office/powerpoint/2010/main" Requires="p14">
      <p:transition spd="slow" p14:dur="5500">
        <p14:revea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23515" y="0"/>
            <a:ext cx="4972654" cy="3724691"/>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226" y="3724691"/>
            <a:ext cx="4285289" cy="2851665"/>
          </a:xfrm>
          <a:prstGeom prst="rect">
            <a:avLst/>
          </a:prstGeom>
        </p:spPr>
      </p:pic>
    </p:spTree>
    <p:extLst>
      <p:ext uri="{BB962C8B-B14F-4D97-AF65-F5344CB8AC3E}">
        <p14:creationId xmlns:p14="http://schemas.microsoft.com/office/powerpoint/2010/main" val="11556562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5000">
        <p15:prstTrans prst="prestig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0" y="90153"/>
            <a:ext cx="10869769" cy="6767848"/>
          </a:xfrm>
        </p:spPr>
        <p:txBody>
          <a:bodyPr>
            <a:normAutofit fontScale="92500" lnSpcReduction="20000"/>
          </a:bodyPr>
          <a:lstStyle/>
          <a:p>
            <a:pPr algn="ctr" fontAlgn="base"/>
            <a:r>
              <a:rPr lang="ru-RU" sz="2400" i="1" dirty="0">
                <a:solidFill>
                  <a:srgbClr val="FFC000"/>
                </a:solidFill>
                <a:latin typeface="Palatino Linotype" panose="02040502050505030304" pitchFamily="18" charset="0"/>
                <a:ea typeface="Microsoft JhengHei Light" panose="020B0304030504040204" pitchFamily="34" charset="-120"/>
              </a:rPr>
              <a:t>История создания альбома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«Танцы кукол» очень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необычна. В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детстве,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Мите приснился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сказочный сон. Будто бы он и его маленькая подружка забрели на чердак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Среди старых забытых вещей они нашли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огромный сундук. Сундук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был наполнен самыми разными куклами.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В нём были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куклы из детского кукольного театра, которые одевались на руку и оживали. Были и куклы в старинных бальных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нарядах, и куклы-матрёшки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в расписных сарафанах. А также куклы, сшитые из тряпок, был и шарманщик, который накручивал ручку своей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шарманки. А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на самом дне лежала кукла необыкновенной красоты. На ней было красивое платье с блёстками, золотые локоны обрамляли красивое личико, глазки, словно звёздочки горели глянцевым блеском, она напоминала сказочную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Фею. Дети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заигрались с куклами и устроили целое представление. Им казалось, что они очутились в красивом большом зале, где были рассажены все их куклы. И вдруг зазвучала чудесная музыка. Она была такой волшебной, что нельзя было не восторгаться ею, нежная, изящная, </a:t>
            </a:r>
            <a:r>
              <a:rPr lang="ru-RU" sz="2400" b="1" i="1" dirty="0" smtClean="0">
                <a:solidFill>
                  <a:schemeClr val="accent2">
                    <a:lumMod val="75000"/>
                  </a:schemeClr>
                </a:solidFill>
                <a:latin typeface="Palatino Linotype" panose="02040502050505030304" pitchFamily="18" charset="0"/>
                <a:ea typeface="Microsoft JhengHei Light" panose="020B0304030504040204" pitchFamily="34" charset="-120"/>
              </a:rPr>
              <a:t>красивая. Услышав </a:t>
            </a:r>
            <a:r>
              <a:rPr lang="ru-RU" sz="2400" b="1" i="1" dirty="0">
                <a:solidFill>
                  <a:schemeClr val="accent2">
                    <a:lumMod val="75000"/>
                  </a:schemeClr>
                </a:solidFill>
                <a:latin typeface="Palatino Linotype" panose="02040502050505030304" pitchFamily="18" charset="0"/>
                <a:ea typeface="Microsoft JhengHei Light" panose="020B0304030504040204" pitchFamily="34" charset="-120"/>
              </a:rPr>
              <a:t>эту музыку, Фея-кукла, вдруг словно проснулась ото сна, ожила и стала танцевать, кружиться и стала звать других кукол на бал: «Куклы, милые, вставайте, бал волшебный открывайте! И зазвучала другая волшебная музыка и на середину зала один за другим стали выходить куклы и танцевать, танцевать… Но вдруг музыка неожиданно закончилась, и все куклы очень огорчились. Так бы и дальше продолжался сказочный сон, но тут мама тронула Митю за плечо и сказала: «Митя, Митя просыпайся! В гостиной ждёт тебя чай с твоими любимыми пирожными. И Митя проснулся! Позже, став композитором, он воплотил свой сказочный сон в музыке, так появился детский альбом «Танцы кукол», который композитор посвятил своей дочери Галине. </a:t>
            </a:r>
          </a:p>
          <a:p>
            <a:pPr algn="ctr"/>
            <a:endParaRPr lang="ru-RU" b="1" i="1" dirty="0">
              <a:solidFill>
                <a:schemeClr val="accent2">
                  <a:lumMod val="75000"/>
                </a:schemeClr>
              </a:solidFill>
              <a:latin typeface="Palatino Linotype" panose="02040502050505030304" pitchFamily="18" charset="0"/>
              <a:ea typeface="Microsoft JhengHei Light" panose="020B0304030504040204" pitchFamily="34" charset="-120"/>
            </a:endParaRPr>
          </a:p>
        </p:txBody>
      </p:sp>
    </p:spTree>
    <p:extLst>
      <p:ext uri="{BB962C8B-B14F-4D97-AF65-F5344CB8AC3E}">
        <p14:creationId xmlns:p14="http://schemas.microsoft.com/office/powerpoint/2010/main" val="2889520140"/>
      </p:ext>
    </p:extLst>
  </p:cSld>
  <p:clrMapOvr>
    <a:masterClrMapping/>
  </p:clrMapOvr>
  <mc:AlternateContent xmlns:mc="http://schemas.openxmlformats.org/markup-compatibility/2006">
    <mc:Choice xmlns:p14="http://schemas.microsoft.com/office/powerpoint/2010/main" Requires="p14">
      <p:transition spd="slow" p14:dur="375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911" y="1"/>
            <a:ext cx="8049295" cy="4043966"/>
          </a:xfrm>
        </p:spPr>
        <p:txBody>
          <a:bodyPr>
            <a:noAutofit/>
          </a:bodyPr>
          <a:lstStyle/>
          <a:p>
            <a:r>
              <a:rPr lang="ru-RU" sz="2400" i="1" dirty="0" smtClean="0">
                <a:solidFill>
                  <a:schemeClr val="accent4">
                    <a:lumMod val="50000"/>
                  </a:schemeClr>
                </a:solidFill>
                <a:latin typeface="Bookman Old Style" panose="02050604050505020204" pitchFamily="18" charset="0"/>
              </a:rPr>
              <a:t>Прослушав сюиту, Дмитрия Дмитриевича Шостаковича «Танцы кукол", я могу сказать, что она великолепна. Больше всего понравилась пьеса- «Лирический вальс". </a:t>
            </a:r>
            <a:r>
              <a:rPr lang="ru-RU" sz="2400" i="1" dirty="0">
                <a:solidFill>
                  <a:schemeClr val="accent5">
                    <a:lumMod val="50000"/>
                  </a:schemeClr>
                </a:solidFill>
                <a:latin typeface="Bookman Old Style" panose="02050604050505020204" pitchFamily="18" charset="0"/>
              </a:rPr>
              <a:t>Начинается вальс волшебной, сказочно – красивой мелодией, нежной и мечтательной, устремлённой и </a:t>
            </a:r>
            <a:r>
              <a:rPr lang="ru-RU" sz="2400" i="1" dirty="0" smtClean="0">
                <a:solidFill>
                  <a:schemeClr val="accent5">
                    <a:lumMod val="50000"/>
                  </a:schemeClr>
                </a:solidFill>
                <a:latin typeface="Bookman Old Style" panose="02050604050505020204" pitchFamily="18" charset="0"/>
              </a:rPr>
              <a:t>полётной. Ведь </a:t>
            </a:r>
            <a:r>
              <a:rPr lang="ru-RU" sz="2400" i="1" dirty="0" smtClean="0">
                <a:solidFill>
                  <a:schemeClr val="accent4">
                    <a:lumMod val="50000"/>
                  </a:schemeClr>
                </a:solidFill>
                <a:latin typeface="Bookman Old Style" panose="02050604050505020204" pitchFamily="18" charset="0"/>
              </a:rPr>
              <a:t>когда слушаешь её, как будто ты сам оказываешься на этом балу и начинаешь этот торжественный танец. И словно тебя несёт, несёт эта музыка в мир волшебства, эйфории. Мелодия завораживает, уносит в небеса, а потом вновь оказываешься на земле. Чувствуешь полное освобождение души, словно ты птица.</a:t>
            </a:r>
            <a:endParaRPr lang="ru-RU" sz="2400" i="1" dirty="0">
              <a:solidFill>
                <a:schemeClr val="accent4">
                  <a:lumMod val="50000"/>
                </a:schemeClr>
              </a:solidFill>
              <a:latin typeface="Bookman Old Style" panose="02050604050505020204"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2654" y="2588654"/>
            <a:ext cx="4269346" cy="4269346"/>
          </a:xfrm>
          <a:prstGeom prst="rect">
            <a:avLst/>
          </a:prstGeom>
        </p:spPr>
      </p:pic>
    </p:spTree>
    <p:extLst>
      <p:ext uri="{BB962C8B-B14F-4D97-AF65-F5344CB8AC3E}">
        <p14:creationId xmlns:p14="http://schemas.microsoft.com/office/powerpoint/2010/main" val="3967851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5250">
        <p15:prstTrans prst="wind"/>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1"/>
            <a:ext cx="10547796" cy="6735650"/>
          </a:xfrm>
        </p:spPr>
        <p:txBody>
          <a:bodyPr>
            <a:normAutofit fontScale="90000"/>
          </a:bodyPr>
          <a:lstStyle/>
          <a:p>
            <a:pPr algn="ctr"/>
            <a:r>
              <a:rPr lang="ru-RU" dirty="0">
                <a:solidFill>
                  <a:srgbClr val="000000"/>
                </a:solidFill>
                <a:latin typeface="PT Sans Caption"/>
              </a:rPr>
              <a:t> </a:t>
            </a:r>
            <a:r>
              <a:rPr lang="ru-RU" sz="3100" dirty="0" smtClean="0">
                <a:solidFill>
                  <a:schemeClr val="accent3">
                    <a:lumMod val="75000"/>
                  </a:schemeClr>
                </a:solidFill>
                <a:effectLst>
                  <a:outerShdw blurRad="38100" dist="38100" dir="2700000" algn="tl">
                    <a:srgbClr val="000000">
                      <a:alpha val="43137"/>
                    </a:srgbClr>
                  </a:outerShdw>
                </a:effectLst>
                <a:latin typeface="Segoe Print" panose="02000600000000000000" pitchFamily="2" charset="0"/>
              </a:rPr>
              <a:t>Задумка </a:t>
            </a:r>
            <a:r>
              <a:rPr lang="ru-RU" sz="3100" dirty="0">
                <a:solidFill>
                  <a:schemeClr val="accent3">
                    <a:lumMod val="75000"/>
                  </a:schemeClr>
                </a:solidFill>
                <a:effectLst>
                  <a:outerShdw blurRad="38100" dist="38100" dir="2700000" algn="tl">
                    <a:srgbClr val="000000">
                      <a:alpha val="43137"/>
                    </a:srgbClr>
                  </a:outerShdw>
                </a:effectLst>
                <a:latin typeface="Segoe Print" panose="02000600000000000000" pitchFamily="2" charset="0"/>
              </a:rPr>
              <a:t>режиссёра: героиня засыпает и ей снится сон, который определяет дальнейшее развитие действия: девочка наблюдает за представлением, становясь участницей событий, разворачивающихся во сне. В режиссёрской экспликации "читается" стройная трёхчастная композиция. Так, "Романс" выступает в роли пролога, "Вальс-шутка", "Шарманка", "Танец", "Гавот" и "Полька" образуют основную часть, в которой происходит "знакомство" с персонажами мультфильма, а "Лирический вальс", с небольшой натяжкой, походит на эпилог. Момент наивысшего апофеоза танцев кукол — "Полька". Когда после динамического танца весь игрушечный мир погружается в сон, фантазиям наступает конец. Засыпает и главная героиня.</a:t>
            </a:r>
          </a:p>
        </p:txBody>
      </p:sp>
    </p:spTree>
    <p:extLst>
      <p:ext uri="{BB962C8B-B14F-4D97-AF65-F5344CB8AC3E}">
        <p14:creationId xmlns:p14="http://schemas.microsoft.com/office/powerpoint/2010/main" val="3461311383"/>
      </p:ext>
    </p:extLst>
  </p:cSld>
  <p:clrMapOvr>
    <a:masterClrMapping/>
  </p:clrMapOvr>
  <mc:AlternateContent xmlns:mc="http://schemas.openxmlformats.org/markup-compatibility/2006">
    <mc:Choice xmlns:p14="http://schemas.microsoft.com/office/powerpoint/2010/main" Requires="p14">
      <p:transition spd="slow" p14:dur="3750">
        <p:push dir="u"/>
      </p:transition>
    </mc:Choice>
    <mc:Fallback>
      <p:transition spd="slow">
        <p:push dir="u"/>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18941" y="321972"/>
            <a:ext cx="8925059" cy="1477328"/>
          </a:xfrm>
          <a:prstGeom prst="rect">
            <a:avLst/>
          </a:prstGeom>
        </p:spPr>
        <p:txBody>
          <a:bodyPr wrap="square">
            <a:spAutoFit/>
          </a:bodyPr>
          <a:lstStyle/>
          <a:p>
            <a:r>
              <a:rPr lang="ru-RU" i="1" dirty="0">
                <a:solidFill>
                  <a:schemeClr val="tx2">
                    <a:lumMod val="60000"/>
                    <a:lumOff val="40000"/>
                  </a:schemeClr>
                </a:solidFill>
                <a:latin typeface="Palatino Linotype" panose="02040502050505030304" pitchFamily="18" charset="0"/>
                <a:ea typeface="Segoe UI Symbol" panose="020B0502040204020203" pitchFamily="34" charset="0"/>
              </a:rPr>
              <a:t>Нельзя не упомянуть о такой удачной находке режиссёра как глубинная мизансцена, которая используется в фильме только однажды — в самом начале. Фон (снежинки, кружащиеся в танце) постепенно преобразуется во второй план (снежинки, играющие дети), вступая в смысловое взаимодействие с первым (героиня). Подобный приём создаёт эффект слияния зрительского и экранного пространства.</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5988" y="1958796"/>
            <a:ext cx="6488012" cy="3643514"/>
          </a:xfrm>
          <a:prstGeom prst="rect">
            <a:avLst/>
          </a:prstGeom>
        </p:spPr>
      </p:pic>
    </p:spTree>
    <p:extLst>
      <p:ext uri="{BB962C8B-B14F-4D97-AF65-F5344CB8AC3E}">
        <p14:creationId xmlns:p14="http://schemas.microsoft.com/office/powerpoint/2010/main" val="1362020468"/>
      </p:ext>
    </p:extLst>
  </p:cSld>
  <p:clrMapOvr>
    <a:masterClrMapping/>
  </p:clrMapOvr>
  <mc:AlternateContent xmlns:mc="http://schemas.openxmlformats.org/markup-compatibility/2006">
    <mc:Choice xmlns:p14="http://schemas.microsoft.com/office/powerpoint/2010/main" Requires="p14">
      <p:transition spd="slow" p14:dur="3500">
        <p:comb/>
      </p:transition>
    </mc:Choice>
    <mc:Fallback>
      <p:transition spd="slow">
        <p:comb/>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7835601" cy="3279820"/>
          </a:xfrm>
        </p:spPr>
        <p:txBody>
          <a:bodyPr>
            <a:normAutofit fontScale="90000"/>
          </a:bodyPr>
          <a:lstStyle/>
          <a:p>
            <a:r>
              <a:rPr lang="ru-RU" sz="2700" i="1" dirty="0" smtClean="0">
                <a:solidFill>
                  <a:schemeClr val="accent6"/>
                </a:solidFill>
                <a:effectLst>
                  <a:outerShdw blurRad="38100" dist="38100" dir="2700000" algn="tl">
                    <a:srgbClr val="000000">
                      <a:alpha val="43137"/>
                    </a:srgbClr>
                  </a:outerShdw>
                </a:effectLst>
                <a:latin typeface="Bookman Old Style" panose="02050604050505020204" pitchFamily="18" charset="0"/>
              </a:rPr>
              <a:t>Почувствовать </a:t>
            </a:r>
            <a:r>
              <a:rPr lang="ru-RU" sz="2700" i="1" dirty="0">
                <a:solidFill>
                  <a:schemeClr val="accent6"/>
                </a:solidFill>
                <a:effectLst>
                  <a:outerShdw blurRad="38100" dist="38100" dir="2700000" algn="tl">
                    <a:srgbClr val="000000">
                      <a:alpha val="43137"/>
                    </a:srgbClr>
                  </a:outerShdw>
                </a:effectLst>
                <a:latin typeface="Bookman Old Style" panose="02050604050505020204" pitchFamily="18" charset="0"/>
              </a:rPr>
              <a:t>настроение, выраженное в музыке, проследить, как оно меняется, это и означает понять музыкальное произведение. Если, например, музыка звучала сначала светло, нежно, потом тревожно и беспокойно, а в конце опять возникло нежное звучание, то, слушая это произведение, мы понимаем, что тревога и беспокойство развеялись, а светлое настроение вернулось. Борьба добра и зла, самые различные переживания человека – его стремления, мечтания, тревоги, душевная </a:t>
            </a:r>
            <a:r>
              <a:rPr lang="ru-RU" sz="2700" i="1" dirty="0" smtClean="0">
                <a:solidFill>
                  <a:schemeClr val="accent6"/>
                </a:solidFill>
                <a:effectLst>
                  <a:outerShdw blurRad="38100" dist="38100" dir="2700000" algn="tl">
                    <a:srgbClr val="000000">
                      <a:alpha val="43137"/>
                    </a:srgbClr>
                  </a:outerShdw>
                </a:effectLst>
                <a:latin typeface="Bookman Old Style" panose="02050604050505020204" pitchFamily="18" charset="0"/>
              </a:rPr>
              <a:t>боль или </a:t>
            </a:r>
            <a:r>
              <a:rPr lang="ru-RU" sz="2700" i="1" dirty="0">
                <a:solidFill>
                  <a:schemeClr val="accent6"/>
                </a:solidFill>
                <a:effectLst>
                  <a:outerShdw blurRad="38100" dist="38100" dir="2700000" algn="tl">
                    <a:srgbClr val="000000">
                      <a:alpha val="43137"/>
                    </a:srgbClr>
                  </a:outerShdw>
                </a:effectLst>
                <a:latin typeface="Bookman Old Style" panose="02050604050505020204" pitchFamily="18" charset="0"/>
              </a:rPr>
              <a:t>безмятежная радость – выражены в музыке.</a:t>
            </a:r>
            <a:r>
              <a:rPr lang="ru-RU" dirty="0">
                <a:solidFill>
                  <a:srgbClr val="444444"/>
                </a:solidFill>
                <a:latin typeface="Arial" panose="020B0604020202020204" pitchFamily="34" charset="0"/>
              </a:rPr>
              <a:t> </a:t>
            </a:r>
            <a:endParaRPr lang="ru-RU" dirty="0"/>
          </a:p>
        </p:txBody>
      </p:sp>
    </p:spTree>
    <p:extLst>
      <p:ext uri="{BB962C8B-B14F-4D97-AF65-F5344CB8AC3E}">
        <p14:creationId xmlns:p14="http://schemas.microsoft.com/office/powerpoint/2010/main" val="2684313692"/>
      </p:ext>
    </p:extLst>
  </p:cSld>
  <p:clrMapOvr>
    <a:masterClrMapping/>
  </p:clrMapOvr>
  <mc:AlternateContent xmlns:mc="http://schemas.openxmlformats.org/markup-compatibility/2006">
    <mc:Choice xmlns:p14="http://schemas.microsoft.com/office/powerpoint/2010/main" Requires="p14">
      <p:transition spd="slow" p14:dur="4500">
        <p14:reveal/>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1684"/>
            <a:ext cx="11114468" cy="6596316"/>
          </a:xfrm>
        </p:spPr>
        <p:txBody>
          <a:bodyPr>
            <a:noAutofit/>
          </a:bodyPr>
          <a:lstStyle/>
          <a:p>
            <a:pPr algn="ctr"/>
            <a:r>
              <a:rPr lang="ru-RU" sz="1800" i="1" dirty="0">
                <a:solidFill>
                  <a:schemeClr val="accent2"/>
                </a:solidFill>
                <a:effectLst>
                  <a:outerShdw blurRad="38100" dist="38100" dir="2700000" algn="tl">
                    <a:srgbClr val="000000">
                      <a:alpha val="43137"/>
                    </a:srgbClr>
                  </a:outerShdw>
                </a:effectLst>
                <a:latin typeface="Helvetica Neue"/>
              </a:rPr>
              <a:t>Детство – исключительно важный период в жизни человека, формирующий его индивидуальность, восприятие мира и многообразные связи с ним. Реальность, окружающая человека в детские годы, во многом определяет его будущее, выстраивает перспективу дальнейшего личностного роста. Мироощущение ребенка неразрывно связано с игрушками, среди которых особое значение отводится </a:t>
            </a:r>
            <a:r>
              <a:rPr lang="ru-RU" sz="1800" i="1" dirty="0" smtClean="0">
                <a:solidFill>
                  <a:schemeClr val="accent2"/>
                </a:solidFill>
                <a:effectLst>
                  <a:outerShdw blurRad="38100" dist="38100" dir="2700000" algn="tl">
                    <a:srgbClr val="000000">
                      <a:alpha val="43137"/>
                    </a:srgbClr>
                  </a:outerShdw>
                </a:effectLst>
                <a:latin typeface="Helvetica Neue"/>
              </a:rPr>
              <a:t>куклам.</a:t>
            </a:r>
            <a:br>
              <a:rPr lang="ru-RU" sz="1800" i="1" dirty="0" smtClean="0">
                <a:solidFill>
                  <a:schemeClr val="accent2"/>
                </a:solidFill>
                <a:effectLst>
                  <a:outerShdw blurRad="38100" dist="38100" dir="2700000" algn="tl">
                    <a:srgbClr val="000000">
                      <a:alpha val="43137"/>
                    </a:srgbClr>
                  </a:outerShdw>
                </a:effectLst>
                <a:latin typeface="Helvetica Neue"/>
              </a:rPr>
            </a:br>
            <a:r>
              <a:rPr lang="ru-RU" sz="1800" i="1" dirty="0" smtClean="0">
                <a:solidFill>
                  <a:schemeClr val="tx1">
                    <a:lumMod val="95000"/>
                    <a:lumOff val="5000"/>
                  </a:schemeClr>
                </a:solidFill>
                <a:latin typeface="Helvetica Neue"/>
              </a:rPr>
              <a:t/>
            </a:r>
            <a:br>
              <a:rPr lang="ru-RU" sz="1800" i="1" dirty="0" smtClean="0">
                <a:solidFill>
                  <a:schemeClr val="tx1">
                    <a:lumMod val="95000"/>
                    <a:lumOff val="5000"/>
                  </a:schemeClr>
                </a:solidFill>
                <a:latin typeface="Helvetica Neue"/>
              </a:rPr>
            </a:br>
            <a:r>
              <a:rPr lang="ru-RU" sz="1800" i="1" dirty="0" smtClean="0">
                <a:solidFill>
                  <a:schemeClr val="tx1">
                    <a:lumMod val="95000"/>
                    <a:lumOff val="5000"/>
                  </a:schemeClr>
                </a:solidFill>
                <a:latin typeface="Helvetica Neue"/>
              </a:rPr>
              <a:t/>
            </a:r>
            <a:br>
              <a:rPr lang="ru-RU" sz="1800" i="1" dirty="0" smtClean="0">
                <a:solidFill>
                  <a:schemeClr val="tx1">
                    <a:lumMod val="95000"/>
                    <a:lumOff val="5000"/>
                  </a:schemeClr>
                </a:solidFill>
                <a:latin typeface="Helvetica Neue"/>
              </a:rPr>
            </a:br>
            <a:r>
              <a:rPr lang="ru-RU" sz="1800" i="1" dirty="0" smtClean="0">
                <a:solidFill>
                  <a:schemeClr val="tx1">
                    <a:lumMod val="95000"/>
                    <a:lumOff val="5000"/>
                  </a:schemeClr>
                </a:solidFill>
                <a:latin typeface="Helvetica Neue"/>
              </a:rPr>
              <a:t/>
            </a:r>
            <a:br>
              <a:rPr lang="ru-RU" sz="1800" i="1" dirty="0" smtClean="0">
                <a:solidFill>
                  <a:schemeClr val="tx1">
                    <a:lumMod val="95000"/>
                    <a:lumOff val="5000"/>
                  </a:schemeClr>
                </a:solidFill>
                <a:latin typeface="Helvetica Neue"/>
              </a:rPr>
            </a:br>
            <a:r>
              <a:rPr lang="ru-RU" sz="1800" i="1" dirty="0" smtClean="0">
                <a:solidFill>
                  <a:schemeClr val="tx1">
                    <a:lumMod val="95000"/>
                    <a:lumOff val="5000"/>
                  </a:schemeClr>
                </a:solidFill>
                <a:latin typeface="Helvetica Neue"/>
              </a:rPr>
              <a:t/>
            </a:r>
            <a:br>
              <a:rPr lang="ru-RU" sz="1800" i="1" dirty="0" smtClean="0">
                <a:solidFill>
                  <a:schemeClr val="tx1">
                    <a:lumMod val="95000"/>
                    <a:lumOff val="5000"/>
                  </a:schemeClr>
                </a:solidFill>
                <a:latin typeface="Helvetica Neue"/>
              </a:rPr>
            </a:br>
            <a:r>
              <a:rPr lang="ru-RU" sz="1800" i="1" dirty="0" smtClean="0">
                <a:solidFill>
                  <a:schemeClr val="tx1">
                    <a:lumMod val="95000"/>
                    <a:lumOff val="5000"/>
                  </a:schemeClr>
                </a:solidFill>
                <a:latin typeface="Helvetica Neue"/>
              </a:rPr>
              <a:t/>
            </a:r>
            <a:br>
              <a:rPr lang="ru-RU" sz="1800" i="1" dirty="0" smtClean="0">
                <a:solidFill>
                  <a:schemeClr val="tx1">
                    <a:lumMod val="95000"/>
                    <a:lumOff val="5000"/>
                  </a:schemeClr>
                </a:solidFill>
                <a:latin typeface="Helvetica Neue"/>
              </a:rPr>
            </a:br>
            <a:r>
              <a:rPr lang="ru-RU" sz="1800" i="1" dirty="0">
                <a:solidFill>
                  <a:schemeClr val="tx1">
                    <a:lumMod val="95000"/>
                    <a:lumOff val="5000"/>
                  </a:schemeClr>
                </a:solidFill>
                <a:latin typeface="Helvetica Neue"/>
              </a:rPr>
              <a:t/>
            </a:r>
            <a:br>
              <a:rPr lang="ru-RU" sz="1800" i="1" dirty="0">
                <a:solidFill>
                  <a:schemeClr val="tx1">
                    <a:lumMod val="95000"/>
                    <a:lumOff val="5000"/>
                  </a:schemeClr>
                </a:solidFill>
                <a:latin typeface="Helvetica Neue"/>
              </a:rPr>
            </a:br>
            <a:r>
              <a:rPr lang="ru-RU" sz="1800" i="1" dirty="0" smtClean="0">
                <a:solidFill>
                  <a:schemeClr val="tx2">
                    <a:lumMod val="75000"/>
                  </a:schemeClr>
                </a:solidFill>
                <a:effectLst>
                  <a:outerShdw blurRad="38100" dist="38100" dir="2700000" algn="tl">
                    <a:srgbClr val="000000">
                      <a:alpha val="43137"/>
                    </a:srgbClr>
                  </a:outerShdw>
                </a:effectLst>
                <a:latin typeface="Helvetica Neue"/>
              </a:rPr>
              <a:t>Так приятно, что великие люди, обращают своё внимание на время детей, их детство. С какой любовью, уважением, вниманием они относятся к малышам, уделили этому большое значение!</a:t>
            </a:r>
            <a:br>
              <a:rPr lang="ru-RU" sz="1800" i="1" dirty="0" smtClean="0">
                <a:solidFill>
                  <a:schemeClr val="tx2">
                    <a:lumMod val="75000"/>
                  </a:schemeClr>
                </a:solidFill>
                <a:effectLst>
                  <a:outerShdw blurRad="38100" dist="38100" dir="2700000" algn="tl">
                    <a:srgbClr val="000000">
                      <a:alpha val="43137"/>
                    </a:srgbClr>
                  </a:outerShdw>
                </a:effectLst>
                <a:latin typeface="Helvetica Neue"/>
              </a:rPr>
            </a:br>
            <a:r>
              <a:rPr lang="ru-RU" sz="1800" i="1" dirty="0" smtClean="0">
                <a:solidFill>
                  <a:schemeClr val="tx2">
                    <a:lumMod val="75000"/>
                  </a:schemeClr>
                </a:solidFill>
                <a:effectLst>
                  <a:outerShdw blurRad="38100" dist="38100" dir="2700000" algn="tl">
                    <a:srgbClr val="000000">
                      <a:alpha val="43137"/>
                    </a:srgbClr>
                  </a:outerShdw>
                </a:effectLst>
                <a:latin typeface="Helvetica Neue"/>
              </a:rPr>
              <a:t>Очень интересно было просматривать мультфильм и одновременно прослушивать композицию Шостаковича. Иногда становилось грустно, но грусть проходила, потому что наступали весёлые, сказочные моменты и музыка помогала всё это прочувствовать.</a:t>
            </a:r>
            <a:br>
              <a:rPr lang="ru-RU" sz="1800" i="1" dirty="0" smtClean="0">
                <a:solidFill>
                  <a:schemeClr val="tx2">
                    <a:lumMod val="75000"/>
                  </a:schemeClr>
                </a:solidFill>
                <a:effectLst>
                  <a:outerShdw blurRad="38100" dist="38100" dir="2700000" algn="tl">
                    <a:srgbClr val="000000">
                      <a:alpha val="43137"/>
                    </a:srgbClr>
                  </a:outerShdw>
                </a:effectLst>
                <a:latin typeface="Helvetica Neue"/>
              </a:rPr>
            </a:br>
            <a:endParaRPr lang="ru-RU" sz="1800" i="1" dirty="0">
              <a:solidFill>
                <a:schemeClr val="tx2">
                  <a:lumMod val="75000"/>
                </a:schemeClr>
              </a:solidFill>
              <a:effectLst>
                <a:outerShdw blurRad="38100" dist="38100" dir="2700000" algn="tl">
                  <a:srgbClr val="000000">
                    <a:alpha val="43137"/>
                  </a:srgbClr>
                </a:outerShdw>
              </a:effectLst>
              <a:latin typeface="Helvetica Neue"/>
            </a:endParaRPr>
          </a:p>
        </p:txBody>
      </p:sp>
      <p:sp>
        <p:nvSpPr>
          <p:cNvPr id="3" name="Прямоугольник 2"/>
          <p:cNvSpPr/>
          <p:nvPr/>
        </p:nvSpPr>
        <p:spPr>
          <a:xfrm>
            <a:off x="-244698" y="2445682"/>
            <a:ext cx="11359166" cy="646331"/>
          </a:xfrm>
          <a:prstGeom prst="rect">
            <a:avLst/>
          </a:prstGeom>
        </p:spPr>
        <p:txBody>
          <a:bodyPr wrap="square">
            <a:spAutoFit/>
          </a:bodyPr>
          <a:lstStyle/>
          <a:p>
            <a:pPr algn="ctr"/>
            <a:r>
              <a:rPr lang="ru-RU" i="1" dirty="0">
                <a:solidFill>
                  <a:srgbClr val="000000"/>
                </a:solidFill>
                <a:latin typeface="Helvetica Neue"/>
              </a:rPr>
              <a:t> </a:t>
            </a:r>
            <a:r>
              <a:rPr lang="ru-RU" i="1" dirty="0">
                <a:solidFill>
                  <a:schemeClr val="accent2"/>
                </a:solidFill>
                <a:effectLst>
                  <a:outerShdw blurRad="38100" dist="38100" dir="2700000" algn="tl">
                    <a:srgbClr val="000000">
                      <a:alpha val="43137"/>
                    </a:srgbClr>
                  </a:outerShdw>
                </a:effectLst>
                <a:latin typeface="Helvetica Neue"/>
              </a:rPr>
              <a:t>Шостакович обладал душой великого человека, душой гения. Его искусство вдохновлялось горячей любовью к людям, верою в </a:t>
            </a:r>
            <a:r>
              <a:rPr lang="ru-RU" i="1" dirty="0" smtClean="0">
                <a:solidFill>
                  <a:schemeClr val="accent2"/>
                </a:solidFill>
                <a:effectLst>
                  <a:outerShdw blurRad="38100" dist="38100" dir="2700000" algn="tl">
                    <a:srgbClr val="000000">
                      <a:alpha val="43137"/>
                    </a:srgbClr>
                  </a:outerShdw>
                </a:effectLst>
                <a:latin typeface="Helvetica Neue"/>
              </a:rPr>
              <a:t>них.</a:t>
            </a:r>
            <a:endParaRPr lang="ru-RU" i="1" dirty="0">
              <a:solidFill>
                <a:schemeClr val="accent2"/>
              </a:solidFill>
              <a:effectLst>
                <a:outerShdw blurRad="38100" dist="38100" dir="2700000" algn="tl">
                  <a:srgbClr val="000000">
                    <a:alpha val="43137"/>
                  </a:srgbClr>
                </a:outerShdw>
              </a:effectLst>
            </a:endParaRPr>
          </a:p>
        </p:txBody>
      </p:sp>
      <p:sp>
        <p:nvSpPr>
          <p:cNvPr id="5" name="Прямоугольник 4"/>
          <p:cNvSpPr/>
          <p:nvPr/>
        </p:nvSpPr>
        <p:spPr>
          <a:xfrm>
            <a:off x="0" y="1706659"/>
            <a:ext cx="10603606" cy="646331"/>
          </a:xfrm>
          <a:prstGeom prst="rect">
            <a:avLst/>
          </a:prstGeom>
        </p:spPr>
        <p:txBody>
          <a:bodyPr wrap="square">
            <a:spAutoFit/>
          </a:bodyPr>
          <a:lstStyle/>
          <a:p>
            <a:r>
              <a:rPr lang="ru-RU" i="1" dirty="0">
                <a:solidFill>
                  <a:srgbClr val="92D050"/>
                </a:solidFill>
                <a:effectLst>
                  <a:outerShdw blurRad="38100" dist="38100" dir="2700000" algn="tl">
                    <a:srgbClr val="000000">
                      <a:alpha val="43137"/>
                    </a:srgbClr>
                  </a:outerShdw>
                </a:effectLst>
                <a:latin typeface="Helvetica Neue"/>
              </a:rPr>
              <a:t> </a:t>
            </a:r>
            <a:r>
              <a:rPr lang="ru-RU" i="1" dirty="0" smtClean="0">
                <a:solidFill>
                  <a:schemeClr val="tx2">
                    <a:lumMod val="75000"/>
                  </a:schemeClr>
                </a:solidFill>
                <a:effectLst>
                  <a:outerShdw blurRad="38100" dist="38100" dir="2700000" algn="tl">
                    <a:srgbClr val="000000">
                      <a:alpha val="43137"/>
                    </a:srgbClr>
                  </a:outerShdw>
                </a:effectLst>
                <a:latin typeface="Helvetica Neue"/>
              </a:rPr>
              <a:t>В </a:t>
            </a:r>
            <a:r>
              <a:rPr lang="ru-RU" i="1" dirty="0">
                <a:solidFill>
                  <a:schemeClr val="tx2">
                    <a:lumMod val="75000"/>
                  </a:schemeClr>
                </a:solidFill>
                <a:effectLst>
                  <a:outerShdw blurRad="38100" dist="38100" dir="2700000" algn="tl">
                    <a:srgbClr val="000000">
                      <a:alpha val="43137"/>
                    </a:srgbClr>
                  </a:outerShdw>
                </a:effectLst>
                <a:latin typeface="Helvetica Neue"/>
              </a:rPr>
              <a:t>этой пьесе яркие темы сменяют друг друга, как будто музыка рассказывает о разных эпизодах кукольного </a:t>
            </a:r>
            <a:r>
              <a:rPr lang="ru-RU" i="1" dirty="0" smtClean="0">
                <a:solidFill>
                  <a:schemeClr val="tx2">
                    <a:lumMod val="75000"/>
                  </a:schemeClr>
                </a:solidFill>
                <a:effectLst>
                  <a:outerShdw blurRad="38100" dist="38100" dir="2700000" algn="tl">
                    <a:srgbClr val="000000">
                      <a:alpha val="43137"/>
                    </a:srgbClr>
                  </a:outerShdw>
                </a:effectLst>
                <a:latin typeface="Helvetica Neue"/>
              </a:rPr>
              <a:t>бала.</a:t>
            </a:r>
            <a:endParaRPr lang="ru-RU" i="1" dirty="0">
              <a:solidFill>
                <a:schemeClr val="tx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3046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5500">
        <p15:prstTrans prst="origami"/>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2531" y="1148353"/>
            <a:ext cx="3000844" cy="4509465"/>
          </a:xfrm>
          <a:prstGeom prst="rect">
            <a:avLst/>
          </a:prstGeom>
        </p:spPr>
      </p:pic>
      <p:sp>
        <p:nvSpPr>
          <p:cNvPr id="3" name="TextBox 2"/>
          <p:cNvSpPr txBox="1"/>
          <p:nvPr/>
        </p:nvSpPr>
        <p:spPr>
          <a:xfrm>
            <a:off x="682581" y="555556"/>
            <a:ext cx="3490174" cy="1200329"/>
          </a:xfrm>
          <a:prstGeom prst="rect">
            <a:avLst/>
          </a:prstGeom>
          <a:noFill/>
        </p:spPr>
        <p:txBody>
          <a:bodyPr wrap="square" rtlCol="0">
            <a:spAutoFit/>
          </a:bodyPr>
          <a:lstStyle/>
          <a:p>
            <a:r>
              <a:rPr lang="ru-RU" sz="3600" i="1" dirty="0" smtClean="0">
                <a:solidFill>
                  <a:srgbClr val="FFC000"/>
                </a:solidFill>
                <a:latin typeface="Garamond" panose="02020404030301010803" pitchFamily="18" charset="0"/>
              </a:rPr>
              <a:t>Приятного просмотра!</a:t>
            </a:r>
            <a:endParaRPr lang="ru-RU" sz="3600" i="1" dirty="0">
              <a:solidFill>
                <a:srgbClr val="FFC000"/>
              </a:solidFill>
              <a:latin typeface="Garamond" panose="02020404030301010803" pitchFamily="18" charset="0"/>
            </a:endParaRPr>
          </a:p>
        </p:txBody>
      </p:sp>
      <p:sp>
        <p:nvSpPr>
          <p:cNvPr id="4" name="TextBox 3"/>
          <p:cNvSpPr txBox="1"/>
          <p:nvPr/>
        </p:nvSpPr>
        <p:spPr>
          <a:xfrm>
            <a:off x="6490952" y="5847008"/>
            <a:ext cx="3657599" cy="461665"/>
          </a:xfrm>
          <a:prstGeom prst="rect">
            <a:avLst/>
          </a:prstGeom>
          <a:noFill/>
        </p:spPr>
        <p:txBody>
          <a:bodyPr wrap="square" rtlCol="0">
            <a:spAutoFit/>
          </a:bodyPr>
          <a:lstStyle/>
          <a:p>
            <a:r>
              <a:rPr lang="ru-RU" sz="2400" i="1" dirty="0" smtClean="0">
                <a:solidFill>
                  <a:srgbClr val="FF0000"/>
                </a:solidFill>
              </a:rPr>
              <a:t>Спасибо за внимание!</a:t>
            </a:r>
            <a:endParaRPr lang="ru-RU" sz="2400" i="1" dirty="0">
              <a:solidFill>
                <a:srgbClr val="FF0000"/>
              </a:solidFill>
            </a:endParaRPr>
          </a:p>
        </p:txBody>
      </p:sp>
    </p:spTree>
    <p:extLst>
      <p:ext uri="{BB962C8B-B14F-4D97-AF65-F5344CB8AC3E}">
        <p14:creationId xmlns:p14="http://schemas.microsoft.com/office/powerpoint/2010/main" val="33366015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5000">
        <p15:prstTrans prst="drap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424" y="788273"/>
            <a:ext cx="3631842" cy="4543580"/>
          </a:xfrm>
        </p:spPr>
        <p:txBody>
          <a:bodyPr>
            <a:normAutofit fontScale="90000"/>
          </a:bodyPr>
          <a:lstStyle/>
          <a:p>
            <a:pPr algn="r"/>
            <a:r>
              <a:rPr lang="ru-RU" sz="4000" i="1" dirty="0" smtClean="0">
                <a:solidFill>
                  <a:srgbClr val="002060"/>
                </a:solidFill>
              </a:rPr>
              <a:t>Дмитрий Дмитриевич Шостакович</a:t>
            </a:r>
            <a:r>
              <a:rPr lang="ru-RU" dirty="0" smtClean="0"/>
              <a:t/>
            </a:r>
            <a:br>
              <a:rPr lang="ru-RU" dirty="0" smtClean="0"/>
            </a:br>
            <a:r>
              <a:rPr lang="ru-RU" sz="2700" dirty="0" smtClean="0">
                <a:solidFill>
                  <a:srgbClr val="92D050"/>
                </a:solidFill>
              </a:rPr>
              <a:t>(25 сентября 1906 г.-9 августа 1975г.)-           </a:t>
            </a:r>
            <a:r>
              <a:rPr lang="ru-RU" sz="27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советский композитор,  пианист,  </a:t>
            </a:r>
            <a:r>
              <a:rPr lang="ru-RU" sz="2700" err="1"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профессор</a:t>
            </a:r>
            <a:r>
              <a:rPr lang="ru-RU" sz="270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педагог,музыкально</a:t>
            </a:r>
            <a:r>
              <a:rPr lang="ru-RU" sz="27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-общественный деятель.</a:t>
            </a:r>
            <a:endParaRPr lang="ru-RU" sz="27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5267968" cy="4662152"/>
          </a:xfrm>
        </p:spPr>
      </p:pic>
    </p:spTree>
    <p:extLst>
      <p:ext uri="{BB962C8B-B14F-4D97-AF65-F5344CB8AC3E}">
        <p14:creationId xmlns:p14="http://schemas.microsoft.com/office/powerpoint/2010/main" val="5230483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4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p:cNvPicPr>
            <a:picLocks noGrp="1" noChangeAspect="1"/>
          </p:cNvPicPr>
          <p:nvPr>
            <p:ph type="pic" idx="1"/>
          </p:nvPr>
        </p:nvPicPr>
        <p:blipFill>
          <a:blip r:embed="rId2">
            <a:extLst>
              <a:ext uri="{28A0092B-C50C-407E-A947-70E740481C1C}">
                <a14:useLocalDpi xmlns:a14="http://schemas.microsoft.com/office/drawing/2010/main" val="0"/>
              </a:ext>
            </a:extLst>
          </a:blip>
          <a:srcRect t="12496" b="12496"/>
          <a:stretch>
            <a:fillRect/>
          </a:stretch>
        </p:blipFill>
        <p:spPr>
          <a:xfrm>
            <a:off x="677863" y="415925"/>
            <a:ext cx="5710237" cy="4078288"/>
          </a:xfrm>
        </p:spPr>
      </p:pic>
      <p:sp>
        <p:nvSpPr>
          <p:cNvPr id="4" name="Текст 3"/>
          <p:cNvSpPr>
            <a:spLocks noGrp="1"/>
          </p:cNvSpPr>
          <p:nvPr>
            <p:ph type="body" sz="half" idx="2"/>
          </p:nvPr>
        </p:nvSpPr>
        <p:spPr>
          <a:xfrm>
            <a:off x="4012961" y="4494213"/>
            <a:ext cx="6303015" cy="1970981"/>
          </a:xfrm>
        </p:spPr>
        <p:txBody>
          <a:bodyPr>
            <a:noAutofit/>
          </a:bodyPr>
          <a:lstStyle/>
          <a:p>
            <a:r>
              <a:rPr lang="ru-RU" sz="2000" b="1" i="1" dirty="0" smtClean="0">
                <a:solidFill>
                  <a:srgbClr val="C00000"/>
                </a:solidFill>
              </a:rPr>
              <a:t>Шедевром мировой классической музыки считается его детский сборник «Танцы кукол». Пьесы, объединённые в «Детской тетради», композитор писал в 1944-1945 гг., для своей дочери Гали Шостакович, учившейся тогда в музыкальной школе.</a:t>
            </a:r>
            <a:endParaRPr lang="ru-RU" sz="2000" b="1" i="1" dirty="0">
              <a:solidFill>
                <a:srgbClr val="C00000"/>
              </a:solidFill>
            </a:endParaRPr>
          </a:p>
        </p:txBody>
      </p:sp>
    </p:spTree>
    <p:extLst>
      <p:ext uri="{BB962C8B-B14F-4D97-AF65-F5344CB8AC3E}">
        <p14:creationId xmlns:p14="http://schemas.microsoft.com/office/powerpoint/2010/main" val="4185891754"/>
      </p:ext>
    </p:extLst>
  </p:cSld>
  <p:clrMapOvr>
    <a:masterClrMapping/>
  </p:clrMapOvr>
  <mc:AlternateContent xmlns:mc="http://schemas.openxmlformats.org/markup-compatibility/2006">
    <mc:Choice xmlns:p14="http://schemas.microsoft.com/office/powerpoint/2010/main" Requires="p14">
      <p:transition spd="slow" p14:dur="3000">
        <p:push dir="u"/>
      </p:transition>
    </mc:Choice>
    <mc:Fallback>
      <p:transition spd="slow">
        <p:push dir="u"/>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Grp="1" noChangeAspect="1"/>
          </p:cNvPicPr>
          <p:nvPr>
            <p:ph type="pic" idx="1"/>
          </p:nvPr>
        </p:nvPicPr>
        <p:blipFill>
          <a:blip r:embed="rId2">
            <a:extLst>
              <a:ext uri="{28A0092B-C50C-407E-A947-70E740481C1C}">
                <a14:useLocalDpi xmlns:a14="http://schemas.microsoft.com/office/drawing/2010/main" val="0"/>
              </a:ext>
            </a:extLst>
          </a:blip>
          <a:srcRect t="2472" b="2472"/>
          <a:stretch>
            <a:fillRect/>
          </a:stretch>
        </p:blipFill>
        <p:spPr>
          <a:xfrm>
            <a:off x="677863" y="609600"/>
            <a:ext cx="4564062" cy="6138863"/>
          </a:xfrm>
        </p:spPr>
      </p:pic>
      <p:sp>
        <p:nvSpPr>
          <p:cNvPr id="4" name="Текст 3"/>
          <p:cNvSpPr>
            <a:spLocks noGrp="1"/>
          </p:cNvSpPr>
          <p:nvPr>
            <p:ph type="body" sz="half" idx="2"/>
          </p:nvPr>
        </p:nvSpPr>
        <p:spPr>
          <a:xfrm>
            <a:off x="5426229" y="208385"/>
            <a:ext cx="3782166" cy="1710568"/>
          </a:xfrm>
        </p:spPr>
        <p:txBody>
          <a:bodyPr>
            <a:normAutofit lnSpcReduction="10000"/>
          </a:bodyPr>
          <a:lstStyle/>
          <a:p>
            <a:r>
              <a:rPr lang="ru-RU" sz="2800" i="1" dirty="0">
                <a:solidFill>
                  <a:srgbClr val="7030A0"/>
                </a:solidFill>
                <a:latin typeface="Monotype Corsiva" panose="03010101010201010101" pitchFamily="66" charset="0"/>
              </a:rPr>
              <a:t>Цикл фортепианных пьес «Танцы кукол» был написан в период 1959 – 1962 г. </a:t>
            </a:r>
          </a:p>
        </p:txBody>
      </p:sp>
      <p:sp>
        <p:nvSpPr>
          <p:cNvPr id="3" name="Прямоугольник 2"/>
          <p:cNvSpPr/>
          <p:nvPr/>
        </p:nvSpPr>
        <p:spPr>
          <a:xfrm>
            <a:off x="6040414" y="1635618"/>
            <a:ext cx="3902075" cy="3416320"/>
          </a:xfrm>
          <a:prstGeom prst="rect">
            <a:avLst/>
          </a:prstGeom>
        </p:spPr>
        <p:txBody>
          <a:bodyPr wrap="square">
            <a:spAutoFit/>
          </a:bodyPr>
          <a:lstStyle/>
          <a:p>
            <a:pPr lvl="0" algn="ctr" fontAlgn="base"/>
            <a:r>
              <a:rPr lang="ru-RU" i="1" dirty="0">
                <a:solidFill>
                  <a:srgbClr val="000000"/>
                </a:solidFill>
                <a:latin typeface="Helvetica Neue"/>
              </a:rPr>
              <a:t>В 1985 году известный сценарист и режиссер Инесса Алексеевна Ковалевская создала мультипликационный фильм «Танцы кукол» на музыку Д. Шостаковича, интересный как взрослым, так и детям. Фильм оказался прекрасной иллюстрацией к одному из лучших произведений мировой классической музыки – «Танцы кукол» Шостаковича.</a:t>
            </a:r>
            <a:endParaRPr lang="ru-RU" i="1" dirty="0">
              <a:solidFill>
                <a:srgbClr val="000000"/>
              </a:solidFill>
              <a:latin typeface="Helvetica Neue"/>
            </a:endParaRPr>
          </a:p>
        </p:txBody>
      </p:sp>
    </p:spTree>
    <p:extLst>
      <p:ext uri="{BB962C8B-B14F-4D97-AF65-F5344CB8AC3E}">
        <p14:creationId xmlns:p14="http://schemas.microsoft.com/office/powerpoint/2010/main" val="2353724317"/>
      </p:ext>
    </p:extLst>
  </p:cSld>
  <p:clrMapOvr>
    <a:masterClrMapping/>
  </p:clrMapOvr>
  <mc:AlternateContent xmlns:mc="http://schemas.openxmlformats.org/markup-compatibility/2006">
    <mc:Choice xmlns:p14="http://schemas.microsoft.com/office/powerpoint/2010/main" Requires="p14">
      <p:transition spd="slow" p14:dur="325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677334" y="1004341"/>
            <a:ext cx="8596667" cy="5037021"/>
          </a:xfrm>
        </p:spPr>
        <p:txBody>
          <a:bodyPr>
            <a:normAutofit/>
          </a:bodyPr>
          <a:lstStyle/>
          <a:p>
            <a:r>
              <a:rPr lang="ru-RU" sz="2800" b="1" i="1" dirty="0" smtClean="0">
                <a:latin typeface="Book Antiqua" panose="02040602050305030304" pitchFamily="18" charset="0"/>
              </a:rPr>
              <a:t>Фортепианный сборник включает в себя 7 пьес:</a:t>
            </a:r>
          </a:p>
          <a:p>
            <a:r>
              <a:rPr lang="ru-RU" sz="2800" dirty="0" smtClean="0">
                <a:solidFill>
                  <a:schemeClr val="accent3">
                    <a:lumMod val="75000"/>
                  </a:schemeClr>
                </a:solidFill>
                <a:latin typeface="Book Antiqua" panose="02040602050305030304" pitchFamily="18" charset="0"/>
              </a:rPr>
              <a:t>1.Лирический вальс</a:t>
            </a:r>
          </a:p>
          <a:p>
            <a:r>
              <a:rPr lang="ru-RU" sz="2800" dirty="0" smtClean="0">
                <a:solidFill>
                  <a:schemeClr val="accent3">
                    <a:lumMod val="75000"/>
                  </a:schemeClr>
                </a:solidFill>
                <a:latin typeface="Book Antiqua" panose="02040602050305030304" pitchFamily="18" charset="0"/>
              </a:rPr>
              <a:t>2.Гавот</a:t>
            </a:r>
            <a:endParaRPr lang="ru-RU" sz="2800" dirty="0" smtClean="0">
              <a:solidFill>
                <a:schemeClr val="accent3">
                  <a:lumMod val="75000"/>
                </a:schemeClr>
              </a:solidFill>
              <a:latin typeface="Book Antiqua" panose="02040602050305030304" pitchFamily="18" charset="0"/>
            </a:endParaRPr>
          </a:p>
          <a:p>
            <a:r>
              <a:rPr lang="ru-RU" sz="2800" dirty="0" smtClean="0">
                <a:solidFill>
                  <a:schemeClr val="accent3">
                    <a:lumMod val="75000"/>
                  </a:schemeClr>
                </a:solidFill>
                <a:latin typeface="Book Antiqua" panose="02040602050305030304" pitchFamily="18" charset="0"/>
              </a:rPr>
              <a:t>3.Романс</a:t>
            </a:r>
          </a:p>
          <a:p>
            <a:r>
              <a:rPr lang="ru-RU" sz="2800" dirty="0" smtClean="0">
                <a:solidFill>
                  <a:schemeClr val="accent3">
                    <a:lumMod val="75000"/>
                  </a:schemeClr>
                </a:solidFill>
                <a:latin typeface="Book Antiqua" panose="02040602050305030304" pitchFamily="18" charset="0"/>
              </a:rPr>
              <a:t>4.Полька</a:t>
            </a:r>
          </a:p>
          <a:p>
            <a:r>
              <a:rPr lang="ru-RU" sz="2800" dirty="0" smtClean="0">
                <a:solidFill>
                  <a:schemeClr val="accent3">
                    <a:lumMod val="75000"/>
                  </a:schemeClr>
                </a:solidFill>
                <a:latin typeface="Book Antiqua" panose="02040602050305030304" pitchFamily="18" charset="0"/>
              </a:rPr>
              <a:t>5.Вальс-шутка</a:t>
            </a:r>
          </a:p>
          <a:p>
            <a:r>
              <a:rPr lang="ru-RU" sz="2800" dirty="0" smtClean="0">
                <a:solidFill>
                  <a:schemeClr val="accent3">
                    <a:lumMod val="75000"/>
                  </a:schemeClr>
                </a:solidFill>
                <a:latin typeface="Book Antiqua" panose="02040602050305030304" pitchFamily="18" charset="0"/>
              </a:rPr>
              <a:t>6.Шарманка</a:t>
            </a:r>
          </a:p>
          <a:p>
            <a:r>
              <a:rPr lang="ru-RU" sz="2800" dirty="0" smtClean="0">
                <a:solidFill>
                  <a:schemeClr val="accent3">
                    <a:lumMod val="75000"/>
                  </a:schemeClr>
                </a:solidFill>
                <a:latin typeface="Book Antiqua" panose="02040602050305030304" pitchFamily="18" charset="0"/>
              </a:rPr>
              <a:t>7.Танец</a:t>
            </a:r>
            <a:endParaRPr lang="ru-RU" sz="2800" dirty="0">
              <a:solidFill>
                <a:schemeClr val="accent3">
                  <a:lumMod val="75000"/>
                </a:schemeClr>
              </a:solidFill>
              <a:latin typeface="Book Antiqua" panose="02040602050305030304" pitchFamily="18" charset="0"/>
            </a:endParaRPr>
          </a:p>
        </p:txBody>
      </p:sp>
      <p:sp>
        <p:nvSpPr>
          <p:cNvPr id="2" name="Прямоугольник 1"/>
          <p:cNvSpPr/>
          <p:nvPr/>
        </p:nvSpPr>
        <p:spPr>
          <a:xfrm>
            <a:off x="2249510" y="5222125"/>
            <a:ext cx="6096000" cy="1384995"/>
          </a:xfrm>
          <a:prstGeom prst="rect">
            <a:avLst/>
          </a:prstGeom>
        </p:spPr>
        <p:txBody>
          <a:bodyPr>
            <a:spAutoFit/>
          </a:bodyPr>
          <a:lstStyle/>
          <a:p>
            <a:r>
              <a:rPr lang="ru-RU" sz="2800" i="1" dirty="0" smtClean="0">
                <a:solidFill>
                  <a:srgbClr val="7030A0"/>
                </a:solidFill>
                <a:latin typeface="Monotype Corsiva" panose="03010101010201010101" pitchFamily="66" charset="0"/>
              </a:rPr>
              <a:t> </a:t>
            </a:r>
            <a:r>
              <a:rPr lang="ru-RU" sz="2800" i="1" dirty="0">
                <a:solidFill>
                  <a:srgbClr val="7030A0"/>
                </a:solidFill>
                <a:latin typeface="Monotype Corsiva" panose="03010101010201010101" pitchFamily="66" charset="0"/>
              </a:rPr>
              <a:t>Каждая пьеса звучит ярко, по-своему неповторимо и очень мелодично </a:t>
            </a:r>
            <a:r>
              <a:rPr lang="ru-RU" sz="2800" i="1" dirty="0" smtClean="0">
                <a:solidFill>
                  <a:srgbClr val="7030A0"/>
                </a:solidFill>
                <a:latin typeface="Monotype Corsiva" panose="03010101010201010101" pitchFamily="66" charset="0"/>
              </a:rPr>
              <a:t>, </a:t>
            </a:r>
            <a:r>
              <a:rPr lang="ru-RU" sz="2800" i="1" dirty="0">
                <a:solidFill>
                  <a:srgbClr val="7030A0"/>
                </a:solidFill>
                <a:latin typeface="Monotype Corsiva" panose="03010101010201010101" pitchFamily="66" charset="0"/>
              </a:rPr>
              <a:t>также присутствует мажор.</a:t>
            </a:r>
            <a:endParaRPr lang="ru-RU" dirty="0"/>
          </a:p>
        </p:txBody>
      </p:sp>
    </p:spTree>
    <p:extLst>
      <p:ext uri="{BB962C8B-B14F-4D97-AF65-F5344CB8AC3E}">
        <p14:creationId xmlns:p14="http://schemas.microsoft.com/office/powerpoint/2010/main" val="227786976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677334" y="609599"/>
            <a:ext cx="8136882" cy="6031043"/>
          </a:xfrm>
        </p:spPr>
        <p:txBody>
          <a:bodyPr>
            <a:normAutofit fontScale="90000"/>
          </a:bodyPr>
          <a:lstStyle/>
          <a:p>
            <a:pPr algn="r" fontAlgn="base"/>
            <a:r>
              <a:rPr lang="ru-RU" sz="7300" i="1" dirty="0">
                <a:latin typeface="Gabriola" panose="04040605051002020D02" pitchFamily="82" charset="0"/>
              </a:rPr>
              <a:t>Лирический вальс</a:t>
            </a:r>
            <a:r>
              <a:rPr lang="ru-RU" i="1" dirty="0">
                <a:solidFill>
                  <a:srgbClr val="000000"/>
                </a:solidFill>
                <a:latin typeface="Helvetica Neue"/>
              </a:rPr>
              <a:t/>
            </a:r>
            <a:br>
              <a:rPr lang="ru-RU" i="1" dirty="0">
                <a:solidFill>
                  <a:srgbClr val="000000"/>
                </a:solidFill>
                <a:latin typeface="Helvetica Neue"/>
              </a:rPr>
            </a:br>
            <a:r>
              <a:rPr lang="ru-RU" i="1" dirty="0">
                <a:solidFill>
                  <a:srgbClr val="000000"/>
                </a:solidFill>
                <a:latin typeface="Helvetica Neue"/>
              </a:rPr>
              <a:t>По названию танца можно понять его характер. Лирический – </a:t>
            </a:r>
            <a:r>
              <a:rPr lang="ru-RU" i="1" dirty="0" smtClean="0">
                <a:solidFill>
                  <a:srgbClr val="000000"/>
                </a:solidFill>
                <a:latin typeface="Helvetica Neue"/>
              </a:rPr>
              <a:t>звучит задушевно, нежно, взволнованно.</a:t>
            </a:r>
            <a:r>
              <a:rPr lang="ru-RU" i="1" dirty="0">
                <a:solidFill>
                  <a:srgbClr val="000000"/>
                </a:solidFill>
                <a:latin typeface="Helvetica Neue"/>
              </a:rPr>
              <a:t> Начинается вальс волшебной, сказочно красивой мелодией, нежной и мечтательной. Устремлённой и полётной. В вальсе три части. Музыка </a:t>
            </a:r>
            <a:r>
              <a:rPr lang="ru-RU" i="1" dirty="0" smtClean="0">
                <a:solidFill>
                  <a:srgbClr val="000000"/>
                </a:solidFill>
                <a:latin typeface="Helvetica Neue"/>
              </a:rPr>
              <a:t>первой </a:t>
            </a:r>
            <a:r>
              <a:rPr lang="ru-RU" i="1" dirty="0">
                <a:solidFill>
                  <a:srgbClr val="000000"/>
                </a:solidFill>
                <a:latin typeface="Helvetica Neue"/>
              </a:rPr>
              <a:t>и </a:t>
            </a:r>
            <a:r>
              <a:rPr lang="ru-RU" i="1" dirty="0" smtClean="0">
                <a:solidFill>
                  <a:srgbClr val="000000"/>
                </a:solidFill>
                <a:latin typeface="Helvetica Neue"/>
              </a:rPr>
              <a:t>третьей частей, </a:t>
            </a:r>
            <a:r>
              <a:rPr lang="ru-RU" i="1" dirty="0">
                <a:solidFill>
                  <a:srgbClr val="000000"/>
                </a:solidFill>
                <a:latin typeface="Helvetica Neue"/>
              </a:rPr>
              <a:t>звучит более плавно, спокойно и нежно, чем в середине.</a:t>
            </a:r>
            <a:r>
              <a:rPr lang="ru-RU" dirty="0">
                <a:solidFill>
                  <a:srgbClr val="000000"/>
                </a:solidFill>
                <a:latin typeface="Helvetica Neue"/>
              </a:rPr>
              <a:t/>
            </a:r>
            <a:br>
              <a:rPr lang="ru-RU" dirty="0">
                <a:solidFill>
                  <a:srgbClr val="000000"/>
                </a:solidFill>
                <a:latin typeface="Helvetica Neue"/>
              </a:rPr>
            </a:br>
            <a:endParaRPr lang="ru-RU" dirty="0"/>
          </a:p>
        </p:txBody>
      </p:sp>
    </p:spTree>
    <p:extLst>
      <p:ext uri="{BB962C8B-B14F-4D97-AF65-F5344CB8AC3E}">
        <p14:creationId xmlns:p14="http://schemas.microsoft.com/office/powerpoint/2010/main" val="2948116238"/>
      </p:ext>
    </p:extLst>
  </p:cSld>
  <p:clrMapOvr>
    <a:masterClrMapping/>
  </p:clrMapOvr>
  <mc:AlternateContent xmlns:mc="http://schemas.openxmlformats.org/markup-compatibility/2006">
    <mc:Choice xmlns:p14="http://schemas.microsoft.com/office/powerpoint/2010/main" Requires="p14">
      <p:transition spd="slow" p14:dur="3250">
        <p:blinds dir="vert"/>
      </p:transition>
    </mc:Choice>
    <mc:Fallback>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19106" b="19106"/>
          <a:stretch>
            <a:fillRect/>
          </a:stretch>
        </p:blipFill>
        <p:spPr>
          <a:xfrm>
            <a:off x="115888" y="103702"/>
            <a:ext cx="4590477" cy="4262236"/>
          </a:xfrm>
        </p:spPr>
      </p:pic>
      <p:pic>
        <p:nvPicPr>
          <p:cNvPr id="6" name="Рисунок 5"/>
          <p:cNvPicPr>
            <a:picLocks noChangeAspect="1"/>
          </p:cNvPicPr>
          <p:nvPr/>
        </p:nvPicPr>
        <p:blipFill>
          <a:blip r:embed="rId3"/>
          <a:stretch>
            <a:fillRect/>
          </a:stretch>
        </p:blipFill>
        <p:spPr>
          <a:xfrm>
            <a:off x="6050275" y="2665927"/>
            <a:ext cx="1190339" cy="793555"/>
          </a:xfrm>
          <a:prstGeom prst="rect">
            <a:avLst/>
          </a:prstGeom>
        </p:spPr>
      </p:pic>
      <p:pic>
        <p:nvPicPr>
          <p:cNvPr id="9" name="Рисунок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6493" y="2234820"/>
            <a:ext cx="5684191" cy="4546243"/>
          </a:xfrm>
          <a:prstGeom prst="rect">
            <a:avLst/>
          </a:prstGeom>
        </p:spPr>
      </p:pic>
    </p:spTree>
    <p:extLst>
      <p:ext uri="{BB962C8B-B14F-4D97-AF65-F5344CB8AC3E}">
        <p14:creationId xmlns:p14="http://schemas.microsoft.com/office/powerpoint/2010/main" val="158170554"/>
      </p:ext>
    </p:extLst>
  </p:cSld>
  <p:clrMapOvr>
    <a:masterClrMapping/>
  </p:clrMapOvr>
  <mc:AlternateContent xmlns:mc="http://schemas.openxmlformats.org/markup-compatibility/2006">
    <mc:Choice xmlns:p14="http://schemas.microsoft.com/office/powerpoint/2010/main" Requires="p14">
      <p:transition spd="slow" p14:dur="325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9723" y="-119923"/>
            <a:ext cx="8574376" cy="5201424"/>
          </a:xfrm>
          <a:prstGeom prst="rect">
            <a:avLst/>
          </a:prstGeom>
        </p:spPr>
        <p:txBody>
          <a:bodyPr wrap="square">
            <a:spAutoFit/>
          </a:bodyPr>
          <a:lstStyle/>
          <a:p>
            <a:pPr fontAlgn="base"/>
            <a:r>
              <a:rPr lang="ru-RU" sz="4000" i="1" dirty="0">
                <a:solidFill>
                  <a:srgbClr val="000000"/>
                </a:solidFill>
                <a:latin typeface="Helvetica Neue"/>
              </a:rPr>
              <a:t/>
            </a:r>
            <a:br>
              <a:rPr lang="ru-RU" sz="4000" i="1" dirty="0">
                <a:solidFill>
                  <a:srgbClr val="000000"/>
                </a:solidFill>
                <a:latin typeface="Helvetica Neue"/>
              </a:rPr>
            </a:br>
            <a:r>
              <a:rPr lang="ru-RU" sz="4000" i="1" dirty="0">
                <a:solidFill>
                  <a:schemeClr val="accent5">
                    <a:lumMod val="40000"/>
                    <a:lumOff val="60000"/>
                  </a:schemeClr>
                </a:solidFill>
                <a:latin typeface="Helvetica Neue"/>
              </a:rPr>
              <a:t>Гавот</a:t>
            </a:r>
          </a:p>
          <a:p>
            <a:pPr fontAlgn="base"/>
            <a:r>
              <a:rPr lang="ru-RU" sz="3600" i="1" dirty="0">
                <a:solidFill>
                  <a:srgbClr val="92D050"/>
                </a:solidFill>
                <a:latin typeface="Garamond" panose="02020404030301010803" pitchFamily="18" charset="0"/>
                <a:ea typeface="Microsoft Himalaya" panose="01010100010101010101" pitchFamily="2" charset="0"/>
                <a:cs typeface="Microsoft Himalaya" panose="01010100010101010101" pitchFamily="2" charset="0"/>
              </a:rPr>
              <a:t>Гавот – старинный французский танец. Хороводный танец. Появился 400 лет назад. Отличается умеренным темпом, светлым, энергичным, торжественным характером, некоторой величавостью. Позднее гавот стал популярным придворным танцем, его танцевали на балах.</a:t>
            </a:r>
            <a:endParaRPr lang="ru-RU" sz="3600" i="1" dirty="0">
              <a:solidFill>
                <a:srgbClr val="92D050"/>
              </a:solidFill>
              <a:effectLst/>
              <a:latin typeface="Garamond" panose="02020404030301010803" pitchFamily="18" charset="0"/>
              <a:ea typeface="Microsoft Himalaya" panose="01010100010101010101" pitchFamily="2" charset="0"/>
              <a:cs typeface="Microsoft Himalaya" panose="01010100010101010101" pitchFamily="2" charset="0"/>
            </a:endParaRPr>
          </a:p>
        </p:txBody>
      </p:sp>
    </p:spTree>
    <p:extLst>
      <p:ext uri="{BB962C8B-B14F-4D97-AF65-F5344CB8AC3E}">
        <p14:creationId xmlns:p14="http://schemas.microsoft.com/office/powerpoint/2010/main" val="28263324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750">
        <p15:prstTrans prst="pageCurlDoub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435</TotalTime>
  <Words>698</Words>
  <Application>Microsoft Office PowerPoint</Application>
  <PresentationFormat>Широкоэкранный</PresentationFormat>
  <Paragraphs>40</Paragraphs>
  <Slides>27</Slides>
  <Notes>0</Notes>
  <HiddenSlides>0</HiddenSlides>
  <MMClips>0</MMClips>
  <ScaleCrop>false</ScaleCrop>
  <HeadingPairs>
    <vt:vector size="6" baseType="variant">
      <vt:variant>
        <vt:lpstr>Использованные шрифты</vt:lpstr>
      </vt:variant>
      <vt:variant>
        <vt:i4>17</vt:i4>
      </vt:variant>
      <vt:variant>
        <vt:lpstr>Тема</vt:lpstr>
      </vt:variant>
      <vt:variant>
        <vt:i4>1</vt:i4>
      </vt:variant>
      <vt:variant>
        <vt:lpstr>Заголовки слайдов</vt:lpstr>
      </vt:variant>
      <vt:variant>
        <vt:i4>27</vt:i4>
      </vt:variant>
    </vt:vector>
  </HeadingPairs>
  <TitlesOfParts>
    <vt:vector size="45" baseType="lpstr">
      <vt:lpstr>Arial Unicode MS</vt:lpstr>
      <vt:lpstr>Microsoft JhengHei Light</vt:lpstr>
      <vt:lpstr>Arial</vt:lpstr>
      <vt:lpstr>Book Antiqua</vt:lpstr>
      <vt:lpstr>Bookman Old Style</vt:lpstr>
      <vt:lpstr>Gabriola</vt:lpstr>
      <vt:lpstr>Garamond</vt:lpstr>
      <vt:lpstr>Georgia</vt:lpstr>
      <vt:lpstr>Helvetica Neue</vt:lpstr>
      <vt:lpstr>Microsoft Himalaya</vt:lpstr>
      <vt:lpstr>Monotype Corsiva</vt:lpstr>
      <vt:lpstr>Palatino Linotype</vt:lpstr>
      <vt:lpstr>PT Sans Caption</vt:lpstr>
      <vt:lpstr>Segoe Print</vt:lpstr>
      <vt:lpstr>Segoe UI Symbol</vt:lpstr>
      <vt:lpstr>Trebuchet MS</vt:lpstr>
      <vt:lpstr>Wingdings 3</vt:lpstr>
      <vt:lpstr>Грань</vt:lpstr>
      <vt:lpstr>Детская сюита  «Танцы кукол»</vt:lpstr>
      <vt:lpstr>Презентация PowerPoint</vt:lpstr>
      <vt:lpstr>Дмитрий Дмитриевич Шостакович (25 сентября 1906 г.-9 августа 1975г.)-           советский композитор,  пианист,  профессор, педагог,музыкально-общественный деятель.</vt:lpstr>
      <vt:lpstr>Презентация PowerPoint</vt:lpstr>
      <vt:lpstr>Презентация PowerPoint</vt:lpstr>
      <vt:lpstr>Презентация PowerPoint</vt:lpstr>
      <vt:lpstr>Лирический вальс По названию танца можно понять его характер. Лирический – звучит задушевно, нежно, взволнованно. Начинается вальс волшебной, сказочно красивой мелодией, нежной и мечтательной. Устремлённой и полётной. В вальсе три части. Музыка первой и третьей частей, звучит более плавно, спокойно и нежно, чем в середине.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Прослушав сюиту, Дмитрия Дмитриевича Шостаковича «Танцы кукол", я могу сказать, что она великолепна. Больше всего понравилась пьеса- «Лирический вальс". Начинается вальс волшебной, сказочно – красивой мелодией, нежной и мечтательной, устремлённой и полётной. Ведь когда слушаешь её, как будто ты сам оказываешься на этом балу и начинаешь этот торжественный танец. И словно тебя несёт, несёт эта музыка в мир волшебства, эйфории. Мелодия завораживает, уносит в небеса, а потом вновь оказываешься на земле. Чувствуешь полное освобождение души, словно ты птица.</vt:lpstr>
      <vt:lpstr> Задумка режиссёра: героиня засыпает и ей снится сон, который определяет дальнейшее развитие действия: девочка наблюдает за представлением, становясь участницей событий, разворачивающихся во сне. В режиссёрской экспликации "читается" стройная трёхчастная композиция. Так, "Романс" выступает в роли пролога, "Вальс-шутка", "Шарманка", "Танец", "Гавот" и "Полька" образуют основную часть, в которой происходит "знакомство" с персонажами мультфильма, а "Лирический вальс", с небольшой натяжкой, походит на эпилог. Момент наивысшего апофеоза танцев кукол — "Полька". Когда после динамического танца весь игрушечный мир погружается в сон, фантазиям наступает конец. Засыпает и главная героиня.</vt:lpstr>
      <vt:lpstr>Презентация PowerPoint</vt:lpstr>
      <vt:lpstr>Почувствовать настроение, выраженное в музыке, проследить, как оно меняется, это и означает понять музыкальное произведение. Если, например, музыка звучала сначала светло, нежно, потом тревожно и беспокойно, а в конце опять возникло нежное звучание, то, слушая это произведение, мы понимаем, что тревога и беспокойство развеялись, а светлое настроение вернулось. Борьба добра и зла, самые различные переживания человека – его стремления, мечтания, тревоги, душевная боль или безмятежная радость – выражены в музыке. </vt:lpstr>
      <vt:lpstr>Детство – исключительно важный период в жизни человека, формирующий его индивидуальность, восприятие мира и многообразные связи с ним. Реальность, окружающая человека в детские годы, во многом определяет его будущее, выстраивает перспективу дальнейшего личностного роста. Мироощущение ребенка неразрывно связано с игрушками, среди которых особое значение отводится куклам.       Так приятно, что великие люди, обращают своё внимание на время детей, их детство. С какой любовью, уважением, вниманием они относятся к малышам, уделили этому большое значение! Очень интересно было просматривать мультфильм и одновременно прослушивать композицию Шостаковича. Иногда становилось грустно, но грусть проходила, потому что наступали весёлые, сказочные моменты и музыка помогала всё это прочувствовать. </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Детская сюита  «Танцы кукол»</dc:title>
  <dc:creator>руслан гатауллин</dc:creator>
  <cp:lastModifiedBy>руслан гатауллин</cp:lastModifiedBy>
  <cp:revision>30</cp:revision>
  <dcterms:created xsi:type="dcterms:W3CDTF">2019-02-21T11:11:15Z</dcterms:created>
  <dcterms:modified xsi:type="dcterms:W3CDTF">2019-02-21T21:15:29Z</dcterms:modified>
</cp:coreProperties>
</file>