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иния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Текст заголовка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" name="Уровень текста 1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«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«</a:t>
            </a:r>
          </a:p>
        </p:txBody>
      </p:sp>
      <p:sp>
        <p:nvSpPr>
          <p:cNvPr id="102" name="Введите цитату…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Введите цитату…</a:t>
            </a:r>
          </a:p>
        </p:txBody>
      </p:sp>
      <p:sp>
        <p:nvSpPr>
          <p:cNvPr id="103" name="-Иван Арсентьев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-Иван Арсентьев</a:t>
            </a:r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Прямоугольник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Линия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Текст заголовка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Номер слайда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Линия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Текст заголовка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" name="Уровень текста 1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Линия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Линия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Линия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Текст заголовка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4" name="Уровень текста 1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Изображение" descr="Изображение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Прямоугольник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30" name="Линия"/>
          <p:cNvSpPr/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Евгений Онегин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Евгений Онегин </a:t>
            </a:r>
          </a:p>
        </p:txBody>
      </p:sp>
      <p:sp>
        <p:nvSpPr>
          <p:cNvPr id="132" name="По  опере  П.И.Чайковского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  опере  П.И.Чайковского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Изображение" descr="Изображение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5" name="Линия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История создан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История создания </a:t>
            </a:r>
          </a:p>
        </p:txBody>
      </p:sp>
      <p:sp>
        <p:nvSpPr>
          <p:cNvPr id="137" name="Опера П.И. Чайковского «Евгений Онегин» – одна из самых популярных опер мира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Опера П.И. Чайковского «Евгений Онегин» – одна из самых популярных опер мира.</a:t>
            </a:r>
          </a:p>
          <a:p>
            <a:pPr marL="0" indent="0" algn="just" defTabSz="457200">
              <a:spcBef>
                <a:spcPts val="0"/>
              </a:spcBef>
              <a:buSzTx/>
              <a:buFontTx/>
              <a:buNone/>
              <a:defRPr sz="1216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«Евгений Онегин» считается вершиной оперного творчества композитора. Опера создана по одноимённому роману в стихах А.С. Пушкина.</a:t>
            </a:r>
            <a:endParaRPr sz="1200"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Замысел лирической оперы возник у Чайковского давно, но он не мог найти подходящий сюжет. Однажды певица Е.А. Лавровская подала ему мысль о сюжете «Евгения Онегина», но композитор посчитал невозможной идею создания оперы на пушкинский сюжет, т.к. считал «Онегина» «святой книгой», к которой он не осмелился бы прикоснуться даже во сне. В письме к брату М. И. Чайковскому он писал: </a:t>
            </a:r>
            <a:r>
              <a:rPr i="1"/>
              <a:t>«Мысль эта показалась мне дикой, и я ничего не отвечал».</a:t>
            </a:r>
            <a:endParaRPr i="1"/>
          </a:p>
        </p:txBody>
      </p:sp>
      <p:sp>
        <p:nvSpPr>
          <p:cNvPr id="138" name="«Евгений Онегин» —"/>
          <p:cNvSpPr txBox="1"/>
          <p:nvPr/>
        </p:nvSpPr>
        <p:spPr>
          <a:xfrm>
            <a:off x="-3005227" y="4835296"/>
            <a:ext cx="2163370" cy="33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i="0" spc="0" sz="16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«Евгений Онегин»</a:t>
            </a:r>
            <a:r>
              <a:t> —</a:t>
            </a:r>
          </a:p>
        </p:txBody>
      </p:sp>
      <p:grpSp>
        <p:nvGrpSpPr>
          <p:cNvPr id="141" name="Галерея изображений"/>
          <p:cNvGrpSpPr/>
          <p:nvPr/>
        </p:nvGrpSpPr>
        <p:grpSpPr>
          <a:xfrm>
            <a:off x="634088" y="767296"/>
            <a:ext cx="4913066" cy="8622707"/>
            <a:chOff x="0" y="0"/>
            <a:chExt cx="4913064" cy="8622706"/>
          </a:xfrm>
        </p:grpSpPr>
        <p:pic>
          <p:nvPicPr>
            <p:cNvPr id="139" name="A09C456B-B176-4776-BFC2-C8FDC9BDFA95-L0-001.jpeg" descr="A09C456B-B176-4776-BFC2-C8FDC9BDFA95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388" t="0" r="4388" b="0"/>
            <a:stretch>
              <a:fillRect/>
            </a:stretch>
          </p:blipFill>
          <p:spPr>
            <a:xfrm>
              <a:off x="0" y="0"/>
              <a:ext cx="4913065" cy="8038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Введите подпись."/>
            <p:cNvSpPr/>
            <p:nvPr/>
          </p:nvSpPr>
          <p:spPr>
            <a:xfrm>
              <a:off x="0" y="8114706"/>
              <a:ext cx="491306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  <a:defRPr spc="19" sz="2000"/>
              </a:lvl1pPr>
            </a:lstStyle>
            <a:p>
              <a:pPr/>
              <a:r>
                <a:t>Введите подпись.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Изображение" descr="Изображение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Линия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5" name="Музыкальный анализ 3 фрагментов из опер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6258">
              <a:spcBef>
                <a:spcPts val="1100"/>
              </a:spcBef>
              <a:defRPr sz="2548"/>
            </a:lvl1pPr>
          </a:lstStyle>
          <a:p>
            <a:pPr/>
            <a:r>
              <a:t>Музыкальный анализ 3 фрагментов из оперы </a:t>
            </a:r>
          </a:p>
        </p:txBody>
      </p:sp>
      <p:sp>
        <p:nvSpPr>
          <p:cNvPr id="146" name="1.Хор написан в простой двухчастной форме, где с точки зрения музыкального языка первая и вторая части тождественны за исключением каденций – в первом случае – серединная, во втором – заключительная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3568" indent="-353568" defTabSz="508254">
              <a:spcBef>
                <a:spcPts val="1500"/>
              </a:spcBef>
              <a:defRPr sz="2436"/>
            </a:pPr>
            <a:r>
              <a:t>1.Хор написан в простой двухчастной форме, где с точки зрения музыкального языка первая и вторая части тождественны за исключением каденций – в первом случае – серединная, во втором – заключительная.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2.Тема вальса в D-dur звучит полно, возвышенно, тема проходит у скрипок, под аккомпанемент медных инструментов.</a:t>
            </a:r>
          </a:p>
          <a:p>
            <a:pPr marL="353568" indent="-353568" defTabSz="508254">
              <a:spcBef>
                <a:spcPts val="1500"/>
              </a:spcBef>
              <a:defRPr sz="2436"/>
            </a:pPr>
            <a:r>
              <a:t>3.За хором следует диалог молодых девиц,эпизод является свободным по форме</a:t>
            </a:r>
          </a:p>
        </p:txBody>
      </p:sp>
      <p:grpSp>
        <p:nvGrpSpPr>
          <p:cNvPr id="149" name="Галерея изображений"/>
          <p:cNvGrpSpPr/>
          <p:nvPr/>
        </p:nvGrpSpPr>
        <p:grpSpPr>
          <a:xfrm>
            <a:off x="88548" y="4228983"/>
            <a:ext cx="6261804" cy="2010763"/>
            <a:chOff x="0" y="0"/>
            <a:chExt cx="6261802" cy="2010762"/>
          </a:xfrm>
        </p:grpSpPr>
        <p:pic>
          <p:nvPicPr>
            <p:cNvPr id="147" name="0618F0CD-C49B-4AE7-A55E-5F36633119D3-L0-001.png" descr="0618F0CD-C49B-4AE7-A55E-5F36633119D3-L0-00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736" r="0" b="3736"/>
            <a:stretch>
              <a:fillRect/>
            </a:stretch>
          </p:blipFill>
          <p:spPr>
            <a:xfrm>
              <a:off x="0" y="0"/>
              <a:ext cx="6261803" cy="1426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Введите подпись."/>
            <p:cNvSpPr/>
            <p:nvPr/>
          </p:nvSpPr>
          <p:spPr>
            <a:xfrm>
              <a:off x="0" y="1502762"/>
              <a:ext cx="6261803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  <a:defRPr spc="19" sz="2000"/>
              </a:lvl1pPr>
            </a:lstStyle>
            <a:p>
              <a:pPr/>
              <a:r>
                <a:t>Введите подпись.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Изображение" descr="Изображение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2" name="Линия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Понравившаяся сцен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Понравившаяся сцена </a:t>
            </a:r>
          </a:p>
        </p:txBody>
      </p:sp>
      <p:sp>
        <p:nvSpPr>
          <p:cNvPr id="154" name="Тот момент ,когда был 2 бал. Онегин проходит мимо зала и видит даму,которая общалась с испанским послом.Он был изумлён ,увидев её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1056" indent="-321056" defTabSz="461518">
              <a:spcBef>
                <a:spcPts val="1400"/>
              </a:spcBef>
              <a:defRPr sz="2212"/>
            </a:pPr>
            <a:r>
              <a:t>Тот момент ,когда был 2 бал. Онегин проходит мимо зала и видит даму,которая общалась с испанским послом.Он был изумлён ,увидев её.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Онегин подошёл к  Гремину и спросил :"Да кто ж она?" 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На что ответил он:"Жена моя!" 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А Онегин :"Так ты женат ?Давно ли?"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Гремин :"Около двух лет ,на Лариной"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Онегин: "Татьяне !"</a:t>
            </a:r>
          </a:p>
          <a:p>
            <a:pPr marL="321056" indent="-321056" defTabSz="461518">
              <a:spcBef>
                <a:spcPts val="1400"/>
              </a:spcBef>
              <a:defRPr sz="2212"/>
            </a:pPr>
            <a:r>
              <a:t>Конечно Евгений Онегин был очень удивлён ,он не ждал Татьяну в замечательном виде ,уже уверенную и замужнюю девушку.</a:t>
            </a:r>
          </a:p>
        </p:txBody>
      </p:sp>
      <p:grpSp>
        <p:nvGrpSpPr>
          <p:cNvPr id="157" name="Галерея изображений"/>
          <p:cNvGrpSpPr/>
          <p:nvPr/>
        </p:nvGrpSpPr>
        <p:grpSpPr>
          <a:xfrm>
            <a:off x="241300" y="1352550"/>
            <a:ext cx="5956301" cy="7302501"/>
            <a:chOff x="0" y="0"/>
            <a:chExt cx="5956300" cy="7302500"/>
          </a:xfrm>
        </p:grpSpPr>
        <p:pic>
          <p:nvPicPr>
            <p:cNvPr id="155" name="D1FFF0DA-309D-4B4F-989B-3E4EB681349A-L0-001.jpeg" descr="D1FFF0DA-309D-4B4F-989B-3E4EB681349A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0496" t="0" r="20496" b="0"/>
            <a:stretch>
              <a:fillRect/>
            </a:stretch>
          </p:blipFill>
          <p:spPr>
            <a:xfrm>
              <a:off x="0" y="0"/>
              <a:ext cx="5956300" cy="671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Введите подпись."/>
            <p:cNvSpPr/>
            <p:nvPr/>
          </p:nvSpPr>
          <p:spPr>
            <a:xfrm>
              <a:off x="0" y="6794500"/>
              <a:ext cx="59563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  <a:defRPr spc="19" sz="2000"/>
              </a:lvl1pPr>
            </a:lstStyle>
            <a:p>
              <a:pPr/>
              <a:r>
                <a:t>Введите подпись.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Изображение" descr="Изображение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0" name="Линия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Мнение о прослушанной музык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spcBef>
                <a:spcPts val="1500"/>
              </a:spcBef>
              <a:defRPr sz="3588"/>
            </a:lvl1pPr>
          </a:lstStyle>
          <a:p>
            <a:pPr/>
            <a:r>
              <a:t>Мнение о прослушанной музыке </a:t>
            </a:r>
          </a:p>
        </p:txBody>
      </p:sp>
      <p:sp>
        <p:nvSpPr>
          <p:cNvPr id="162" name="Безумно понравилась музыка!В каких-то моментах тревожная ,а в других более спокойная ,равномерная 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Безумно понравилась музыка!В каких-то моментах тревожная ,а в других более спокойная ,равномерная .</a:t>
            </a:r>
          </a:p>
          <a:p>
            <a:pPr/>
            <a:r>
              <a:t>Ещё надолго  останутся эти замечательные мелодии П.И.Чайковского .</a:t>
            </a:r>
          </a:p>
        </p:txBody>
      </p:sp>
      <p:grpSp>
        <p:nvGrpSpPr>
          <p:cNvPr id="165" name="Галерея изображений"/>
          <p:cNvGrpSpPr/>
          <p:nvPr/>
        </p:nvGrpSpPr>
        <p:grpSpPr>
          <a:xfrm>
            <a:off x="241299" y="1352549"/>
            <a:ext cx="5956301" cy="7302501"/>
            <a:chOff x="0" y="0"/>
            <a:chExt cx="5956300" cy="7302500"/>
          </a:xfrm>
        </p:grpSpPr>
        <p:pic>
          <p:nvPicPr>
            <p:cNvPr id="163" name="060E4257-1A80-4FD4-B99F-F568292719CA-L0-001.jpeg" descr="060E4257-1A80-4FD4-B99F-F568292719CA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75" r="0" b="4875"/>
            <a:stretch>
              <a:fillRect/>
            </a:stretch>
          </p:blipFill>
          <p:spPr>
            <a:xfrm>
              <a:off x="0" y="0"/>
              <a:ext cx="5956300" cy="671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Введите подпись."/>
            <p:cNvSpPr/>
            <p:nvPr/>
          </p:nvSpPr>
          <p:spPr>
            <a:xfrm>
              <a:off x="0" y="6794500"/>
              <a:ext cx="59563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  <a:defRPr spc="19" sz="2000"/>
              </a:lvl1pPr>
            </a:lstStyle>
            <a:p>
              <a:pPr/>
              <a:r>
                <a:t>Введите подпись.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