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57" r:id="rId4"/>
    <p:sldId id="258" r:id="rId5"/>
    <p:sldId id="260" r:id="rId6"/>
    <p:sldId id="262" r:id="rId7"/>
    <p:sldId id="261" r:id="rId8"/>
    <p:sldId id="259" r:id="rId9"/>
    <p:sldId id="263" r:id="rId10"/>
    <p:sldId id="266" r:id="rId11"/>
    <p:sldId id="265" r:id="rId12"/>
    <p:sldId id="267" r:id="rId13"/>
    <p:sldId id="269" r:id="rId14"/>
    <p:sldId id="268" r:id="rId15"/>
    <p:sldId id="270" r:id="rId16"/>
    <p:sldId id="271" r:id="rId17"/>
    <p:sldId id="273" r:id="rId18"/>
    <p:sldId id="272" r:id="rId19"/>
    <p:sldId id="276"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660"/>
  </p:normalViewPr>
  <p:slideViewPr>
    <p:cSldViewPr snapToGrid="0">
      <p:cViewPr varScale="1">
        <p:scale>
          <a:sx n="93" d="100"/>
          <a:sy n="93" d="100"/>
        </p:scale>
        <p:origin x="2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3/7/2019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3/7/2019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3/7/2019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3/7/2019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3/7/2019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3/7/2019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3/7/2019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3/7/2019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3/7/2019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4.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66"/>
            <a:ext cx="12192000" cy="6851256"/>
          </a:xfrm>
          <a:prstGeom prst="rect">
            <a:avLst/>
          </a:prstGeom>
        </p:spPr>
      </p:pic>
      <p:sp>
        <p:nvSpPr>
          <p:cNvPr id="2" name="Заголовок 1"/>
          <p:cNvSpPr>
            <a:spLocks noGrp="1"/>
          </p:cNvSpPr>
          <p:nvPr>
            <p:ph type="ctrTitle"/>
          </p:nvPr>
        </p:nvSpPr>
        <p:spPr>
          <a:xfrm>
            <a:off x="3426903" y="1145189"/>
            <a:ext cx="9448800" cy="1825096"/>
          </a:xfrm>
        </p:spPr>
        <p:txBody>
          <a:bodyPr>
            <a:normAutofit/>
          </a:bodyPr>
          <a:lstStyle/>
          <a:p>
            <a:r>
              <a:rPr lang="ru-RU" sz="8000" b="1" i="1" dirty="0" smtClean="0">
                <a:solidFill>
                  <a:srgbClr val="FF0000"/>
                </a:solidFill>
                <a:effectLst>
                  <a:outerShdw blurRad="38100" dist="38100" dir="2700000" algn="tl">
                    <a:srgbClr val="000000">
                      <a:alpha val="43137"/>
                    </a:srgbClr>
                  </a:outerShdw>
                </a:effectLst>
              </a:rPr>
              <a:t>Евгений </a:t>
            </a:r>
            <a:r>
              <a:rPr lang="ru-RU" sz="8000" b="1" i="1" dirty="0" err="1" smtClean="0">
                <a:solidFill>
                  <a:srgbClr val="FF0000"/>
                </a:solidFill>
                <a:effectLst>
                  <a:outerShdw blurRad="38100" dist="38100" dir="2700000" algn="tl">
                    <a:srgbClr val="000000">
                      <a:alpha val="43137"/>
                    </a:srgbClr>
                  </a:outerShdw>
                </a:effectLst>
              </a:rPr>
              <a:t>онегин</a:t>
            </a:r>
            <a:endParaRPr lang="ru-RU" sz="8000" b="1" i="1" dirty="0">
              <a:solidFill>
                <a:srgbClr val="FF000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5268098" y="5576331"/>
            <a:ext cx="9448800" cy="685800"/>
          </a:xfrm>
        </p:spPr>
        <p:txBody>
          <a:bodyPr>
            <a:normAutofit fontScale="92500" lnSpcReduction="10000"/>
          </a:bodyPr>
          <a:lstStyle/>
          <a:p>
            <a:r>
              <a:rPr lang="ru-RU" dirty="0" smtClean="0">
                <a:solidFill>
                  <a:srgbClr val="FF0000"/>
                </a:solidFill>
              </a:rPr>
              <a:t>Работу выполнил :ученик МОБУ Гимназия №3 г Мелеуз</a:t>
            </a:r>
          </a:p>
          <a:p>
            <a:r>
              <a:rPr lang="ru-RU" dirty="0" smtClean="0">
                <a:solidFill>
                  <a:srgbClr val="FF0000"/>
                </a:solidFill>
              </a:rPr>
              <a:t>Иван Тимошин</a:t>
            </a:r>
            <a:endParaRPr lang="ru-RU" dirty="0">
              <a:solidFill>
                <a:srgbClr val="FF0000"/>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35" y="2676088"/>
            <a:ext cx="3035766" cy="4047688"/>
          </a:xfrm>
          <a:prstGeom prst="rect">
            <a:avLst/>
          </a:prstGeom>
        </p:spPr>
      </p:pic>
    </p:spTree>
    <p:extLst>
      <p:ext uri="{BB962C8B-B14F-4D97-AF65-F5344CB8AC3E}">
        <p14:creationId xmlns:p14="http://schemas.microsoft.com/office/powerpoint/2010/main" val="23977851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585" cy="6858000"/>
          </a:xfrm>
          <a:prstGeom prst="rect">
            <a:avLst/>
          </a:prstGeom>
        </p:spPr>
      </p:pic>
      <p:sp>
        <p:nvSpPr>
          <p:cNvPr id="9" name="Прямоугольник 8"/>
          <p:cNvSpPr/>
          <p:nvPr/>
        </p:nvSpPr>
        <p:spPr>
          <a:xfrm>
            <a:off x="1523435" y="748210"/>
            <a:ext cx="6096000" cy="4832092"/>
          </a:xfrm>
          <a:prstGeom prst="rect">
            <a:avLst/>
          </a:prstGeom>
        </p:spPr>
        <p:txBody>
          <a:bodyPr>
            <a:spAutoFit/>
          </a:bodyPr>
          <a:lstStyle/>
          <a:p>
            <a:r>
              <a:rPr lang="ru-RU" sz="2800" b="1" dirty="0">
                <a:solidFill>
                  <a:srgbClr val="002060"/>
                </a:solidFill>
                <a:latin typeface="Lora"/>
              </a:rPr>
              <a:t>«Евгений Онегин»</a:t>
            </a:r>
            <a:r>
              <a:rPr lang="ru-RU" sz="2800" dirty="0">
                <a:solidFill>
                  <a:srgbClr val="002060"/>
                </a:solidFill>
                <a:latin typeface="Lora"/>
              </a:rPr>
              <a:t> —</a:t>
            </a:r>
            <a:r>
              <a:rPr lang="ru-RU" dirty="0">
                <a:solidFill>
                  <a:srgbClr val="002060"/>
                </a:solidFill>
                <a:latin typeface="Lora"/>
              </a:rPr>
              <a:t> </a:t>
            </a:r>
            <a:r>
              <a:rPr lang="ru-RU" sz="2000" b="1" i="1" dirty="0" smtClean="0">
                <a:solidFill>
                  <a:srgbClr val="002060"/>
                </a:solidFill>
                <a:latin typeface="Lora"/>
              </a:rPr>
              <a:t>Советский</a:t>
            </a:r>
            <a:r>
              <a:rPr lang="ru-RU" sz="2000" b="1" i="1" dirty="0">
                <a:solidFill>
                  <a:srgbClr val="002060"/>
                </a:solidFill>
                <a:latin typeface="Lora"/>
              </a:rPr>
              <a:t> полнометражный цветной </a:t>
            </a:r>
            <a:r>
              <a:rPr lang="ru-RU" sz="2000" b="1" i="1" dirty="0" smtClean="0">
                <a:solidFill>
                  <a:srgbClr val="002060"/>
                </a:solidFill>
                <a:latin typeface="Lora"/>
              </a:rPr>
              <a:t>художественный </a:t>
            </a:r>
            <a:r>
              <a:rPr lang="ru-RU" sz="2000" b="1" i="1" dirty="0">
                <a:solidFill>
                  <a:srgbClr val="002060"/>
                </a:solidFill>
                <a:latin typeface="Lora"/>
              </a:rPr>
              <a:t>фильм-опера, поставленный на Киностудии «</a:t>
            </a:r>
            <a:r>
              <a:rPr lang="ru-RU" sz="2000" b="1" i="1" dirty="0" smtClean="0">
                <a:solidFill>
                  <a:srgbClr val="002060"/>
                </a:solidFill>
                <a:latin typeface="Lora"/>
              </a:rPr>
              <a:t>Ленфильм» в</a:t>
            </a:r>
            <a:r>
              <a:rPr lang="ru-RU" sz="2000" b="1" i="1" dirty="0">
                <a:solidFill>
                  <a:srgbClr val="002060"/>
                </a:solidFill>
                <a:latin typeface="Lora"/>
              </a:rPr>
              <a:t> 1958 году режиссёром Романом Тихомировым по одноимённой опере Петра Ильича Чайковского, созданной по роману в стихах А. С. Пушкина. Музыка оперы сокращена до продолжительности 108 минут. Главные сольные партии исполняют звезды Большого театра — Галина Вишневская, Лариса Авдеева и Евгений </a:t>
            </a:r>
            <a:r>
              <a:rPr lang="ru-RU" sz="2000" b="1" i="1" dirty="0" err="1">
                <a:solidFill>
                  <a:srgbClr val="002060"/>
                </a:solidFill>
                <a:latin typeface="Lora"/>
              </a:rPr>
              <a:t>Кибкало</a:t>
            </a:r>
            <a:r>
              <a:rPr lang="ru-RU" sz="2000" b="1" i="1" dirty="0">
                <a:solidFill>
                  <a:srgbClr val="002060"/>
                </a:solidFill>
                <a:latin typeface="Lora"/>
              </a:rPr>
              <a:t>.</a:t>
            </a:r>
          </a:p>
          <a:p>
            <a:r>
              <a:rPr lang="ru-RU" sz="2000" b="1" i="1" dirty="0">
                <a:solidFill>
                  <a:srgbClr val="002060"/>
                </a:solidFill>
                <a:latin typeface="Lora"/>
              </a:rPr>
              <a:t>Премьера фильма в СССР состоялась 8 марта 1959 года.</a:t>
            </a:r>
            <a:endParaRPr lang="ru-RU" sz="2000" b="1" i="1" dirty="0">
              <a:solidFill>
                <a:srgbClr val="002060"/>
              </a:solidFill>
              <a:effectLst/>
              <a:latin typeface="Lora"/>
            </a:endParaRPr>
          </a:p>
        </p:txBody>
      </p:sp>
    </p:spTree>
    <p:extLst>
      <p:ext uri="{BB962C8B-B14F-4D97-AF65-F5344CB8AC3E}">
        <p14:creationId xmlns:p14="http://schemas.microsoft.com/office/powerpoint/2010/main" val="2149148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88"/>
            <a:ext cx="12192000" cy="6858000"/>
          </a:xfrm>
          <a:prstGeom prst="rect">
            <a:avLst/>
          </a:prstGeom>
        </p:spPr>
      </p:pic>
      <p:sp>
        <p:nvSpPr>
          <p:cNvPr id="9" name="Заголовок 8"/>
          <p:cNvSpPr>
            <a:spLocks noGrp="1"/>
          </p:cNvSpPr>
          <p:nvPr>
            <p:ph type="title"/>
          </p:nvPr>
        </p:nvSpPr>
        <p:spPr>
          <a:xfrm>
            <a:off x="2768252" y="376065"/>
            <a:ext cx="5205608" cy="1293028"/>
          </a:xfrm>
        </p:spPr>
        <p:txBody>
          <a:bodyPr/>
          <a:lstStyle/>
          <a:p>
            <a:r>
              <a:rPr lang="ru-RU" b="1" i="1" dirty="0">
                <a:solidFill>
                  <a:srgbClr val="FFFF00"/>
                </a:solidFill>
              </a:rPr>
              <a:t>В главных ролях</a:t>
            </a:r>
            <a:r>
              <a:rPr lang="ru-RU" dirty="0"/>
              <a:t/>
            </a:r>
            <a:br>
              <a:rPr lang="ru-RU" dirty="0"/>
            </a:br>
            <a:endParaRPr lang="ru-RU" dirty="0"/>
          </a:p>
        </p:txBody>
      </p:sp>
      <p:sp>
        <p:nvSpPr>
          <p:cNvPr id="11" name="Прямоугольник 10"/>
          <p:cNvSpPr/>
          <p:nvPr/>
        </p:nvSpPr>
        <p:spPr>
          <a:xfrm>
            <a:off x="1995814" y="1669093"/>
            <a:ext cx="6096000" cy="3416320"/>
          </a:xfrm>
          <a:prstGeom prst="rect">
            <a:avLst/>
          </a:prstGeom>
        </p:spPr>
        <p:txBody>
          <a:bodyPr>
            <a:spAutoFit/>
          </a:bodyPr>
          <a:lstStyle/>
          <a:p>
            <a:pPr>
              <a:buFont typeface="Arial" panose="020B0604020202020204" pitchFamily="34" charset="0"/>
              <a:buChar char="•"/>
            </a:pPr>
            <a:r>
              <a:rPr lang="ru-RU" sz="2400" b="1" i="1" dirty="0">
                <a:solidFill>
                  <a:srgbClr val="FFFF00"/>
                </a:solidFill>
                <a:latin typeface="Lora"/>
              </a:rPr>
              <a:t>Ариадна Шенгелая — Татьяна Ларина (поёт Галина Вишневская)</a:t>
            </a:r>
          </a:p>
          <a:p>
            <a:pPr>
              <a:buFont typeface="Arial" panose="020B0604020202020204" pitchFamily="34" charset="0"/>
              <a:buChar char="•"/>
            </a:pPr>
            <a:r>
              <a:rPr lang="ru-RU" sz="2400" b="1" i="1" dirty="0">
                <a:solidFill>
                  <a:srgbClr val="FFFF00"/>
                </a:solidFill>
                <a:latin typeface="Lora"/>
              </a:rPr>
              <a:t>Светлана Немоляева — Ольга Ларина (поёт Лариса Авдеева)</a:t>
            </a:r>
          </a:p>
          <a:p>
            <a:pPr>
              <a:buFont typeface="Arial" panose="020B0604020202020204" pitchFamily="34" charset="0"/>
              <a:buChar char="•"/>
            </a:pPr>
            <a:r>
              <a:rPr lang="ru-RU" sz="2400" b="1" i="1" dirty="0">
                <a:solidFill>
                  <a:srgbClr val="FFFF00"/>
                </a:solidFill>
                <a:latin typeface="Lora"/>
              </a:rPr>
              <a:t>Вадим Медведев — Онегин (поёт Евгений </a:t>
            </a:r>
            <a:r>
              <a:rPr lang="ru-RU" sz="2400" b="1" i="1" dirty="0" err="1">
                <a:solidFill>
                  <a:srgbClr val="FFFF00"/>
                </a:solidFill>
                <a:latin typeface="Lora"/>
              </a:rPr>
              <a:t>Кибкало</a:t>
            </a:r>
            <a:r>
              <a:rPr lang="ru-RU" sz="2400" b="1" i="1" dirty="0">
                <a:solidFill>
                  <a:srgbClr val="FFFF00"/>
                </a:solidFill>
                <a:latin typeface="Lora"/>
              </a:rPr>
              <a:t>)</a:t>
            </a:r>
          </a:p>
          <a:p>
            <a:pPr>
              <a:buFont typeface="Arial" panose="020B0604020202020204" pitchFamily="34" charset="0"/>
              <a:buChar char="•"/>
            </a:pPr>
            <a:r>
              <a:rPr lang="ru-RU" sz="2400" b="1" i="1" dirty="0">
                <a:solidFill>
                  <a:srgbClr val="FFFF00"/>
                </a:solidFill>
                <a:latin typeface="Lora"/>
              </a:rPr>
              <a:t>Игорь Озеров — Ленский (поёт Антон Григорьев)</a:t>
            </a:r>
          </a:p>
          <a:p>
            <a:pPr>
              <a:buFont typeface="Arial" panose="020B0604020202020204" pitchFamily="34" charset="0"/>
              <a:buChar char="•"/>
            </a:pPr>
            <a:r>
              <a:rPr lang="ru-RU" sz="2400" b="1" i="1" dirty="0">
                <a:solidFill>
                  <a:srgbClr val="FFFF00"/>
                </a:solidFill>
                <a:latin typeface="Lora"/>
              </a:rPr>
              <a:t>Иван Петров — </a:t>
            </a:r>
            <a:r>
              <a:rPr lang="ru-RU" sz="2400" b="1" i="1" dirty="0" err="1">
                <a:solidFill>
                  <a:srgbClr val="FFFF00"/>
                </a:solidFill>
                <a:latin typeface="Lora"/>
              </a:rPr>
              <a:t>Гремин</a:t>
            </a:r>
            <a:r>
              <a:rPr lang="ru-RU" sz="2400" b="1" i="1" dirty="0">
                <a:solidFill>
                  <a:srgbClr val="FFFF00"/>
                </a:solidFill>
                <a:latin typeface="Lora"/>
              </a:rPr>
              <a:t> (поёт он же)</a:t>
            </a:r>
            <a:endParaRPr lang="ru-RU" sz="2400" b="1" i="1" dirty="0">
              <a:solidFill>
                <a:srgbClr val="FFFF00"/>
              </a:solidFill>
              <a:effectLst/>
              <a:latin typeface="Lora"/>
            </a:endParaRPr>
          </a:p>
        </p:txBody>
      </p:sp>
    </p:spTree>
    <p:extLst>
      <p:ext uri="{BB962C8B-B14F-4D97-AF65-F5344CB8AC3E}">
        <p14:creationId xmlns:p14="http://schemas.microsoft.com/office/powerpoint/2010/main" val="19478070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2616" cy="6858000"/>
          </a:xfrm>
          <a:prstGeom prst="rect">
            <a:avLst/>
          </a:prstGeom>
        </p:spPr>
      </p:pic>
      <p:sp>
        <p:nvSpPr>
          <p:cNvPr id="9" name="Заголовок 8"/>
          <p:cNvSpPr>
            <a:spLocks noGrp="1"/>
          </p:cNvSpPr>
          <p:nvPr>
            <p:ph type="title"/>
          </p:nvPr>
        </p:nvSpPr>
        <p:spPr>
          <a:xfrm>
            <a:off x="352817" y="566312"/>
            <a:ext cx="8610600" cy="1293028"/>
          </a:xfrm>
        </p:spPr>
        <p:txBody>
          <a:bodyPr/>
          <a:lstStyle/>
          <a:p>
            <a:r>
              <a:rPr lang="ru-RU" b="1" i="1" dirty="0">
                <a:solidFill>
                  <a:srgbClr val="0070C0"/>
                </a:solidFill>
              </a:rPr>
              <a:t>В титрах не указаны</a:t>
            </a:r>
            <a:r>
              <a:rPr lang="ru-RU" dirty="0"/>
              <a:t/>
            </a:r>
            <a:br>
              <a:rPr lang="ru-RU" dirty="0"/>
            </a:br>
            <a:endParaRPr lang="ru-RU" dirty="0"/>
          </a:p>
        </p:txBody>
      </p:sp>
      <p:sp>
        <p:nvSpPr>
          <p:cNvPr id="10" name="Прямоугольник 9"/>
          <p:cNvSpPr/>
          <p:nvPr/>
        </p:nvSpPr>
        <p:spPr>
          <a:xfrm>
            <a:off x="164757" y="1356832"/>
            <a:ext cx="6096000" cy="4893647"/>
          </a:xfrm>
          <a:prstGeom prst="rect">
            <a:avLst/>
          </a:prstGeom>
        </p:spPr>
        <p:txBody>
          <a:bodyPr>
            <a:spAutoFit/>
          </a:bodyPr>
          <a:lstStyle/>
          <a:p>
            <a:pPr>
              <a:buFont typeface="Arial" panose="020B0604020202020204" pitchFamily="34" charset="0"/>
              <a:buChar char="•"/>
            </a:pPr>
            <a:r>
              <a:rPr lang="ru-RU" sz="2400" b="1" i="1" dirty="0">
                <a:solidFill>
                  <a:srgbClr val="0070C0"/>
                </a:solidFill>
                <a:latin typeface="Arial" panose="020B0604020202020204" pitchFamily="34" charset="0"/>
              </a:rPr>
              <a:t>Зинаида Квятковская — Ларина, помещица, мать Татьяны и Ольги</a:t>
            </a:r>
          </a:p>
          <a:p>
            <a:pPr>
              <a:buFont typeface="Arial" panose="020B0604020202020204" pitchFamily="34" charset="0"/>
              <a:buChar char="•"/>
            </a:pPr>
            <a:r>
              <a:rPr lang="ru-RU" sz="2400" b="1" i="1" dirty="0">
                <a:solidFill>
                  <a:srgbClr val="0070C0"/>
                </a:solidFill>
                <a:latin typeface="Arial" panose="020B0604020202020204" pitchFamily="34" charset="0"/>
              </a:rPr>
              <a:t>Гликерия Богданова-</a:t>
            </a:r>
            <a:r>
              <a:rPr lang="ru-RU" sz="2400" b="1" i="1" dirty="0" err="1">
                <a:solidFill>
                  <a:srgbClr val="0070C0"/>
                </a:solidFill>
                <a:latin typeface="Arial" panose="020B0604020202020204" pitchFamily="34" charset="0"/>
              </a:rPr>
              <a:t>Чеснокова</a:t>
            </a:r>
            <a:r>
              <a:rPr lang="ru-RU" sz="2400" b="1" i="1" dirty="0">
                <a:solidFill>
                  <a:srgbClr val="0070C0"/>
                </a:solidFill>
                <a:latin typeface="Arial" panose="020B0604020202020204" pitchFamily="34" charset="0"/>
              </a:rPr>
              <a:t> — гостья</a:t>
            </a:r>
          </a:p>
          <a:p>
            <a:pPr>
              <a:buFont typeface="Arial" panose="020B0604020202020204" pitchFamily="34" charset="0"/>
              <a:buChar char="•"/>
            </a:pPr>
            <a:r>
              <a:rPr lang="ru-RU" sz="2400" b="1" i="1" dirty="0">
                <a:solidFill>
                  <a:srgbClr val="0070C0"/>
                </a:solidFill>
                <a:latin typeface="Arial" panose="020B0604020202020204" pitchFamily="34" charset="0"/>
              </a:rPr>
              <a:t>Владимир Васильев — Скотинин</a:t>
            </a:r>
          </a:p>
          <a:p>
            <a:pPr>
              <a:buFont typeface="Arial" panose="020B0604020202020204" pitchFamily="34" charset="0"/>
              <a:buChar char="•"/>
            </a:pPr>
            <a:r>
              <a:rPr lang="ru-RU" sz="2400" b="1" i="1" dirty="0">
                <a:solidFill>
                  <a:srgbClr val="0070C0"/>
                </a:solidFill>
                <a:latin typeface="Arial" panose="020B0604020202020204" pitchFamily="34" charset="0"/>
              </a:rPr>
              <a:t>Эммануил Каплан — месье </a:t>
            </a:r>
            <a:r>
              <a:rPr lang="ru-RU" sz="2400" b="1" i="1" dirty="0" err="1">
                <a:solidFill>
                  <a:srgbClr val="0070C0"/>
                </a:solidFill>
                <a:latin typeface="Arial" panose="020B0604020202020204" pitchFamily="34" charset="0"/>
              </a:rPr>
              <a:t>Трике</a:t>
            </a:r>
            <a:r>
              <a:rPr lang="ru-RU" sz="2400" b="1" i="1" dirty="0">
                <a:solidFill>
                  <a:srgbClr val="0070C0"/>
                </a:solidFill>
                <a:latin typeface="Arial" panose="020B0604020202020204" pitchFamily="34" charset="0"/>
              </a:rPr>
              <a:t>, француз</a:t>
            </a:r>
          </a:p>
          <a:p>
            <a:pPr>
              <a:buFont typeface="Arial" panose="020B0604020202020204" pitchFamily="34" charset="0"/>
              <a:buChar char="•"/>
            </a:pPr>
            <a:r>
              <a:rPr lang="ru-RU" sz="2400" b="1" i="1" dirty="0">
                <a:solidFill>
                  <a:srgbClr val="0070C0"/>
                </a:solidFill>
                <a:latin typeface="Arial" panose="020B0604020202020204" pitchFamily="34" charset="0"/>
              </a:rPr>
              <a:t>Вера Кузнецова — крепостная</a:t>
            </a:r>
          </a:p>
          <a:p>
            <a:pPr>
              <a:buFont typeface="Arial" panose="020B0604020202020204" pitchFamily="34" charset="0"/>
              <a:buChar char="•"/>
            </a:pPr>
            <a:r>
              <a:rPr lang="ru-RU" sz="2400" b="1" i="1" dirty="0">
                <a:solidFill>
                  <a:srgbClr val="0070C0"/>
                </a:solidFill>
                <a:latin typeface="Arial" panose="020B0604020202020204" pitchFamily="34" charset="0"/>
              </a:rPr>
              <a:t>Анна Любимова — эпизод</a:t>
            </a:r>
          </a:p>
          <a:p>
            <a:pPr>
              <a:buFont typeface="Arial" panose="020B0604020202020204" pitchFamily="34" charset="0"/>
              <a:buChar char="•"/>
            </a:pPr>
            <a:r>
              <a:rPr lang="ru-RU" sz="2400" b="1" i="1" dirty="0">
                <a:solidFill>
                  <a:srgbClr val="0070C0"/>
                </a:solidFill>
                <a:latin typeface="Arial" panose="020B0604020202020204" pitchFamily="34" charset="0"/>
              </a:rPr>
              <a:t>Яков </a:t>
            </a:r>
            <a:r>
              <a:rPr lang="ru-RU" sz="2400" b="1" i="1" dirty="0" err="1">
                <a:solidFill>
                  <a:srgbClr val="0070C0"/>
                </a:solidFill>
                <a:latin typeface="Arial" panose="020B0604020202020204" pitchFamily="34" charset="0"/>
              </a:rPr>
              <a:t>Найшулер</a:t>
            </a:r>
            <a:r>
              <a:rPr lang="ru-RU" sz="2400" b="1" i="1" dirty="0">
                <a:solidFill>
                  <a:srgbClr val="0070C0"/>
                </a:solidFill>
                <a:latin typeface="Arial" panose="020B0604020202020204" pitchFamily="34" charset="0"/>
              </a:rPr>
              <a:t> — эпизод</a:t>
            </a:r>
          </a:p>
          <a:p>
            <a:pPr>
              <a:buFont typeface="Arial" panose="020B0604020202020204" pitchFamily="34" charset="0"/>
              <a:buChar char="•"/>
            </a:pPr>
            <a:r>
              <a:rPr lang="ru-RU" sz="2400" b="1" i="1" dirty="0">
                <a:solidFill>
                  <a:srgbClr val="0070C0"/>
                </a:solidFill>
                <a:latin typeface="Arial" panose="020B0604020202020204" pitchFamily="34" charset="0"/>
              </a:rPr>
              <a:t>Ольга </a:t>
            </a:r>
            <a:r>
              <a:rPr lang="ru-RU" sz="2400" b="1" i="1" dirty="0" err="1">
                <a:solidFill>
                  <a:srgbClr val="0070C0"/>
                </a:solidFill>
                <a:latin typeface="Arial" panose="020B0604020202020204" pitchFamily="34" charset="0"/>
              </a:rPr>
              <a:t>Порудолинская</a:t>
            </a:r>
            <a:r>
              <a:rPr lang="ru-RU" sz="2400" b="1" i="1" dirty="0">
                <a:solidFill>
                  <a:srgbClr val="0070C0"/>
                </a:solidFill>
                <a:latin typeface="Arial" panose="020B0604020202020204" pitchFamily="34" charset="0"/>
              </a:rPr>
              <a:t> — няня</a:t>
            </a:r>
          </a:p>
          <a:p>
            <a:pPr>
              <a:buFont typeface="Arial" panose="020B0604020202020204" pitchFamily="34" charset="0"/>
              <a:buChar char="•"/>
            </a:pPr>
            <a:r>
              <a:rPr lang="ru-RU" sz="2400" b="1" i="1" dirty="0">
                <a:solidFill>
                  <a:srgbClr val="0070C0"/>
                </a:solidFill>
                <a:latin typeface="Arial" panose="020B0604020202020204" pitchFamily="34" charset="0"/>
              </a:rPr>
              <a:t>Яков Родос — гость</a:t>
            </a:r>
          </a:p>
          <a:p>
            <a:pPr>
              <a:buFont typeface="Arial" panose="020B0604020202020204" pitchFamily="34" charset="0"/>
              <a:buChar char="•"/>
            </a:pPr>
            <a:r>
              <a:rPr lang="ru-RU" sz="2400" b="1" i="1" dirty="0">
                <a:solidFill>
                  <a:srgbClr val="0070C0"/>
                </a:solidFill>
                <a:latin typeface="Arial" panose="020B0604020202020204" pitchFamily="34" charset="0"/>
              </a:rPr>
              <a:t>Аркадий Трусов — помещик</a:t>
            </a:r>
            <a:endParaRPr lang="ru-RU" sz="2400" b="1" i="1" dirty="0">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247157648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3419" cy="6858000"/>
          </a:xfrm>
          <a:prstGeom prst="rect">
            <a:avLst/>
          </a:prstGeom>
        </p:spPr>
      </p:pic>
      <p:sp>
        <p:nvSpPr>
          <p:cNvPr id="2" name="Заголовок 1"/>
          <p:cNvSpPr>
            <a:spLocks noGrp="1"/>
          </p:cNvSpPr>
          <p:nvPr>
            <p:ph type="title"/>
          </p:nvPr>
        </p:nvSpPr>
        <p:spPr>
          <a:xfrm>
            <a:off x="2029215" y="-111484"/>
            <a:ext cx="5581389" cy="1293028"/>
          </a:xfrm>
        </p:spPr>
        <p:txBody>
          <a:bodyPr/>
          <a:lstStyle/>
          <a:p>
            <a:r>
              <a:rPr lang="ru-RU" b="1" i="1" dirty="0">
                <a:solidFill>
                  <a:srgbClr val="FF0000"/>
                </a:solidFill>
              </a:rPr>
              <a:t>Съёмочная группа</a:t>
            </a:r>
          </a:p>
        </p:txBody>
      </p:sp>
      <p:sp>
        <p:nvSpPr>
          <p:cNvPr id="3" name="Прямоугольник 2"/>
          <p:cNvSpPr/>
          <p:nvPr/>
        </p:nvSpPr>
        <p:spPr>
          <a:xfrm>
            <a:off x="3195274" y="1181544"/>
            <a:ext cx="6096000" cy="4154984"/>
          </a:xfrm>
          <a:prstGeom prst="rect">
            <a:avLst/>
          </a:prstGeom>
        </p:spPr>
        <p:txBody>
          <a:bodyPr>
            <a:spAutoFit/>
          </a:bodyPr>
          <a:lstStyle/>
          <a:p>
            <a:pPr>
              <a:buFont typeface="Arial" panose="020B0604020202020204" pitchFamily="34" charset="0"/>
              <a:buChar char="•"/>
            </a:pPr>
            <a:r>
              <a:rPr lang="ru-RU" sz="2000" b="1" i="1" dirty="0">
                <a:solidFill>
                  <a:srgbClr val="FF0000"/>
                </a:solidFill>
                <a:latin typeface="Calibri" panose="020F0502020204030204" pitchFamily="34" charset="0"/>
                <a:cs typeface="Calibri" panose="020F0502020204030204" pitchFamily="34" charset="0"/>
              </a:rPr>
              <a:t>Авторы сценария — Александр Ивановский, Роман Тихомиров</a:t>
            </a:r>
          </a:p>
          <a:p>
            <a:pPr>
              <a:buFont typeface="Arial" panose="020B0604020202020204" pitchFamily="34" charset="0"/>
              <a:buChar char="•"/>
            </a:pPr>
            <a:r>
              <a:rPr lang="ru-RU" sz="2000" b="1" i="1" dirty="0">
                <a:solidFill>
                  <a:srgbClr val="FF0000"/>
                </a:solidFill>
                <a:latin typeface="Calibri" panose="020F0502020204030204" pitchFamily="34" charset="0"/>
                <a:cs typeface="Calibri" panose="020F0502020204030204" pitchFamily="34" charset="0"/>
              </a:rPr>
              <a:t>Режиссёр-постановщик — Роман Тихомиров</a:t>
            </a:r>
          </a:p>
          <a:p>
            <a:pPr>
              <a:buFont typeface="Arial" panose="020B0604020202020204" pitchFamily="34" charset="0"/>
              <a:buChar char="•"/>
            </a:pPr>
            <a:r>
              <a:rPr lang="ru-RU" sz="2000" b="1" i="1" dirty="0">
                <a:solidFill>
                  <a:srgbClr val="FF0000"/>
                </a:solidFill>
                <a:latin typeface="Calibri" panose="020F0502020204030204" pitchFamily="34" charset="0"/>
                <a:cs typeface="Calibri" panose="020F0502020204030204" pitchFamily="34" charset="0"/>
              </a:rPr>
              <a:t>Главный оператор — Евгений Шапиро</a:t>
            </a:r>
          </a:p>
          <a:p>
            <a:pPr>
              <a:buFont typeface="Arial" panose="020B0604020202020204" pitchFamily="34" charset="0"/>
              <a:buChar char="•"/>
            </a:pPr>
            <a:r>
              <a:rPr lang="ru-RU" sz="2000" b="1" i="1" dirty="0">
                <a:solidFill>
                  <a:srgbClr val="FF0000"/>
                </a:solidFill>
                <a:latin typeface="Calibri" panose="020F0502020204030204" pitchFamily="34" charset="0"/>
                <a:cs typeface="Calibri" panose="020F0502020204030204" pitchFamily="34" charset="0"/>
              </a:rPr>
              <a:t>Режиссёры — И. Гиндин, В. Миронова</a:t>
            </a:r>
          </a:p>
          <a:p>
            <a:pPr>
              <a:buFont typeface="Arial" panose="020B0604020202020204" pitchFamily="34" charset="0"/>
              <a:buChar char="•"/>
            </a:pPr>
            <a:r>
              <a:rPr lang="ru-RU" sz="2000" b="1" i="1" dirty="0">
                <a:solidFill>
                  <a:srgbClr val="FF0000"/>
                </a:solidFill>
                <a:latin typeface="Calibri" panose="020F0502020204030204" pitchFamily="34" charset="0"/>
                <a:cs typeface="Calibri" panose="020F0502020204030204" pitchFamily="34" charset="0"/>
              </a:rPr>
              <a:t>Главный художник — Николай Суворов</a:t>
            </a:r>
          </a:p>
          <a:p>
            <a:pPr>
              <a:buFont typeface="Arial" panose="020B0604020202020204" pitchFamily="34" charset="0"/>
              <a:buChar char="•"/>
            </a:pPr>
            <a:r>
              <a:rPr lang="ru-RU" sz="2000" b="1" i="1" dirty="0">
                <a:solidFill>
                  <a:srgbClr val="FF0000"/>
                </a:solidFill>
                <a:latin typeface="Calibri" panose="020F0502020204030204" pitchFamily="34" charset="0"/>
                <a:cs typeface="Calibri" panose="020F0502020204030204" pitchFamily="34" charset="0"/>
              </a:rPr>
              <a:t>Звукооператор — Григорий </a:t>
            </a:r>
            <a:r>
              <a:rPr lang="ru-RU" sz="2000" b="1" i="1" dirty="0" err="1">
                <a:solidFill>
                  <a:srgbClr val="FF0000"/>
                </a:solidFill>
                <a:latin typeface="Calibri" panose="020F0502020204030204" pitchFamily="34" charset="0"/>
                <a:cs typeface="Calibri" panose="020F0502020204030204" pitchFamily="34" charset="0"/>
              </a:rPr>
              <a:t>Эльберт</a:t>
            </a:r>
            <a:endParaRPr lang="ru-RU" sz="2000" b="1" i="1" dirty="0">
              <a:solidFill>
                <a:srgbClr val="FF0000"/>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ru-RU" sz="2000" b="1" i="1" dirty="0">
                <a:solidFill>
                  <a:srgbClr val="FF0000"/>
                </a:solidFill>
                <a:latin typeface="Calibri" panose="020F0502020204030204" pitchFamily="34" charset="0"/>
                <a:cs typeface="Calibri" panose="020F0502020204030204" pitchFamily="34" charset="0"/>
              </a:rPr>
              <a:t>Солисты, хор и оркестр Большого театра Союза ССР</a:t>
            </a:r>
          </a:p>
          <a:p>
            <a:pPr>
              <a:buFont typeface="Arial" panose="020B0604020202020204" pitchFamily="34" charset="0"/>
              <a:buChar char="•"/>
            </a:pPr>
            <a:r>
              <a:rPr lang="ru-RU" sz="2000" b="1" i="1" dirty="0">
                <a:solidFill>
                  <a:srgbClr val="FF0000"/>
                </a:solidFill>
                <a:latin typeface="Calibri" panose="020F0502020204030204" pitchFamily="34" charset="0"/>
                <a:cs typeface="Calibri" panose="020F0502020204030204" pitchFamily="34" charset="0"/>
              </a:rPr>
              <a:t>Музыкальный руководитель и дирижёр — Борис Хайкин</a:t>
            </a:r>
          </a:p>
          <a:p>
            <a:pPr>
              <a:buFont typeface="Arial" panose="020B0604020202020204" pitchFamily="34" charset="0"/>
              <a:buChar char="•"/>
            </a:pPr>
            <a:r>
              <a:rPr lang="ru-RU" sz="2000" b="1" i="1" dirty="0">
                <a:solidFill>
                  <a:srgbClr val="FF0000"/>
                </a:solidFill>
                <a:latin typeface="Calibri" panose="020F0502020204030204" pitchFamily="34" charset="0"/>
                <a:cs typeface="Calibri" panose="020F0502020204030204" pitchFamily="34" charset="0"/>
              </a:rPr>
              <a:t>Музыкальный консультант — А. Дмитриев</a:t>
            </a:r>
          </a:p>
          <a:p>
            <a:pPr>
              <a:buFont typeface="Arial" panose="020B0604020202020204" pitchFamily="34" charset="0"/>
              <a:buChar char="•"/>
            </a:pPr>
            <a:r>
              <a:rPr lang="ru-RU" sz="2000" b="1" i="1" dirty="0">
                <a:solidFill>
                  <a:srgbClr val="FF0000"/>
                </a:solidFill>
                <a:latin typeface="Calibri" panose="020F0502020204030204" pitchFamily="34" charset="0"/>
                <a:cs typeface="Calibri" panose="020F0502020204030204" pitchFamily="34" charset="0"/>
              </a:rPr>
              <a:t>Директор картины — В. Яковлев</a:t>
            </a:r>
            <a:endParaRPr lang="ru-RU" sz="2000" b="1" i="1" dirty="0">
              <a:solidFill>
                <a:srgbClr val="FF0000"/>
              </a:solidFill>
              <a:effectLst/>
              <a:latin typeface="Calibri" panose="020F0502020204030204" pitchFamily="34" charset="0"/>
              <a:cs typeface="Calibri" panose="020F0502020204030204"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885" y="226609"/>
            <a:ext cx="1562621" cy="1909870"/>
          </a:xfrm>
          <a:prstGeom prst="rect">
            <a:avLst/>
          </a:prstGeom>
        </p:spPr>
      </p:pic>
    </p:spTree>
    <p:extLst>
      <p:ext uri="{BB962C8B-B14F-4D97-AF65-F5344CB8AC3E}">
        <p14:creationId xmlns:p14="http://schemas.microsoft.com/office/powerpoint/2010/main" val="400419233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141960" y="263261"/>
            <a:ext cx="8187847" cy="6331477"/>
          </a:xfrm>
          <a:prstGeom prst="rect">
            <a:avLst/>
          </a:prstGeom>
        </p:spPr>
        <p:txBody>
          <a:bodyPr wrap="square">
            <a:spAutoFit/>
          </a:bodyPr>
          <a:lstStyle/>
          <a:p>
            <a:pPr>
              <a:lnSpc>
                <a:spcPct val="107000"/>
              </a:lnSpc>
              <a:spcAft>
                <a:spcPts val="800"/>
              </a:spcAft>
            </a:pPr>
            <a:r>
              <a:rPr lang="ru-RU" sz="2400"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Действие первой картины происходит в деревенской усадьбе Лариных – в саду и на веранде старинного барского дома. Ларина и няня варят варенье. Сестры Татьяна и Ольга мечтают – звучит их лирический дуэт «Слыхали ль вы за рощей глас ночной певца </a:t>
            </a:r>
            <a:r>
              <a:rPr lang="ru-RU" sz="2400" b="1" i="1"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любви,певца</a:t>
            </a:r>
            <a:r>
              <a:rPr lang="ru-RU" sz="2400"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 своей печали?» Музыка дуэта близка по характеру бытовому русскому романсу начала </a:t>
            </a:r>
            <a:r>
              <a:rPr lang="en-US" sz="2400"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XIX </a:t>
            </a:r>
            <a:r>
              <a:rPr lang="ru-RU" sz="2400"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века</a:t>
            </a:r>
          </a:p>
          <a:p>
            <a:pPr>
              <a:lnSpc>
                <a:spcPct val="107000"/>
              </a:lnSpc>
              <a:spcAft>
                <a:spcPts val="800"/>
              </a:spcAft>
            </a:pPr>
            <a:r>
              <a:rPr lang="ru-RU" sz="2400"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Далее к дуэту присоединяются голоса Лариной и няни- они вспоминают о прошлом. Дуэт переходит в квартет.</a:t>
            </a:r>
          </a:p>
          <a:p>
            <a:pPr>
              <a:lnSpc>
                <a:spcPct val="107000"/>
              </a:lnSpc>
              <a:spcAft>
                <a:spcPts val="800"/>
              </a:spcAft>
            </a:pPr>
            <a:r>
              <a:rPr lang="ru-RU" sz="2400"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С широкой протяжной песней «Болят мои скоры ноженьки со </a:t>
            </a:r>
            <a:r>
              <a:rPr lang="ru-RU" sz="2400" b="1" i="1"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походушки</a:t>
            </a:r>
            <a:r>
              <a:rPr lang="ru-RU" sz="2400"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 в усадьбу приходят крестьяне.  </a:t>
            </a:r>
            <a:r>
              <a:rPr lang="ru-RU" sz="2400" b="1" i="1"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Контрсатно</a:t>
            </a:r>
            <a:r>
              <a:rPr lang="ru-RU" sz="2400"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 звучит весёлая русская плясовая «Уж как по мосту, </a:t>
            </a:r>
            <a:r>
              <a:rPr lang="ru-RU" sz="2400" b="1" i="1"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мосточку</a:t>
            </a:r>
            <a:r>
              <a:rPr lang="ru-RU" sz="2400" b="1" i="1"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a:t>
            </a:r>
            <a:endParaRPr lang="ru-RU" sz="2400" b="1" i="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988540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215656"/>
          </a:xfrm>
          <a:prstGeom prst="rect">
            <a:avLst/>
          </a:prstGeom>
        </p:spPr>
      </p:pic>
      <p:sp>
        <p:nvSpPr>
          <p:cNvPr id="2" name="Прямоугольник 1"/>
          <p:cNvSpPr/>
          <p:nvPr/>
        </p:nvSpPr>
        <p:spPr>
          <a:xfrm>
            <a:off x="535459" y="901683"/>
            <a:ext cx="11112844" cy="5541197"/>
          </a:xfrm>
          <a:prstGeom prst="rect">
            <a:avLst/>
          </a:prstGeom>
        </p:spPr>
        <p:txBody>
          <a:bodyPr wrap="square">
            <a:spAutoFit/>
          </a:bodyPr>
          <a:lstStyle/>
          <a:p>
            <a:pPr>
              <a:lnSpc>
                <a:spcPct val="107000"/>
              </a:lnSpc>
              <a:spcAft>
                <a:spcPts val="800"/>
              </a:spcAft>
            </a:pPr>
            <a:r>
              <a:rPr lang="ru-RU" sz="1600"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СЦЕНА ПИСЬМА- одно из высочайших достижений мирового оперного </a:t>
            </a:r>
            <a:r>
              <a:rPr lang="ru-RU" sz="1600" b="1" i="1"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искусства </a:t>
            </a:r>
            <a:r>
              <a:rPr lang="ru-RU" sz="1600"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.Характер героини раскрывается здесь в </a:t>
            </a:r>
            <a:r>
              <a:rPr lang="ru-RU" sz="1600" b="1" i="1"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движении , неустанном </a:t>
            </a:r>
            <a:r>
              <a:rPr lang="ru-RU" sz="1600"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развитии. Из наивной мечтательной девочки Татьяна превращается в страстно любящую женщину , обретает душевную зрелость.</a:t>
            </a:r>
          </a:p>
          <a:p>
            <a:pPr>
              <a:lnSpc>
                <a:spcPct val="107000"/>
              </a:lnSpc>
              <a:spcAft>
                <a:spcPts val="800"/>
              </a:spcAft>
            </a:pPr>
            <a:r>
              <a:rPr lang="ru-RU" sz="1600"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Вся сцена представляет собой свободно построенный монолог. Одна за другой звучат прекрасные лирические темы, раскрывающие всю глубину и богатство душевного мира героини.</a:t>
            </a:r>
          </a:p>
          <a:p>
            <a:pPr>
              <a:lnSpc>
                <a:spcPct val="107000"/>
              </a:lnSpc>
              <a:spcAft>
                <a:spcPts val="800"/>
              </a:spcAft>
            </a:pPr>
            <a:r>
              <a:rPr lang="ru-RU" sz="1600"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Сцена письма начинается темой любви Татьяны, взволнованно и страстно звучащей в оркестре.</a:t>
            </a:r>
          </a:p>
          <a:p>
            <a:pPr>
              <a:lnSpc>
                <a:spcPct val="107000"/>
              </a:lnSpc>
              <a:spcAft>
                <a:spcPts val="800"/>
              </a:spcAft>
            </a:pPr>
            <a:r>
              <a:rPr lang="ru-RU" sz="1600"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Вся тема состоит из четырех разделов</a:t>
            </a:r>
          </a:p>
          <a:p>
            <a:pPr>
              <a:lnSpc>
                <a:spcPct val="107000"/>
              </a:lnSpc>
              <a:spcAft>
                <a:spcPts val="800"/>
              </a:spcAft>
            </a:pPr>
            <a:r>
              <a:rPr lang="ru-RU" sz="1600"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Первый раздел-небольшое ариозо Татьяны «Пускай погибну я» - выражает пылкость и решительность героини” </a:t>
            </a:r>
          </a:p>
          <a:p>
            <a:pPr>
              <a:lnSpc>
                <a:spcPct val="107000"/>
              </a:lnSpc>
              <a:spcAft>
                <a:spcPts val="800"/>
              </a:spcAft>
            </a:pPr>
            <a:r>
              <a:rPr lang="ru-RU" sz="1600"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Второй раздел начинается проникновенной лирической темой в исполнении гобоя. На её Фоне Татьяна произносит простые и искренние слова «Я к вам пишу, чего же боле? Что я могу ещё сказать? Теперь я знаю, в вашей воле меня презреньем наказать!» Напевно-декламационная речь Татьяны хорошо сливается с темой оркестра</a:t>
            </a:r>
          </a:p>
          <a:p>
            <a:pPr>
              <a:lnSpc>
                <a:spcPct val="107000"/>
              </a:lnSpc>
              <a:spcAft>
                <a:spcPts val="800"/>
              </a:spcAft>
            </a:pPr>
            <a:r>
              <a:rPr lang="ru-RU" sz="1600"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Тема письма проходит дважды. При вторичном проведении музыка звучит более напряженно и драматично развитие приводит к новой теме с которой начинается третий раздел сцены письма «Другой! Нет никому на свете не отдала бы сердца я».</a:t>
            </a:r>
          </a:p>
          <a:p>
            <a:pPr>
              <a:lnSpc>
                <a:spcPct val="107000"/>
              </a:lnSpc>
              <a:spcAft>
                <a:spcPts val="800"/>
              </a:spcAft>
            </a:pPr>
            <a:r>
              <a:rPr lang="ru-RU" sz="1600"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На смену ей приходит светлая мечтательная тема «Ты в сновиденьях мне являлся незримый ты уж мне мил» Обе темы повторяются, причём вторая преобразуется в новую тему становясь выражением окрепшего и восторженного чувства (четвертый последний раздел сцены письма) кто ты мой ангел ли хранитель или коварный искуситель? Вся сцена заканчивается этой темой звучащей радостно ликующе.</a:t>
            </a:r>
          </a:p>
        </p:txBody>
      </p:sp>
    </p:spTree>
    <p:extLst>
      <p:ext uri="{BB962C8B-B14F-4D97-AF65-F5344CB8AC3E}">
        <p14:creationId xmlns:p14="http://schemas.microsoft.com/office/powerpoint/2010/main" val="4235567271"/>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a:off x="164756" y="326704"/>
            <a:ext cx="11722443" cy="6338787"/>
          </a:xfrm>
          <a:prstGeom prst="rect">
            <a:avLst/>
          </a:prstGeom>
        </p:spPr>
        <p:txBody>
          <a:bodyPr wrap="square">
            <a:spAutoFit/>
          </a:bodyPr>
          <a:lstStyle/>
          <a:p>
            <a:pPr>
              <a:lnSpc>
                <a:spcPct val="107000"/>
              </a:lnSpc>
              <a:spcAft>
                <a:spcPts val="800"/>
              </a:spcAft>
            </a:pPr>
            <a:r>
              <a:rPr lang="ru-RU"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Пятая картина. Действие происходит на фоне сумрачного зимнего утра. Оркестровое вступление к этой картине начинается и кончается мрачными аккордами предвещающими трагический исход дуэли звучит тема из арии Ленского «Что день грядущий мне готовит?» широкая напевная мелодия основанная на эмоционально «чутких» романсовых интонациях является характеристикой Ленского с большой глубиной раскрывает здесь композитор прекрасный душевный мир юноши поэта.</a:t>
            </a:r>
          </a:p>
          <a:p>
            <a:pPr>
              <a:lnSpc>
                <a:spcPct val="107000"/>
              </a:lnSpc>
              <a:spcAft>
                <a:spcPts val="800"/>
              </a:spcAft>
            </a:pPr>
            <a:r>
              <a:rPr lang="ru-RU"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За небольшим диалогом Ленского со своим секундантом следует ария.</a:t>
            </a:r>
          </a:p>
          <a:p>
            <a:pPr>
              <a:lnSpc>
                <a:spcPct val="107000"/>
              </a:lnSpc>
              <a:spcAft>
                <a:spcPts val="800"/>
              </a:spcAft>
            </a:pPr>
            <a:r>
              <a:rPr lang="ru-RU"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Начинается она декламационно-выразительной певучей фразой «куда ,куда ,куда вы удалились весны моей златые дни» Далее развертывается знакомая уже по оркестровому вступлению прекрасная лирическая мелодия «Что день грядущий мне готовит» интонационно она родственная как уже говорилось теме Татьяны, « Ты в сновидениях мне являлся» из второй картины.</a:t>
            </a:r>
          </a:p>
          <a:p>
            <a:pPr>
              <a:lnSpc>
                <a:spcPct val="107000"/>
              </a:lnSpc>
              <a:spcAft>
                <a:spcPts val="800"/>
              </a:spcAft>
            </a:pPr>
            <a:r>
              <a:rPr lang="ru-RU"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Развитие её составляет первый раздел арии</a:t>
            </a:r>
          </a:p>
          <a:p>
            <a:pPr>
              <a:lnSpc>
                <a:spcPct val="107000"/>
              </a:lnSpc>
              <a:spcAft>
                <a:spcPts val="800"/>
              </a:spcAft>
            </a:pPr>
            <a:r>
              <a:rPr lang="ru-RU"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Отдельные мелодические фразы вокальной партии </a:t>
            </a:r>
            <a:r>
              <a:rPr lang="ru-RU" b="1" i="1"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Ленского </a:t>
            </a:r>
            <a:r>
              <a:rPr lang="ru-RU"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постоянно «допевают» солирующие инструменты оркестра. Это способствует широте дыхания создаёт впечатление непрерывности и развития.</a:t>
            </a:r>
          </a:p>
          <a:p>
            <a:pPr>
              <a:lnSpc>
                <a:spcPct val="107000"/>
              </a:lnSpc>
              <a:spcAft>
                <a:spcPts val="800"/>
              </a:spcAft>
            </a:pPr>
            <a:r>
              <a:rPr lang="ru-RU"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Средний раздел арии светлым характером музыки контрастирует первому разделу. Его мелодия интонационно перекликается с ариозо Ленского « В вашем доме « Возвращение первой темы завершает </a:t>
            </a:r>
            <a:r>
              <a:rPr lang="ru-RU" b="1" i="1"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арию . Ария </a:t>
            </a:r>
            <a:r>
              <a:rPr lang="ru-RU"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со всей полнотой раскрывает образ Ленского – юного поэта </a:t>
            </a:r>
            <a:r>
              <a:rPr lang="en-US"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c </a:t>
            </a:r>
            <a:r>
              <a:rPr lang="ru-RU"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душой, искреннего и преданного, с тревогой и тоской предчувствующего свою гибель.</a:t>
            </a:r>
          </a:p>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433042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87978"/>
          </a:xfrm>
          <a:prstGeom prst="rect">
            <a:avLst/>
          </a:prstGeom>
        </p:spPr>
      </p:pic>
      <p:sp>
        <p:nvSpPr>
          <p:cNvPr id="2" name="Прямоугольник 1"/>
          <p:cNvSpPr/>
          <p:nvPr/>
        </p:nvSpPr>
        <p:spPr>
          <a:xfrm>
            <a:off x="280087" y="1225316"/>
            <a:ext cx="6096000" cy="3370923"/>
          </a:xfrm>
          <a:prstGeom prst="rect">
            <a:avLst/>
          </a:prstGeom>
        </p:spPr>
        <p:txBody>
          <a:bodyPr>
            <a:spAutoFit/>
          </a:bodyPr>
          <a:lstStyle/>
          <a:p>
            <a:pPr>
              <a:lnSpc>
                <a:spcPct val="107000"/>
              </a:lnSpc>
              <a:spcAft>
                <a:spcPts val="800"/>
              </a:spcAft>
            </a:pPr>
            <a:r>
              <a:rPr lang="ru-RU" sz="20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В арии «Любви все возрасты покорны» </a:t>
            </a:r>
            <a:r>
              <a:rPr lang="ru-RU" sz="2000" b="1" i="1" dirty="0" err="1"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Гремин</a:t>
            </a:r>
            <a:r>
              <a:rPr lang="ru-RU" sz="2000" b="1" i="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ru-RU" sz="20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рассказывает Онегину о своей глубокой преданной любви к Татьяне-своей жене: </a:t>
            </a:r>
            <a:r>
              <a:rPr lang="ru-RU" sz="2000" b="1" i="1" dirty="0" err="1"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Гремин</a:t>
            </a:r>
            <a:r>
              <a:rPr lang="ru-RU" sz="2000" b="1" i="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ru-RU" sz="20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представляет Онегина Татьяне и в этот момент в оркестре взволнованно и страстно звучит тема её любви из сцены письма-: оркестр выражает то, о чём не говорят в данный момент герои. Спокойно и сдержанно разговаривает Татьяна с Онегиным. Затем под предлогом усталости она покидает бал.</a:t>
            </a:r>
          </a:p>
        </p:txBody>
      </p:sp>
    </p:spTree>
    <p:extLst>
      <p:ext uri="{BB962C8B-B14F-4D97-AF65-F5344CB8AC3E}">
        <p14:creationId xmlns:p14="http://schemas.microsoft.com/office/powerpoint/2010/main" val="21349279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a:off x="164756" y="144490"/>
            <a:ext cx="6096000" cy="3441776"/>
          </a:xfrm>
          <a:prstGeom prst="rect">
            <a:avLst/>
          </a:prstGeom>
        </p:spPr>
        <p:txBody>
          <a:bodyPr>
            <a:spAutoFit/>
          </a:bodyPr>
          <a:lstStyle/>
          <a:p>
            <a:pPr algn="just">
              <a:lnSpc>
                <a:spcPct val="107000"/>
              </a:lnSpc>
              <a:spcAft>
                <a:spcPts val="800"/>
              </a:spcAft>
            </a:pPr>
            <a:r>
              <a:rPr lang="ru-RU"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Седьмая картина. В доме </a:t>
            </a:r>
            <a:r>
              <a:rPr lang="ru-RU" b="1" i="1"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Греминых</a:t>
            </a:r>
            <a:r>
              <a:rPr lang="ru-RU"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 Татьяна одна. В слезах читает она письмо Онегина. Внезапно появляется Онегин. Следует сцена </a:t>
            </a:r>
            <a:r>
              <a:rPr lang="ru-RU" b="1" i="1" dirty="0" err="1"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обьяснения</a:t>
            </a:r>
            <a:r>
              <a:rPr lang="ru-RU" b="1" i="1"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 . </a:t>
            </a:r>
            <a:r>
              <a:rPr lang="ru-RU"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Онегин признаётся Татьяне в любви, Встреча с Онегиным пробудила в душе Татьяна прежнее чувство. Просто и искренне говорит она Онегину, что по прежнему любит его. С глубокой болью вспоминает о том, что «счастье было так возможно, так близко» но чувство долга побеждает</a:t>
            </a:r>
          </a:p>
          <a:p>
            <a:pPr algn="just">
              <a:lnSpc>
                <a:spcPct val="107000"/>
              </a:lnSpc>
              <a:spcAft>
                <a:spcPts val="800"/>
              </a:spcAft>
            </a:pPr>
            <a:r>
              <a:rPr lang="ru-RU" b="1"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Опера заканчивается горьким восклицанием Онегина «Позор, тоска! О жалкий жребий мой»</a:t>
            </a:r>
          </a:p>
        </p:txBody>
      </p:sp>
    </p:spTree>
    <p:extLst>
      <p:ext uri="{BB962C8B-B14F-4D97-AF65-F5344CB8AC3E}">
        <p14:creationId xmlns:p14="http://schemas.microsoft.com/office/powerpoint/2010/main" val="32344019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7183395"/>
          </a:xfrm>
          <a:prstGeom prst="rect">
            <a:avLst/>
          </a:prstGeom>
        </p:spPr>
      </p:pic>
      <p:sp>
        <p:nvSpPr>
          <p:cNvPr id="3" name="TextBox 2"/>
          <p:cNvSpPr txBox="1"/>
          <p:nvPr/>
        </p:nvSpPr>
        <p:spPr>
          <a:xfrm>
            <a:off x="3904735" y="584886"/>
            <a:ext cx="7120860" cy="923330"/>
          </a:xfrm>
          <a:prstGeom prst="rect">
            <a:avLst/>
          </a:prstGeom>
          <a:noFill/>
        </p:spPr>
        <p:txBody>
          <a:bodyPr wrap="none" rtlCol="0">
            <a:spAutoFit/>
          </a:bodyPr>
          <a:lstStyle/>
          <a:p>
            <a:r>
              <a:rPr lang="ru-RU" dirty="0" smtClean="0"/>
              <a:t>Самым  близким мне по духу я считаю Ленского. </a:t>
            </a:r>
          </a:p>
          <a:p>
            <a:r>
              <a:rPr lang="ru-RU" dirty="0" smtClean="0"/>
              <a:t>Он от всего сердца любит Ольгу. По моему он не способе</a:t>
            </a:r>
          </a:p>
          <a:p>
            <a:r>
              <a:rPr lang="ru-RU" dirty="0"/>
              <a:t>н</a:t>
            </a:r>
            <a:r>
              <a:rPr lang="ru-RU" dirty="0" smtClean="0"/>
              <a:t>а подлость. Его арии светлы, как и чувства.</a:t>
            </a:r>
            <a:endParaRPr lang="ru-RU" dirty="0"/>
          </a:p>
        </p:txBody>
      </p:sp>
    </p:spTree>
    <p:extLst>
      <p:ext uri="{BB962C8B-B14F-4D97-AF65-F5344CB8AC3E}">
        <p14:creationId xmlns:p14="http://schemas.microsoft.com/office/powerpoint/2010/main" val="3319156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46735" y="371605"/>
            <a:ext cx="1194558" cy="584775"/>
          </a:xfrm>
          <a:prstGeom prst="rect">
            <a:avLst/>
          </a:prstGeom>
          <a:noFill/>
        </p:spPr>
        <p:txBody>
          <a:bodyPr wrap="none" rtlCol="0">
            <a:spAutoFit/>
          </a:bodyPr>
          <a:lstStyle/>
          <a:p>
            <a:r>
              <a:rPr lang="ru-RU" sz="3200" b="1" i="1" dirty="0" smtClean="0"/>
              <a:t>Поэт</a:t>
            </a:r>
            <a:endParaRPr lang="ru-RU" sz="3200" b="1" i="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23222" cy="6858000"/>
          </a:xfrm>
          <a:prstGeom prst="rect">
            <a:avLst/>
          </a:prstGeom>
        </p:spPr>
      </p:pic>
      <p:sp>
        <p:nvSpPr>
          <p:cNvPr id="5" name="Прямоугольник 4"/>
          <p:cNvSpPr/>
          <p:nvPr/>
        </p:nvSpPr>
        <p:spPr>
          <a:xfrm>
            <a:off x="6096000" y="1406977"/>
            <a:ext cx="6096000" cy="4708981"/>
          </a:xfrm>
          <a:prstGeom prst="rect">
            <a:avLst/>
          </a:prstGeom>
        </p:spPr>
        <p:txBody>
          <a:bodyPr>
            <a:spAutoFit/>
          </a:bodyPr>
          <a:lstStyle/>
          <a:p>
            <a:r>
              <a:rPr lang="ru-RU" sz="2000" i="1" dirty="0">
                <a:solidFill>
                  <a:srgbClr val="FFFF00"/>
                </a:solidFill>
              </a:rPr>
              <a:t>Александр Сергеевич Пушкин родился 26 мая 1799 года в Москве в дворянской помещичьей семье ( отец его был майор в отставке) в день праздника Вознесения. Будущего поэта крестили 8 июня в церкви Богоявления в Елохове,  В Москве прошло детство поэта, в доме его родителей собирались самые известные писатели. Будущий поэт рано познакомился с русской и французской  литературой.  Воспитанный в литературной среде, будущий поэт рано удивил всех своими стихами. В письмах друзей дома можно прочитать замечательные слова:» Три Пушкина а Москве, и все они поэты». </a:t>
            </a:r>
          </a:p>
        </p:txBody>
      </p:sp>
    </p:spTree>
    <p:extLst>
      <p:ext uri="{BB962C8B-B14F-4D97-AF65-F5344CB8AC3E}">
        <p14:creationId xmlns:p14="http://schemas.microsoft.com/office/powerpoint/2010/main" val="22700699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771135" y="1334530"/>
            <a:ext cx="9780241" cy="3693319"/>
          </a:xfrm>
          <a:prstGeom prst="rect">
            <a:avLst/>
          </a:prstGeom>
          <a:noFill/>
        </p:spPr>
        <p:txBody>
          <a:bodyPr wrap="none" rtlCol="0">
            <a:spAutoFit/>
          </a:bodyPr>
          <a:lstStyle/>
          <a:p>
            <a:r>
              <a:rPr lang="ru-RU" b="1" i="1" dirty="0" smtClean="0">
                <a:solidFill>
                  <a:srgbClr val="FF0000"/>
                </a:solidFill>
              </a:rPr>
              <a:t>Я уже очень давно знаком с этой оперой.</a:t>
            </a:r>
          </a:p>
          <a:p>
            <a:r>
              <a:rPr lang="ru-RU" b="1" i="1" dirty="0" smtClean="0">
                <a:solidFill>
                  <a:srgbClr val="FF0000"/>
                </a:solidFill>
              </a:rPr>
              <a:t> Слышал её и на уроках музыки в школе, и на уроках музыкальной литературы. </a:t>
            </a:r>
          </a:p>
          <a:p>
            <a:r>
              <a:rPr lang="ru-RU" b="1" i="1" dirty="0" smtClean="0">
                <a:solidFill>
                  <a:srgbClr val="FF0000"/>
                </a:solidFill>
              </a:rPr>
              <a:t>Эта опера любима и в нашем доме. Раньше моя бабушка и мама </a:t>
            </a:r>
          </a:p>
          <a:p>
            <a:r>
              <a:rPr lang="ru-RU" b="1" i="1" dirty="0" smtClean="0">
                <a:solidFill>
                  <a:srgbClr val="FF0000"/>
                </a:solidFill>
              </a:rPr>
              <a:t>часто напевали мне некоторые арии в качестве колыбельных песен. А так же ,</a:t>
            </a:r>
          </a:p>
          <a:p>
            <a:r>
              <a:rPr lang="ru-RU" b="1" i="1" dirty="0">
                <a:solidFill>
                  <a:srgbClr val="FF0000"/>
                </a:solidFill>
              </a:rPr>
              <a:t>ч</a:t>
            </a:r>
            <a:r>
              <a:rPr lang="ru-RU" b="1" i="1" dirty="0" smtClean="0">
                <a:solidFill>
                  <a:srgbClr val="FF0000"/>
                </a:solidFill>
              </a:rPr>
              <a:t>то-то делая по дому. Поэтому слова и мелодии у меня давно на слуху.</a:t>
            </a:r>
          </a:p>
          <a:p>
            <a:r>
              <a:rPr lang="ru-RU" b="1" i="1" dirty="0" smtClean="0">
                <a:solidFill>
                  <a:srgbClr val="FF0000"/>
                </a:solidFill>
              </a:rPr>
              <a:t>К сожалению, я живу в маленьком городе и сходить в театр не получается. </a:t>
            </a:r>
          </a:p>
          <a:p>
            <a:r>
              <a:rPr lang="ru-RU" b="1" i="1" dirty="0" smtClean="0">
                <a:solidFill>
                  <a:srgbClr val="FF0000"/>
                </a:solidFill>
              </a:rPr>
              <a:t>Но в связи с олимпиадой я познакомился с фильмом. Было очень приятно.</a:t>
            </a:r>
          </a:p>
          <a:p>
            <a:r>
              <a:rPr lang="ru-RU" b="1" i="1" dirty="0" smtClean="0">
                <a:solidFill>
                  <a:srgbClr val="FF0000"/>
                </a:solidFill>
              </a:rPr>
              <a:t> Сказать какая сцена или ария самая любимая, наверное невозможно.</a:t>
            </a:r>
          </a:p>
          <a:p>
            <a:r>
              <a:rPr lang="ru-RU" b="1" i="1" dirty="0" smtClean="0">
                <a:solidFill>
                  <a:srgbClr val="FF0000"/>
                </a:solidFill>
              </a:rPr>
              <a:t> Так как их много. Наверное все пять сцен , которые я описал и есть наиболее </a:t>
            </a:r>
          </a:p>
          <a:p>
            <a:r>
              <a:rPr lang="ru-RU" b="1" i="1" dirty="0">
                <a:solidFill>
                  <a:srgbClr val="FF0000"/>
                </a:solidFill>
              </a:rPr>
              <a:t>п</a:t>
            </a:r>
            <a:r>
              <a:rPr lang="ru-RU" b="1" i="1" dirty="0" smtClean="0">
                <a:solidFill>
                  <a:srgbClr val="FF0000"/>
                </a:solidFill>
              </a:rPr>
              <a:t>онравившиеся. Спасибо за возможность вновь встретиться с любимыми </a:t>
            </a:r>
          </a:p>
          <a:p>
            <a:r>
              <a:rPr lang="ru-RU" b="1" i="1" dirty="0">
                <a:solidFill>
                  <a:srgbClr val="FF0000"/>
                </a:solidFill>
              </a:rPr>
              <a:t>г</a:t>
            </a:r>
            <a:r>
              <a:rPr lang="ru-RU" b="1" i="1" dirty="0" smtClean="0">
                <a:solidFill>
                  <a:srgbClr val="FF0000"/>
                </a:solidFill>
              </a:rPr>
              <a:t>ероями.</a:t>
            </a:r>
          </a:p>
          <a:p>
            <a:endParaRPr lang="ru-RU" b="1" i="1" dirty="0" smtClean="0">
              <a:solidFill>
                <a:srgbClr val="FF0000"/>
              </a:solidFill>
            </a:endParaRPr>
          </a:p>
          <a:p>
            <a:endParaRPr lang="ru-RU" dirty="0"/>
          </a:p>
        </p:txBody>
      </p:sp>
    </p:spTree>
    <p:extLst>
      <p:ext uri="{BB962C8B-B14F-4D97-AF65-F5344CB8AC3E}">
        <p14:creationId xmlns:p14="http://schemas.microsoft.com/office/powerpoint/2010/main" val="2527251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93" y="0"/>
            <a:ext cx="2236939" cy="2236939"/>
          </a:xfrm>
          <a:prstGeom prst="rect">
            <a:avLst/>
          </a:prstGeom>
        </p:spPr>
      </p:pic>
    </p:spTree>
    <p:extLst>
      <p:ext uri="{BB962C8B-B14F-4D97-AF65-F5344CB8AC3E}">
        <p14:creationId xmlns:p14="http://schemas.microsoft.com/office/powerpoint/2010/main" val="1871594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0" y="0"/>
            <a:ext cx="5143500" cy="6858000"/>
          </a:xfrm>
          <a:prstGeom prst="rect">
            <a:avLst/>
          </a:prstGeom>
        </p:spPr>
      </p:pic>
      <p:sp>
        <p:nvSpPr>
          <p:cNvPr id="5" name="TextBox 4"/>
          <p:cNvSpPr txBox="1"/>
          <p:nvPr/>
        </p:nvSpPr>
        <p:spPr>
          <a:xfrm>
            <a:off x="1837038" y="469557"/>
            <a:ext cx="2719014" cy="584775"/>
          </a:xfrm>
          <a:prstGeom prst="rect">
            <a:avLst/>
          </a:prstGeom>
          <a:noFill/>
        </p:spPr>
        <p:txBody>
          <a:bodyPr wrap="none" rtlCol="0">
            <a:spAutoFit/>
          </a:bodyPr>
          <a:lstStyle/>
          <a:p>
            <a:r>
              <a:rPr lang="ru-RU" sz="3200" b="1" i="1" dirty="0" smtClean="0"/>
              <a:t>композитор</a:t>
            </a:r>
            <a:endParaRPr lang="ru-RU" sz="3200" b="1" i="1" dirty="0"/>
          </a:p>
        </p:txBody>
      </p:sp>
      <p:sp>
        <p:nvSpPr>
          <p:cNvPr id="6" name="Прямоугольник 5"/>
          <p:cNvSpPr/>
          <p:nvPr/>
        </p:nvSpPr>
        <p:spPr>
          <a:xfrm>
            <a:off x="580373" y="1054332"/>
            <a:ext cx="6096000" cy="5632311"/>
          </a:xfrm>
          <a:prstGeom prst="rect">
            <a:avLst/>
          </a:prstGeom>
        </p:spPr>
        <p:txBody>
          <a:bodyPr>
            <a:spAutoFit/>
          </a:bodyPr>
          <a:lstStyle/>
          <a:p>
            <a:r>
              <a:rPr lang="ru-RU" sz="2400" i="1" dirty="0">
                <a:solidFill>
                  <a:srgbClr val="FFFF00"/>
                </a:solidFill>
              </a:rPr>
              <a:t>Петр Ильич Чайковский родился 25 апреля  1840 года в заводском поселке Воткинск, в Удмуртии в семье горного инженера, директора Камско- </a:t>
            </a:r>
            <a:r>
              <a:rPr lang="ru-RU" sz="2400" i="1" dirty="0" err="1">
                <a:solidFill>
                  <a:srgbClr val="FFFF00"/>
                </a:solidFill>
              </a:rPr>
              <a:t>Боткинских</a:t>
            </a:r>
            <a:r>
              <a:rPr lang="ru-RU" sz="2400" i="1" dirty="0">
                <a:solidFill>
                  <a:srgbClr val="FFFF00"/>
                </a:solidFill>
              </a:rPr>
              <a:t> заводов. В Воткинске, а с шестилетнего возраста в Алапаевске ( на Урале) протекли ранние детские годы композитора. Народные песни- по преимуществу протяжные, лирические напевы рыбаков, часто по вечерам звучавшие с озера, - были первыми, наиболее  яркими, музыкальными впечатлениями Чайковского</a:t>
            </a:r>
            <a:r>
              <a:rPr lang="ru-RU" dirty="0"/>
              <a:t>. </a:t>
            </a:r>
          </a:p>
        </p:txBody>
      </p:sp>
    </p:spTree>
    <p:extLst>
      <p:ext uri="{BB962C8B-B14F-4D97-AF65-F5344CB8AC3E}">
        <p14:creationId xmlns:p14="http://schemas.microsoft.com/office/powerpoint/2010/main" val="3649921976"/>
      </p:ext>
    </p:extLst>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9" y="0"/>
            <a:ext cx="12217129" cy="6857999"/>
          </a:xfrm>
          <a:prstGeom prst="rect">
            <a:avLst/>
          </a:prstGeom>
        </p:spPr>
      </p:pic>
      <p:sp>
        <p:nvSpPr>
          <p:cNvPr id="3" name="Объект 2"/>
          <p:cNvSpPr>
            <a:spLocks noGrp="1"/>
          </p:cNvSpPr>
          <p:nvPr>
            <p:ph idx="4294967295"/>
          </p:nvPr>
        </p:nvSpPr>
        <p:spPr>
          <a:xfrm>
            <a:off x="363255" y="538467"/>
            <a:ext cx="10820400" cy="5529262"/>
          </a:xfrm>
        </p:spPr>
        <p:txBody>
          <a:bodyPr>
            <a:normAutofit fontScale="92500"/>
          </a:bodyPr>
          <a:lstStyle/>
          <a:p>
            <a:r>
              <a:rPr lang="ru-RU" sz="2300" b="1" dirty="0" smtClean="0"/>
              <a:t>                                                            </a:t>
            </a:r>
            <a:r>
              <a:rPr lang="ru-RU" sz="2300" b="1" i="1" dirty="0" smtClean="0">
                <a:solidFill>
                  <a:srgbClr val="FFFF00"/>
                </a:solidFill>
              </a:rPr>
              <a:t>История </a:t>
            </a:r>
            <a:r>
              <a:rPr lang="ru-RU" sz="2300" b="1" i="1" dirty="0">
                <a:solidFill>
                  <a:srgbClr val="FFFF00"/>
                </a:solidFill>
              </a:rPr>
              <a:t>создания</a:t>
            </a:r>
          </a:p>
          <a:p>
            <a:r>
              <a:rPr lang="ru-RU" sz="2300" b="1" i="1" dirty="0">
                <a:solidFill>
                  <a:srgbClr val="FFFF00"/>
                </a:solidFill>
              </a:rPr>
              <a:t>Опера написана в мае 1877 (Москва) — феврале 1878 в Сан-Ремо. Композитор работал над ней также и в Каменке. В мае 1877 года певица Е. А. Лавровская предложила композитору написать оперу на сюжет пушкинского «Евгения Онегина». Вскоре Чайковский увлекся этим предложением и за одну ночь написал сценарий и принялся за музыку.</a:t>
            </a:r>
          </a:p>
          <a:p>
            <a:r>
              <a:rPr lang="ru-RU" sz="2300" b="1" i="1" dirty="0">
                <a:solidFill>
                  <a:srgbClr val="FFFF00"/>
                </a:solidFill>
              </a:rPr>
              <a:t>В письме к композитору С. И. Танееву Чайковский писал: «Я ищу интимную, но сильную драму, основанную на конфликте положений, мною испытанных или виденных, могущих задеть меня за живое».</a:t>
            </a:r>
          </a:p>
          <a:p>
            <a:r>
              <a:rPr lang="ru-RU" sz="2300" b="1" i="1" dirty="0">
                <a:solidFill>
                  <a:srgbClr val="FFFF00"/>
                </a:solidFill>
              </a:rPr>
              <a:t>Первая постановка 17 (29) марта 1879 на сцене Малого театра силами учащихся Московской консерватории, дирижёр Н. Г. Рубинштейн, партия Ленского — М. Е. Медведев. Постановка в московском Большом театре 11 (23) января 1881 (дирижёр E.-M. </a:t>
            </a:r>
            <a:r>
              <a:rPr lang="ru-RU" sz="2300" b="1" i="1" dirty="0" err="1">
                <a:solidFill>
                  <a:srgbClr val="FFFF00"/>
                </a:solidFill>
              </a:rPr>
              <a:t>Beviniani</a:t>
            </a:r>
            <a:r>
              <a:rPr lang="ru-RU" sz="2300" b="1" i="1" dirty="0">
                <a:solidFill>
                  <a:srgbClr val="FFFF00"/>
                </a:solidFill>
              </a:rPr>
              <a:t>). Первое исполнение в Санкт-Петербурге 22 апреля (4 мая) 1883 кружком любителей (дирижёр К. К. </a:t>
            </a:r>
            <a:r>
              <a:rPr lang="ru-RU" sz="2300" b="1" i="1" dirty="0" err="1">
                <a:solidFill>
                  <a:srgbClr val="FFFF00"/>
                </a:solidFill>
              </a:rPr>
              <a:t>Зике</a:t>
            </a:r>
            <a:r>
              <a:rPr lang="ru-RU" sz="2300" b="1" i="1" dirty="0">
                <a:solidFill>
                  <a:srgbClr val="FFFF00"/>
                </a:solidFill>
              </a:rPr>
              <a:t>, солисты — ученики консерватории). Постановка в Мариинском театре 19 (31) октября 1884, дирижёр Э. Ф. Направник. В 1895 — вторая постановка на сцене Большого театра, дирижёр С. В. Рахманинов.</a:t>
            </a:r>
          </a:p>
          <a:p>
            <a:endParaRPr lang="ru-RU" b="1" i="1" dirty="0">
              <a:solidFill>
                <a:srgbClr val="FFFF00"/>
              </a:solidFill>
            </a:endParaRPr>
          </a:p>
        </p:txBody>
      </p:sp>
    </p:spTree>
    <p:extLst>
      <p:ext uri="{BB962C8B-B14F-4D97-AF65-F5344CB8AC3E}">
        <p14:creationId xmlns:p14="http://schemas.microsoft.com/office/powerpoint/2010/main" val="4178716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Рисунок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Прямоугольник 28"/>
          <p:cNvSpPr/>
          <p:nvPr/>
        </p:nvSpPr>
        <p:spPr>
          <a:xfrm>
            <a:off x="438411" y="474345"/>
            <a:ext cx="8705589" cy="5324535"/>
          </a:xfrm>
          <a:prstGeom prst="rect">
            <a:avLst/>
          </a:prstGeom>
        </p:spPr>
        <p:txBody>
          <a:bodyPr wrap="square">
            <a:spAutoFit/>
          </a:bodyPr>
          <a:lstStyle/>
          <a:p>
            <a:r>
              <a:rPr lang="ru-RU" sz="2000" b="1" i="1" dirty="0">
                <a:solidFill>
                  <a:schemeClr val="bg1"/>
                </a:solidFill>
              </a:rPr>
              <a:t>Первая зарубежная постановка 6 (18) декабря 1888 в Праге, дирижёр — автор. 19 (31) января 1892 постановка в Гамбургской опере, дирижёр Густав Малер.</a:t>
            </a:r>
          </a:p>
          <a:p>
            <a:r>
              <a:rPr lang="ru-RU" sz="2000" b="1" i="1" dirty="0">
                <a:solidFill>
                  <a:schemeClr val="bg1"/>
                </a:solidFill>
              </a:rPr>
              <a:t>Первая постановка на советской сцене 14 сентября 1918 в Петрограде в Малом оперном театре. В 1921 постановка в Большом театре.</a:t>
            </a:r>
          </a:p>
          <a:p>
            <a:r>
              <a:rPr lang="ru-RU" sz="2000" b="1" i="1" dirty="0">
                <a:solidFill>
                  <a:schemeClr val="bg1"/>
                </a:solidFill>
              </a:rPr>
              <a:t>Опера была изначально задумана как камерная, но позже специально для постановок на сцене Императорской оперы Чайковский создал новую редакцию. Уже в советское время первоначальный вариант, «лирические сцены», был воссоздан усилиями К. С. Станиславского. В настоящее время используются обе редакции оперы.</a:t>
            </a:r>
          </a:p>
          <a:p>
            <a:r>
              <a:rPr lang="ru-RU" sz="2000" b="1" i="1" dirty="0">
                <a:solidFill>
                  <a:schemeClr val="bg1"/>
                </a:solidFill>
              </a:rPr>
              <a:t>Первая студийная запись «Онегина» состоялась в 1936. В ней принимали участие оркестр, хор и солисты Большого театра: П. </a:t>
            </a:r>
            <a:r>
              <a:rPr lang="ru-RU" sz="2000" b="1" i="1" dirty="0" err="1">
                <a:solidFill>
                  <a:schemeClr val="bg1"/>
                </a:solidFill>
              </a:rPr>
              <a:t>Норцов</a:t>
            </a:r>
            <a:r>
              <a:rPr lang="ru-RU" sz="2000" b="1" i="1" dirty="0">
                <a:solidFill>
                  <a:schemeClr val="bg1"/>
                </a:solidFill>
              </a:rPr>
              <a:t>, Г. Жуковская, С. Лемешев, А. Пирогов. Через год была записана ещё одна версия, на сей раз с И. Козловским в роли Ленского</a:t>
            </a:r>
            <a:r>
              <a:rPr lang="ru-RU" sz="2000" b="1" i="1" baseline="30000" dirty="0">
                <a:solidFill>
                  <a:schemeClr val="bg1"/>
                </a:solidFill>
              </a:rPr>
              <a:t>[1]</a:t>
            </a:r>
            <a:r>
              <a:rPr lang="ru-RU" sz="2000" b="1" i="1" dirty="0">
                <a:solidFill>
                  <a:schemeClr val="bg1"/>
                </a:solidFill>
              </a:rPr>
              <a:t>.</a:t>
            </a:r>
          </a:p>
        </p:txBody>
      </p:sp>
      <p:pic>
        <p:nvPicPr>
          <p:cNvPr id="2049" name="Picture 1"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29"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21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5867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4759890" y="125545"/>
            <a:ext cx="2367420" cy="1293028"/>
          </a:xfrm>
        </p:spPr>
        <p:txBody>
          <a:bodyPr/>
          <a:lstStyle/>
          <a:p>
            <a:r>
              <a:rPr lang="ru-RU" b="1" i="1" dirty="0">
                <a:solidFill>
                  <a:srgbClr val="FFFF00"/>
                </a:solidFill>
              </a:rPr>
              <a:t>Сюжет</a:t>
            </a:r>
          </a:p>
        </p:txBody>
      </p:sp>
      <p:sp>
        <p:nvSpPr>
          <p:cNvPr id="3" name="Объект 2"/>
          <p:cNvSpPr>
            <a:spLocks noGrp="1"/>
          </p:cNvSpPr>
          <p:nvPr>
            <p:ph idx="1"/>
          </p:nvPr>
        </p:nvSpPr>
        <p:spPr>
          <a:xfrm>
            <a:off x="125260" y="1039660"/>
            <a:ext cx="12295339" cy="5498925"/>
          </a:xfrm>
        </p:spPr>
        <p:txBody>
          <a:bodyPr>
            <a:normAutofit/>
          </a:bodyPr>
          <a:lstStyle/>
          <a:p>
            <a:pPr marL="0" indent="0">
              <a:buNone/>
            </a:pPr>
            <a:r>
              <a:rPr lang="ru-RU" sz="3200" b="1" i="1" dirty="0">
                <a:solidFill>
                  <a:srgbClr val="FFFF00"/>
                </a:solidFill>
              </a:rPr>
              <a:t>Сюжет «Евгения Онегина» хорошо известен. Татьяна сразу полюбила Онегина, а он сумел полюбить ее после глубоких потрясений, происшедших в его охлажденной душе. Но, не смотря на то, что они любят друг друга, они не могут соединить свою судьбу. И виноваты в этом не внешние обстоятельства, а их собственные ошибки, их неумение найти правильный путь в жизни.</a:t>
            </a:r>
          </a:p>
          <a:p>
            <a:pPr marL="0" indent="0">
              <a:buNone/>
            </a:pPr>
            <a:r>
              <a:rPr lang="ru-RU" sz="3200" b="1" i="1" dirty="0">
                <a:solidFill>
                  <a:srgbClr val="FFFF00"/>
                </a:solidFill>
              </a:rPr>
              <a:t>Над причинами этих ошибок заставляет Пушкин размышлять своего читателя. </a:t>
            </a:r>
          </a:p>
          <a:p>
            <a:endParaRPr lang="ru-RU" sz="3200" dirty="0">
              <a:solidFill>
                <a:srgbClr val="FFFF00"/>
              </a:solidFill>
            </a:endParaRPr>
          </a:p>
        </p:txBody>
      </p:sp>
    </p:spTree>
    <p:extLst>
      <p:ext uri="{BB962C8B-B14F-4D97-AF65-F5344CB8AC3E}">
        <p14:creationId xmlns:p14="http://schemas.microsoft.com/office/powerpoint/2010/main" val="4140114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4559" y="188175"/>
            <a:ext cx="8610600" cy="1293028"/>
          </a:xfrm>
        </p:spPr>
        <p:txBody>
          <a:bodyPr/>
          <a:lstStyle/>
          <a:p>
            <a:r>
              <a:rPr lang="ru-RU" dirty="0"/>
              <a:t>Музыкальный замысел.</a:t>
            </a:r>
          </a:p>
        </p:txBody>
      </p:sp>
      <p:sp>
        <p:nvSpPr>
          <p:cNvPr id="3" name="Объект 2"/>
          <p:cNvSpPr>
            <a:spLocks noGrp="1"/>
          </p:cNvSpPr>
          <p:nvPr>
            <p:ph idx="1"/>
          </p:nvPr>
        </p:nvSpPr>
        <p:spPr/>
        <p:txBody>
          <a:bodyPr/>
          <a:lstStyle/>
          <a:p>
            <a:pPr marL="0" indent="0">
              <a:buNone/>
            </a:pPr>
            <a:r>
              <a:rPr lang="ru-RU" dirty="0"/>
              <a:t>Мелодия, красивая, пластичная, предающая тончайшие оттенки чувства,- самое сильное  из музыкально- выразительных средств в искусстве Чайковского. И музыкальный образ Татьяны создается прежде всего чудесными  мелодиями  в которых часто слышатся отзвуки задушевной русский  романсовой лирики.</a:t>
            </a:r>
          </a:p>
          <a:p>
            <a:pPr marL="0" indent="0">
              <a:buNone/>
            </a:pPr>
            <a:r>
              <a:rPr lang="ru-RU" dirty="0"/>
              <a:t>Музыкальный замысел заключается в том чтобы показать образ Героев в опере их чувства. </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72174"/>
            <a:ext cx="12191999" cy="2558716"/>
          </a:xfrm>
          <a:prstGeom prst="rect">
            <a:avLst/>
          </a:prstGeom>
        </p:spPr>
      </p:pic>
    </p:spTree>
    <p:extLst>
      <p:ext uri="{BB962C8B-B14F-4D97-AF65-F5344CB8AC3E}">
        <p14:creationId xmlns:p14="http://schemas.microsoft.com/office/powerpoint/2010/main" val="10679377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4294967295"/>
            <p:extLst>
              <p:ext uri="{D42A27DB-BD31-4B8C-83A1-F6EECF244321}">
                <p14:modId xmlns:p14="http://schemas.microsoft.com/office/powerpoint/2010/main" val="3483554355"/>
              </p:ext>
            </p:extLst>
          </p:nvPr>
        </p:nvGraphicFramePr>
        <p:xfrm>
          <a:off x="5065839" y="387178"/>
          <a:ext cx="6523428" cy="6660582"/>
        </p:xfrm>
        <a:graphic>
          <a:graphicData uri="http://schemas.openxmlformats.org/drawingml/2006/table">
            <a:tbl>
              <a:tblPr/>
              <a:tblGrid>
                <a:gridCol w="1630857">
                  <a:extLst>
                    <a:ext uri="{9D8B030D-6E8A-4147-A177-3AD203B41FA5}">
                      <a16:colId xmlns:a16="http://schemas.microsoft.com/office/drawing/2014/main" val="2984769636"/>
                    </a:ext>
                  </a:extLst>
                </a:gridCol>
                <a:gridCol w="1630857">
                  <a:extLst>
                    <a:ext uri="{9D8B030D-6E8A-4147-A177-3AD203B41FA5}">
                      <a16:colId xmlns:a16="http://schemas.microsoft.com/office/drawing/2014/main" val="1633256675"/>
                    </a:ext>
                  </a:extLst>
                </a:gridCol>
                <a:gridCol w="1630857">
                  <a:extLst>
                    <a:ext uri="{9D8B030D-6E8A-4147-A177-3AD203B41FA5}">
                      <a16:colId xmlns:a16="http://schemas.microsoft.com/office/drawing/2014/main" val="1687463975"/>
                    </a:ext>
                  </a:extLst>
                </a:gridCol>
                <a:gridCol w="1630857">
                  <a:extLst>
                    <a:ext uri="{9D8B030D-6E8A-4147-A177-3AD203B41FA5}">
                      <a16:colId xmlns:a16="http://schemas.microsoft.com/office/drawing/2014/main" val="1362761203"/>
                    </a:ext>
                  </a:extLst>
                </a:gridCol>
              </a:tblGrid>
              <a:tr h="1314415">
                <a:tc>
                  <a:txBody>
                    <a:bodyPr/>
                    <a:lstStyle/>
                    <a:p>
                      <a:r>
                        <a:rPr lang="ru-RU" sz="1400" dirty="0"/>
                        <a:t>Партия</a:t>
                      </a:r>
                    </a:p>
                  </a:txBody>
                  <a:tcPr marL="55128" marR="55128" marT="27564" marB="27564" anchor="ctr">
                    <a:lnL>
                      <a:noFill/>
                    </a:lnL>
                    <a:lnR>
                      <a:noFill/>
                    </a:lnR>
                    <a:lnT>
                      <a:noFill/>
                    </a:lnT>
                    <a:lnB>
                      <a:noFill/>
                    </a:lnB>
                  </a:tcPr>
                </a:tc>
                <a:tc>
                  <a:txBody>
                    <a:bodyPr/>
                    <a:lstStyle/>
                    <a:p>
                      <a:r>
                        <a:rPr lang="ru-RU" sz="1400" dirty="0"/>
                        <a:t>Голос</a:t>
                      </a:r>
                    </a:p>
                  </a:txBody>
                  <a:tcPr marL="55128" marR="55128" marT="27564" marB="27564" anchor="ctr">
                    <a:lnL>
                      <a:noFill/>
                    </a:lnL>
                    <a:lnR>
                      <a:noFill/>
                    </a:lnR>
                    <a:lnT>
                      <a:noFill/>
                    </a:lnT>
                    <a:lnB>
                      <a:noFill/>
                    </a:lnB>
                  </a:tcPr>
                </a:tc>
                <a:tc>
                  <a:txBody>
                    <a:bodyPr/>
                    <a:lstStyle/>
                    <a:p>
                      <a:r>
                        <a:rPr lang="ru-RU" sz="1400" dirty="0"/>
                        <a:t>Исполнитель на премьере</a:t>
                      </a:r>
                      <a:br>
                        <a:rPr lang="ru-RU" sz="1400" dirty="0"/>
                      </a:br>
                      <a:r>
                        <a:rPr lang="ru-RU" sz="1400" dirty="0"/>
                        <a:t>29 мая 1879</a:t>
                      </a:r>
                      <a:br>
                        <a:rPr lang="ru-RU" sz="1400" dirty="0"/>
                      </a:br>
                      <a:r>
                        <a:rPr lang="ru-RU" sz="1400" dirty="0"/>
                        <a:t>Дирижёр: Николай Рубинштейн</a:t>
                      </a:r>
                      <a:br>
                        <a:rPr lang="ru-RU" sz="1400" dirty="0"/>
                      </a:br>
                      <a:r>
                        <a:rPr lang="ru-RU" sz="1400" dirty="0"/>
                        <a:t>(ученический спектакль)</a:t>
                      </a:r>
                    </a:p>
                  </a:txBody>
                  <a:tcPr marL="55128" marR="55128" marT="27564" marB="27564" anchor="ctr">
                    <a:lnL>
                      <a:noFill/>
                    </a:lnL>
                    <a:lnR>
                      <a:noFill/>
                    </a:lnR>
                    <a:lnT>
                      <a:noFill/>
                    </a:lnT>
                    <a:lnB>
                      <a:noFill/>
                    </a:lnB>
                  </a:tcPr>
                </a:tc>
                <a:tc>
                  <a:txBody>
                    <a:bodyPr/>
                    <a:lstStyle/>
                    <a:p>
                      <a:r>
                        <a:rPr lang="ru-RU" sz="1400" dirty="0"/>
                        <a:t>Исполнитель на премьере в Большом театре</a:t>
                      </a:r>
                      <a:br>
                        <a:rPr lang="ru-RU" sz="1400" dirty="0"/>
                      </a:br>
                      <a:r>
                        <a:rPr lang="ru-RU" sz="1400" dirty="0"/>
                        <a:t>23 января 1881</a:t>
                      </a:r>
                      <a:br>
                        <a:rPr lang="ru-RU" sz="1400" dirty="0"/>
                      </a:br>
                      <a:r>
                        <a:rPr lang="ru-RU" sz="1400" dirty="0"/>
                        <a:t>Дирижёр: </a:t>
                      </a:r>
                      <a:r>
                        <a:rPr lang="ru-RU" sz="1400" dirty="0" err="1"/>
                        <a:t>Энрико</a:t>
                      </a:r>
                      <a:r>
                        <a:rPr lang="ru-RU" sz="1400" dirty="0"/>
                        <a:t> </a:t>
                      </a:r>
                      <a:r>
                        <a:rPr lang="ru-RU" sz="1400" dirty="0" err="1"/>
                        <a:t>Бевиньяни</a:t>
                      </a:r>
                      <a:endParaRPr lang="ru-RU" sz="1400" dirty="0"/>
                    </a:p>
                  </a:txBody>
                  <a:tcPr marL="55128" marR="55128" marT="27564" marB="27564" anchor="ctr">
                    <a:lnL>
                      <a:noFill/>
                    </a:lnL>
                    <a:lnR>
                      <a:noFill/>
                    </a:lnR>
                    <a:lnT>
                      <a:noFill/>
                    </a:lnT>
                    <a:lnB>
                      <a:noFill/>
                    </a:lnB>
                  </a:tcPr>
                </a:tc>
                <a:extLst>
                  <a:ext uri="{0D108BD9-81ED-4DB2-BD59-A6C34878D82A}">
                    <a16:rowId xmlns:a16="http://schemas.microsoft.com/office/drawing/2014/main" val="1847399851"/>
                  </a:ext>
                </a:extLst>
              </a:tr>
              <a:tr h="238326">
                <a:tc>
                  <a:txBody>
                    <a:bodyPr/>
                    <a:lstStyle/>
                    <a:p>
                      <a:r>
                        <a:rPr lang="ru-RU" sz="1400">
                          <a:effectLst/>
                        </a:rPr>
                        <a:t>Ларина, помещица</a:t>
                      </a:r>
                    </a:p>
                  </a:txBody>
                  <a:tcPr marL="55128" marR="55128" marT="27564" marB="27564" anchor="ctr">
                    <a:lnL>
                      <a:noFill/>
                    </a:lnL>
                    <a:lnR>
                      <a:noFill/>
                    </a:lnR>
                    <a:lnT>
                      <a:noFill/>
                    </a:lnT>
                    <a:lnB>
                      <a:noFill/>
                    </a:lnB>
                  </a:tcPr>
                </a:tc>
                <a:tc>
                  <a:txBody>
                    <a:bodyPr/>
                    <a:lstStyle/>
                    <a:p>
                      <a:r>
                        <a:rPr lang="ru-RU" sz="1400">
                          <a:effectLst/>
                        </a:rPr>
                        <a:t>меццо-сопрано</a:t>
                      </a:r>
                    </a:p>
                  </a:txBody>
                  <a:tcPr marL="55128" marR="55128" marT="27564" marB="27564" anchor="ctr">
                    <a:lnL>
                      <a:noFill/>
                    </a:lnL>
                    <a:lnR>
                      <a:noFill/>
                    </a:lnR>
                    <a:lnT>
                      <a:noFill/>
                    </a:lnT>
                    <a:lnB>
                      <a:noFill/>
                    </a:lnB>
                  </a:tcPr>
                </a:tc>
                <a:tc>
                  <a:txBody>
                    <a:bodyPr/>
                    <a:lstStyle/>
                    <a:p>
                      <a:endParaRPr lang="ru-RU" sz="1400">
                        <a:effectLst/>
                      </a:endParaRPr>
                    </a:p>
                  </a:txBody>
                  <a:tcPr marL="55128" marR="55128" marT="27564" marB="27564" anchor="ctr">
                    <a:lnL>
                      <a:noFill/>
                    </a:lnL>
                    <a:lnR>
                      <a:noFill/>
                    </a:lnR>
                    <a:lnT>
                      <a:noFill/>
                    </a:lnT>
                    <a:lnB>
                      <a:noFill/>
                    </a:lnB>
                  </a:tcPr>
                </a:tc>
                <a:tc>
                  <a:txBody>
                    <a:bodyPr/>
                    <a:lstStyle/>
                    <a:p>
                      <a:endParaRPr lang="ru-RU" sz="1400" dirty="0">
                        <a:effectLst/>
                      </a:endParaRPr>
                    </a:p>
                  </a:txBody>
                  <a:tcPr marL="55128" marR="55128" marT="27564" marB="27564" anchor="ctr">
                    <a:lnL>
                      <a:noFill/>
                    </a:lnL>
                    <a:lnR>
                      <a:noFill/>
                    </a:lnR>
                    <a:lnT>
                      <a:noFill/>
                    </a:lnT>
                    <a:lnB>
                      <a:noFill/>
                    </a:lnB>
                  </a:tcPr>
                </a:tc>
                <a:extLst>
                  <a:ext uri="{0D108BD9-81ED-4DB2-BD59-A6C34878D82A}">
                    <a16:rowId xmlns:a16="http://schemas.microsoft.com/office/drawing/2014/main" val="686093500"/>
                  </a:ext>
                </a:extLst>
              </a:tr>
              <a:tr h="238326">
                <a:tc>
                  <a:txBody>
                    <a:bodyPr/>
                    <a:lstStyle/>
                    <a:p>
                      <a:r>
                        <a:rPr lang="ru-RU" sz="1400">
                          <a:effectLst/>
                        </a:rPr>
                        <a:t>Татьяна</a:t>
                      </a:r>
                    </a:p>
                  </a:txBody>
                  <a:tcPr marL="55128" marR="55128" marT="27564" marB="27564" anchor="ctr">
                    <a:lnL>
                      <a:noFill/>
                    </a:lnL>
                    <a:lnR>
                      <a:noFill/>
                    </a:lnR>
                    <a:lnT>
                      <a:noFill/>
                    </a:lnT>
                    <a:lnB>
                      <a:noFill/>
                    </a:lnB>
                  </a:tcPr>
                </a:tc>
                <a:tc>
                  <a:txBody>
                    <a:bodyPr/>
                    <a:lstStyle/>
                    <a:p>
                      <a:r>
                        <a:rPr lang="ru-RU" sz="1400">
                          <a:effectLst/>
                        </a:rPr>
                        <a:t>сопрано</a:t>
                      </a:r>
                    </a:p>
                  </a:txBody>
                  <a:tcPr marL="55128" marR="55128" marT="27564" marB="27564" anchor="ctr">
                    <a:lnL>
                      <a:noFill/>
                    </a:lnL>
                    <a:lnR>
                      <a:noFill/>
                    </a:lnR>
                    <a:lnT>
                      <a:noFill/>
                    </a:lnT>
                    <a:lnB>
                      <a:noFill/>
                    </a:lnB>
                  </a:tcPr>
                </a:tc>
                <a:tc>
                  <a:txBody>
                    <a:bodyPr/>
                    <a:lstStyle/>
                    <a:p>
                      <a:r>
                        <a:rPr lang="ru-RU" sz="1400">
                          <a:effectLst/>
                        </a:rPr>
                        <a:t>Мария Климентова</a:t>
                      </a:r>
                    </a:p>
                  </a:txBody>
                  <a:tcPr marL="55128" marR="55128" marT="27564" marB="27564" anchor="ctr">
                    <a:lnL>
                      <a:noFill/>
                    </a:lnL>
                    <a:lnR>
                      <a:noFill/>
                    </a:lnR>
                    <a:lnT>
                      <a:noFill/>
                    </a:lnT>
                    <a:lnB>
                      <a:noFill/>
                    </a:lnB>
                  </a:tcPr>
                </a:tc>
                <a:tc>
                  <a:txBody>
                    <a:bodyPr/>
                    <a:lstStyle/>
                    <a:p>
                      <a:r>
                        <a:rPr lang="ru-RU" sz="1400" dirty="0">
                          <a:effectLst/>
                        </a:rPr>
                        <a:t>Елена Верни</a:t>
                      </a:r>
                    </a:p>
                  </a:txBody>
                  <a:tcPr marL="55128" marR="55128" marT="27564" marB="27564" anchor="ctr">
                    <a:lnL>
                      <a:noFill/>
                    </a:lnL>
                    <a:lnR>
                      <a:noFill/>
                    </a:lnR>
                    <a:lnT>
                      <a:noFill/>
                    </a:lnT>
                    <a:lnB>
                      <a:noFill/>
                    </a:lnB>
                  </a:tcPr>
                </a:tc>
                <a:extLst>
                  <a:ext uri="{0D108BD9-81ED-4DB2-BD59-A6C34878D82A}">
                    <a16:rowId xmlns:a16="http://schemas.microsoft.com/office/drawing/2014/main" val="277088299"/>
                  </a:ext>
                </a:extLst>
              </a:tr>
              <a:tr h="417674">
                <a:tc>
                  <a:txBody>
                    <a:bodyPr/>
                    <a:lstStyle/>
                    <a:p>
                      <a:r>
                        <a:rPr lang="ru-RU" sz="1400">
                          <a:effectLst/>
                        </a:rPr>
                        <a:t>Ольга</a:t>
                      </a:r>
                    </a:p>
                  </a:txBody>
                  <a:tcPr marL="55128" marR="55128" marT="27564" marB="27564" anchor="ctr">
                    <a:lnL>
                      <a:noFill/>
                    </a:lnL>
                    <a:lnR>
                      <a:noFill/>
                    </a:lnR>
                    <a:lnT>
                      <a:noFill/>
                    </a:lnT>
                    <a:lnB>
                      <a:noFill/>
                    </a:lnB>
                  </a:tcPr>
                </a:tc>
                <a:tc>
                  <a:txBody>
                    <a:bodyPr/>
                    <a:lstStyle/>
                    <a:p>
                      <a:r>
                        <a:rPr lang="ru-RU" sz="1400">
                          <a:effectLst/>
                        </a:rPr>
                        <a:t>контральто</a:t>
                      </a:r>
                    </a:p>
                  </a:txBody>
                  <a:tcPr marL="55128" marR="55128" marT="27564" marB="27564" anchor="ctr">
                    <a:lnL>
                      <a:noFill/>
                    </a:lnL>
                    <a:lnR>
                      <a:noFill/>
                    </a:lnR>
                    <a:lnT>
                      <a:noFill/>
                    </a:lnT>
                    <a:lnB>
                      <a:noFill/>
                    </a:lnB>
                  </a:tcPr>
                </a:tc>
                <a:tc>
                  <a:txBody>
                    <a:bodyPr/>
                    <a:lstStyle/>
                    <a:p>
                      <a:r>
                        <a:rPr lang="ru-RU" sz="1400">
                          <a:effectLst/>
                        </a:rPr>
                        <a:t>Александра Левицкая</a:t>
                      </a:r>
                    </a:p>
                  </a:txBody>
                  <a:tcPr marL="55128" marR="55128" marT="27564" marB="27564" anchor="ctr">
                    <a:lnL>
                      <a:noFill/>
                    </a:lnL>
                    <a:lnR>
                      <a:noFill/>
                    </a:lnR>
                    <a:lnT>
                      <a:noFill/>
                    </a:lnT>
                    <a:lnB>
                      <a:noFill/>
                    </a:lnB>
                  </a:tcPr>
                </a:tc>
                <a:tc>
                  <a:txBody>
                    <a:bodyPr/>
                    <a:lstStyle/>
                    <a:p>
                      <a:r>
                        <a:rPr lang="ru-RU" sz="1400" dirty="0">
                          <a:effectLst/>
                        </a:rPr>
                        <a:t>Александра Крутикова</a:t>
                      </a:r>
                    </a:p>
                  </a:txBody>
                  <a:tcPr marL="55128" marR="55128" marT="27564" marB="27564" anchor="ctr">
                    <a:lnL>
                      <a:noFill/>
                    </a:lnL>
                    <a:lnR>
                      <a:noFill/>
                    </a:lnR>
                    <a:lnT>
                      <a:noFill/>
                    </a:lnT>
                    <a:lnB>
                      <a:noFill/>
                    </a:lnB>
                  </a:tcPr>
                </a:tc>
                <a:extLst>
                  <a:ext uri="{0D108BD9-81ED-4DB2-BD59-A6C34878D82A}">
                    <a16:rowId xmlns:a16="http://schemas.microsoft.com/office/drawing/2014/main" val="1756831851"/>
                  </a:ext>
                </a:extLst>
              </a:tr>
              <a:tr h="238326">
                <a:tc>
                  <a:txBody>
                    <a:bodyPr/>
                    <a:lstStyle/>
                    <a:p>
                      <a:r>
                        <a:rPr lang="ru-RU" sz="1400">
                          <a:effectLst/>
                        </a:rPr>
                        <a:t>Филиппьевна, няня</a:t>
                      </a:r>
                    </a:p>
                  </a:txBody>
                  <a:tcPr marL="55128" marR="55128" marT="27564" marB="27564" anchor="ctr">
                    <a:lnL>
                      <a:noFill/>
                    </a:lnL>
                    <a:lnR>
                      <a:noFill/>
                    </a:lnR>
                    <a:lnT>
                      <a:noFill/>
                    </a:lnT>
                    <a:lnB>
                      <a:noFill/>
                    </a:lnB>
                  </a:tcPr>
                </a:tc>
                <a:tc>
                  <a:txBody>
                    <a:bodyPr/>
                    <a:lstStyle/>
                    <a:p>
                      <a:r>
                        <a:rPr lang="ru-RU" sz="1400">
                          <a:effectLst/>
                        </a:rPr>
                        <a:t>меццо-сопрано</a:t>
                      </a:r>
                    </a:p>
                  </a:txBody>
                  <a:tcPr marL="55128" marR="55128" marT="27564" marB="27564" anchor="ctr">
                    <a:lnL>
                      <a:noFill/>
                    </a:lnL>
                    <a:lnR>
                      <a:noFill/>
                    </a:lnR>
                    <a:lnT>
                      <a:noFill/>
                    </a:lnT>
                    <a:lnB>
                      <a:noFill/>
                    </a:lnB>
                  </a:tcPr>
                </a:tc>
                <a:tc>
                  <a:txBody>
                    <a:bodyPr/>
                    <a:lstStyle/>
                    <a:p>
                      <a:endParaRPr lang="ru-RU" sz="1400">
                        <a:effectLst/>
                      </a:endParaRPr>
                    </a:p>
                  </a:txBody>
                  <a:tcPr marL="55128" marR="55128" marT="27564" marB="27564" anchor="ctr">
                    <a:lnL>
                      <a:noFill/>
                    </a:lnL>
                    <a:lnR>
                      <a:noFill/>
                    </a:lnR>
                    <a:lnT>
                      <a:noFill/>
                    </a:lnT>
                    <a:lnB>
                      <a:noFill/>
                    </a:lnB>
                  </a:tcPr>
                </a:tc>
                <a:tc>
                  <a:txBody>
                    <a:bodyPr/>
                    <a:lstStyle/>
                    <a:p>
                      <a:endParaRPr lang="ru-RU" sz="1400" dirty="0">
                        <a:effectLst/>
                      </a:endParaRPr>
                    </a:p>
                  </a:txBody>
                  <a:tcPr marL="55128" marR="55128" marT="27564" marB="27564" anchor="ctr">
                    <a:lnL>
                      <a:noFill/>
                    </a:lnL>
                    <a:lnR>
                      <a:noFill/>
                    </a:lnR>
                    <a:lnT>
                      <a:noFill/>
                    </a:lnT>
                    <a:lnB>
                      <a:noFill/>
                    </a:lnB>
                  </a:tcPr>
                </a:tc>
                <a:extLst>
                  <a:ext uri="{0D108BD9-81ED-4DB2-BD59-A6C34878D82A}">
                    <a16:rowId xmlns:a16="http://schemas.microsoft.com/office/drawing/2014/main" val="3732273898"/>
                  </a:ext>
                </a:extLst>
              </a:tr>
              <a:tr h="238326">
                <a:tc>
                  <a:txBody>
                    <a:bodyPr/>
                    <a:lstStyle/>
                    <a:p>
                      <a:r>
                        <a:rPr lang="ru-RU" sz="1400">
                          <a:effectLst/>
                        </a:rPr>
                        <a:t>Евгений Онегин</a:t>
                      </a:r>
                    </a:p>
                  </a:txBody>
                  <a:tcPr marL="55128" marR="55128" marT="27564" marB="27564" anchor="ctr">
                    <a:lnL>
                      <a:noFill/>
                    </a:lnL>
                    <a:lnR>
                      <a:noFill/>
                    </a:lnR>
                    <a:lnT>
                      <a:noFill/>
                    </a:lnT>
                    <a:lnB>
                      <a:noFill/>
                    </a:lnB>
                  </a:tcPr>
                </a:tc>
                <a:tc>
                  <a:txBody>
                    <a:bodyPr/>
                    <a:lstStyle/>
                    <a:p>
                      <a:r>
                        <a:rPr lang="ru-RU" sz="1400">
                          <a:effectLst/>
                        </a:rPr>
                        <a:t>баритон</a:t>
                      </a:r>
                    </a:p>
                  </a:txBody>
                  <a:tcPr marL="55128" marR="55128" marT="27564" marB="27564" anchor="ctr">
                    <a:lnL>
                      <a:noFill/>
                    </a:lnL>
                    <a:lnR>
                      <a:noFill/>
                    </a:lnR>
                    <a:lnT>
                      <a:noFill/>
                    </a:lnT>
                    <a:lnB>
                      <a:noFill/>
                    </a:lnB>
                  </a:tcPr>
                </a:tc>
                <a:tc>
                  <a:txBody>
                    <a:bodyPr/>
                    <a:lstStyle/>
                    <a:p>
                      <a:r>
                        <a:rPr lang="ru-RU" sz="1400">
                          <a:effectLst/>
                        </a:rPr>
                        <a:t>Сергей Гилёв</a:t>
                      </a:r>
                    </a:p>
                  </a:txBody>
                  <a:tcPr marL="55128" marR="55128" marT="27564" marB="27564" anchor="ctr">
                    <a:lnL>
                      <a:noFill/>
                    </a:lnL>
                    <a:lnR>
                      <a:noFill/>
                    </a:lnR>
                    <a:lnT>
                      <a:noFill/>
                    </a:lnT>
                    <a:lnB>
                      <a:noFill/>
                    </a:lnB>
                  </a:tcPr>
                </a:tc>
                <a:tc>
                  <a:txBody>
                    <a:bodyPr/>
                    <a:lstStyle/>
                    <a:p>
                      <a:r>
                        <a:rPr lang="ru-RU" sz="1400" dirty="0">
                          <a:effectLst/>
                        </a:rPr>
                        <a:t>Павел Хохлов</a:t>
                      </a:r>
                    </a:p>
                  </a:txBody>
                  <a:tcPr marL="55128" marR="55128" marT="27564" marB="27564" anchor="ctr">
                    <a:lnL>
                      <a:noFill/>
                    </a:lnL>
                    <a:lnR>
                      <a:noFill/>
                    </a:lnR>
                    <a:lnT>
                      <a:noFill/>
                    </a:lnT>
                    <a:lnB>
                      <a:noFill/>
                    </a:lnB>
                  </a:tcPr>
                </a:tc>
                <a:extLst>
                  <a:ext uri="{0D108BD9-81ED-4DB2-BD59-A6C34878D82A}">
                    <a16:rowId xmlns:a16="http://schemas.microsoft.com/office/drawing/2014/main" val="230044485"/>
                  </a:ext>
                </a:extLst>
              </a:tr>
              <a:tr h="238326">
                <a:tc>
                  <a:txBody>
                    <a:bodyPr/>
                    <a:lstStyle/>
                    <a:p>
                      <a:r>
                        <a:rPr lang="ru-RU" sz="1400">
                          <a:effectLst/>
                        </a:rPr>
                        <a:t>Ленский</a:t>
                      </a:r>
                    </a:p>
                  </a:txBody>
                  <a:tcPr marL="55128" marR="55128" marT="27564" marB="27564" anchor="ctr">
                    <a:lnL>
                      <a:noFill/>
                    </a:lnL>
                    <a:lnR>
                      <a:noFill/>
                    </a:lnR>
                    <a:lnT>
                      <a:noFill/>
                    </a:lnT>
                    <a:lnB>
                      <a:noFill/>
                    </a:lnB>
                  </a:tcPr>
                </a:tc>
                <a:tc>
                  <a:txBody>
                    <a:bodyPr/>
                    <a:lstStyle/>
                    <a:p>
                      <a:r>
                        <a:rPr lang="ru-RU" sz="1400">
                          <a:effectLst/>
                        </a:rPr>
                        <a:t>тенор</a:t>
                      </a:r>
                    </a:p>
                  </a:txBody>
                  <a:tcPr marL="55128" marR="55128" marT="27564" marB="27564" anchor="ctr">
                    <a:lnL>
                      <a:noFill/>
                    </a:lnL>
                    <a:lnR>
                      <a:noFill/>
                    </a:lnR>
                    <a:lnT>
                      <a:noFill/>
                    </a:lnT>
                    <a:lnB>
                      <a:noFill/>
                    </a:lnB>
                  </a:tcPr>
                </a:tc>
                <a:tc>
                  <a:txBody>
                    <a:bodyPr/>
                    <a:lstStyle/>
                    <a:p>
                      <a:r>
                        <a:rPr lang="ru-RU" sz="1400">
                          <a:effectLst/>
                        </a:rPr>
                        <a:t>Михаил Медведев</a:t>
                      </a:r>
                    </a:p>
                  </a:txBody>
                  <a:tcPr marL="55128" marR="55128" marT="27564" marB="27564" anchor="ctr">
                    <a:lnL>
                      <a:noFill/>
                    </a:lnL>
                    <a:lnR>
                      <a:noFill/>
                    </a:lnR>
                    <a:lnT>
                      <a:noFill/>
                    </a:lnT>
                    <a:lnB>
                      <a:noFill/>
                    </a:lnB>
                  </a:tcPr>
                </a:tc>
                <a:tc>
                  <a:txBody>
                    <a:bodyPr/>
                    <a:lstStyle/>
                    <a:p>
                      <a:r>
                        <a:rPr lang="ru-RU" sz="1400" dirty="0">
                          <a:effectLst/>
                        </a:rPr>
                        <a:t>Дмитрий </a:t>
                      </a:r>
                      <a:r>
                        <a:rPr lang="ru-RU" sz="1400" dirty="0" err="1">
                          <a:effectLst/>
                        </a:rPr>
                        <a:t>Усатов</a:t>
                      </a:r>
                      <a:endParaRPr lang="ru-RU" sz="1400" dirty="0">
                        <a:effectLst/>
                      </a:endParaRPr>
                    </a:p>
                  </a:txBody>
                  <a:tcPr marL="55128" marR="55128" marT="27564" marB="27564" anchor="ctr">
                    <a:lnL>
                      <a:noFill/>
                    </a:lnL>
                    <a:lnR>
                      <a:noFill/>
                    </a:lnR>
                    <a:lnT>
                      <a:noFill/>
                    </a:lnT>
                    <a:lnB>
                      <a:noFill/>
                    </a:lnB>
                  </a:tcPr>
                </a:tc>
                <a:extLst>
                  <a:ext uri="{0D108BD9-81ED-4DB2-BD59-A6C34878D82A}">
                    <a16:rowId xmlns:a16="http://schemas.microsoft.com/office/drawing/2014/main" val="261025278"/>
                  </a:ext>
                </a:extLst>
              </a:tr>
              <a:tr h="238326">
                <a:tc>
                  <a:txBody>
                    <a:bodyPr/>
                    <a:lstStyle/>
                    <a:p>
                      <a:r>
                        <a:rPr lang="ru-RU" sz="1400">
                          <a:effectLst/>
                        </a:rPr>
                        <a:t>Князь Гремин</a:t>
                      </a:r>
                    </a:p>
                  </a:txBody>
                  <a:tcPr marL="55128" marR="55128" marT="27564" marB="27564" anchor="ctr">
                    <a:lnL>
                      <a:noFill/>
                    </a:lnL>
                    <a:lnR>
                      <a:noFill/>
                    </a:lnR>
                    <a:lnT>
                      <a:noFill/>
                    </a:lnT>
                    <a:lnB>
                      <a:noFill/>
                    </a:lnB>
                  </a:tcPr>
                </a:tc>
                <a:tc>
                  <a:txBody>
                    <a:bodyPr/>
                    <a:lstStyle/>
                    <a:p>
                      <a:r>
                        <a:rPr lang="ru-RU" sz="1400">
                          <a:effectLst/>
                        </a:rPr>
                        <a:t>бас</a:t>
                      </a:r>
                    </a:p>
                  </a:txBody>
                  <a:tcPr marL="55128" marR="55128" marT="27564" marB="27564" anchor="ctr">
                    <a:lnL>
                      <a:noFill/>
                    </a:lnL>
                    <a:lnR>
                      <a:noFill/>
                    </a:lnR>
                    <a:lnT>
                      <a:noFill/>
                    </a:lnT>
                    <a:lnB>
                      <a:noFill/>
                    </a:lnB>
                  </a:tcPr>
                </a:tc>
                <a:tc>
                  <a:txBody>
                    <a:bodyPr/>
                    <a:lstStyle/>
                    <a:p>
                      <a:r>
                        <a:rPr lang="ru-RU" sz="1400">
                          <a:effectLst/>
                        </a:rPr>
                        <a:t>Василий Махалов</a:t>
                      </a:r>
                    </a:p>
                  </a:txBody>
                  <a:tcPr marL="55128" marR="55128" marT="27564" marB="27564" anchor="ctr">
                    <a:lnL>
                      <a:noFill/>
                    </a:lnL>
                    <a:lnR>
                      <a:noFill/>
                    </a:lnR>
                    <a:lnT>
                      <a:noFill/>
                    </a:lnT>
                    <a:lnB>
                      <a:noFill/>
                    </a:lnB>
                  </a:tcPr>
                </a:tc>
                <a:tc>
                  <a:txBody>
                    <a:bodyPr/>
                    <a:lstStyle/>
                    <a:p>
                      <a:r>
                        <a:rPr lang="ru-RU" sz="1400" dirty="0">
                          <a:effectLst/>
                        </a:rPr>
                        <a:t>Абрам Абрамов</a:t>
                      </a:r>
                    </a:p>
                  </a:txBody>
                  <a:tcPr marL="55128" marR="55128" marT="27564" marB="27564" anchor="ctr">
                    <a:lnL>
                      <a:noFill/>
                    </a:lnL>
                    <a:lnR>
                      <a:noFill/>
                    </a:lnR>
                    <a:lnT>
                      <a:noFill/>
                    </a:lnT>
                    <a:lnB>
                      <a:noFill/>
                    </a:lnB>
                  </a:tcPr>
                </a:tc>
                <a:extLst>
                  <a:ext uri="{0D108BD9-81ED-4DB2-BD59-A6C34878D82A}">
                    <a16:rowId xmlns:a16="http://schemas.microsoft.com/office/drawing/2014/main" val="1791166957"/>
                  </a:ext>
                </a:extLst>
              </a:tr>
              <a:tr h="238326">
                <a:tc>
                  <a:txBody>
                    <a:bodyPr/>
                    <a:lstStyle/>
                    <a:p>
                      <a:r>
                        <a:rPr lang="ru-RU" sz="1400">
                          <a:effectLst/>
                        </a:rPr>
                        <a:t>Ротный</a:t>
                      </a:r>
                    </a:p>
                  </a:txBody>
                  <a:tcPr marL="55128" marR="55128" marT="27564" marB="27564" anchor="ctr">
                    <a:lnL>
                      <a:noFill/>
                    </a:lnL>
                    <a:lnR>
                      <a:noFill/>
                    </a:lnR>
                    <a:lnT>
                      <a:noFill/>
                    </a:lnT>
                    <a:lnB>
                      <a:noFill/>
                    </a:lnB>
                  </a:tcPr>
                </a:tc>
                <a:tc>
                  <a:txBody>
                    <a:bodyPr/>
                    <a:lstStyle/>
                    <a:p>
                      <a:r>
                        <a:rPr lang="ru-RU" sz="1400">
                          <a:effectLst/>
                        </a:rPr>
                        <a:t>бас</a:t>
                      </a:r>
                    </a:p>
                  </a:txBody>
                  <a:tcPr marL="55128" marR="55128" marT="27564" marB="27564" anchor="ctr">
                    <a:lnL>
                      <a:noFill/>
                    </a:lnL>
                    <a:lnR>
                      <a:noFill/>
                    </a:lnR>
                    <a:lnT>
                      <a:noFill/>
                    </a:lnT>
                    <a:lnB>
                      <a:noFill/>
                    </a:lnB>
                  </a:tcPr>
                </a:tc>
                <a:tc>
                  <a:txBody>
                    <a:bodyPr/>
                    <a:lstStyle/>
                    <a:p>
                      <a:r>
                        <a:rPr lang="ru-RU" sz="1400">
                          <a:effectLst/>
                        </a:rPr>
                        <a:t>Василий Махалов</a:t>
                      </a:r>
                    </a:p>
                  </a:txBody>
                  <a:tcPr marL="55128" marR="55128" marT="27564" marB="27564" anchor="ctr">
                    <a:lnL>
                      <a:noFill/>
                    </a:lnL>
                    <a:lnR>
                      <a:noFill/>
                    </a:lnR>
                    <a:lnT>
                      <a:noFill/>
                    </a:lnT>
                    <a:lnB>
                      <a:noFill/>
                    </a:lnB>
                  </a:tcPr>
                </a:tc>
                <a:tc>
                  <a:txBody>
                    <a:bodyPr/>
                    <a:lstStyle/>
                    <a:p>
                      <a:endParaRPr lang="ru-RU" sz="1400" dirty="0">
                        <a:effectLst/>
                      </a:endParaRPr>
                    </a:p>
                  </a:txBody>
                  <a:tcPr marL="55128" marR="55128" marT="27564" marB="27564" anchor="ctr">
                    <a:lnL>
                      <a:noFill/>
                    </a:lnL>
                    <a:lnR>
                      <a:noFill/>
                    </a:lnR>
                    <a:lnT>
                      <a:noFill/>
                    </a:lnT>
                    <a:lnB>
                      <a:noFill/>
                    </a:lnB>
                  </a:tcPr>
                </a:tc>
                <a:extLst>
                  <a:ext uri="{0D108BD9-81ED-4DB2-BD59-A6C34878D82A}">
                    <a16:rowId xmlns:a16="http://schemas.microsoft.com/office/drawing/2014/main" val="1215535088"/>
                  </a:ext>
                </a:extLst>
              </a:tr>
              <a:tr h="238326">
                <a:tc>
                  <a:txBody>
                    <a:bodyPr/>
                    <a:lstStyle/>
                    <a:p>
                      <a:r>
                        <a:rPr lang="ru-RU" sz="1400">
                          <a:effectLst/>
                        </a:rPr>
                        <a:t>Зарецкий</a:t>
                      </a:r>
                    </a:p>
                  </a:txBody>
                  <a:tcPr marL="55128" marR="55128" marT="27564" marB="27564" anchor="ctr">
                    <a:lnL>
                      <a:noFill/>
                    </a:lnL>
                    <a:lnR>
                      <a:noFill/>
                    </a:lnR>
                    <a:lnT>
                      <a:noFill/>
                    </a:lnT>
                    <a:lnB>
                      <a:noFill/>
                    </a:lnB>
                  </a:tcPr>
                </a:tc>
                <a:tc>
                  <a:txBody>
                    <a:bodyPr/>
                    <a:lstStyle/>
                    <a:p>
                      <a:r>
                        <a:rPr lang="ru-RU" sz="1400">
                          <a:effectLst/>
                        </a:rPr>
                        <a:t>бас</a:t>
                      </a:r>
                    </a:p>
                  </a:txBody>
                  <a:tcPr marL="55128" marR="55128" marT="27564" marB="27564" anchor="ctr">
                    <a:lnL>
                      <a:noFill/>
                    </a:lnL>
                    <a:lnR>
                      <a:noFill/>
                    </a:lnR>
                    <a:lnT>
                      <a:noFill/>
                    </a:lnT>
                    <a:lnB>
                      <a:noFill/>
                    </a:lnB>
                  </a:tcPr>
                </a:tc>
                <a:tc>
                  <a:txBody>
                    <a:bodyPr/>
                    <a:lstStyle/>
                    <a:p>
                      <a:endParaRPr lang="ru-RU" sz="1400">
                        <a:effectLst/>
                      </a:endParaRPr>
                    </a:p>
                  </a:txBody>
                  <a:tcPr marL="55128" marR="55128" marT="27564" marB="27564" anchor="ctr">
                    <a:lnL>
                      <a:noFill/>
                    </a:lnL>
                    <a:lnR>
                      <a:noFill/>
                    </a:lnR>
                    <a:lnT>
                      <a:noFill/>
                    </a:lnT>
                    <a:lnB>
                      <a:noFill/>
                    </a:lnB>
                  </a:tcPr>
                </a:tc>
                <a:tc>
                  <a:txBody>
                    <a:bodyPr/>
                    <a:lstStyle/>
                    <a:p>
                      <a:endParaRPr lang="ru-RU" sz="1400" dirty="0">
                        <a:effectLst/>
                      </a:endParaRPr>
                    </a:p>
                  </a:txBody>
                  <a:tcPr marL="55128" marR="55128" marT="27564" marB="27564" anchor="ctr">
                    <a:lnL>
                      <a:noFill/>
                    </a:lnL>
                    <a:lnR>
                      <a:noFill/>
                    </a:lnR>
                    <a:lnT>
                      <a:noFill/>
                    </a:lnT>
                    <a:lnB>
                      <a:noFill/>
                    </a:lnB>
                  </a:tcPr>
                </a:tc>
                <a:extLst>
                  <a:ext uri="{0D108BD9-81ED-4DB2-BD59-A6C34878D82A}">
                    <a16:rowId xmlns:a16="http://schemas.microsoft.com/office/drawing/2014/main" val="401982032"/>
                  </a:ext>
                </a:extLst>
              </a:tr>
              <a:tr h="238326">
                <a:tc>
                  <a:txBody>
                    <a:bodyPr/>
                    <a:lstStyle/>
                    <a:p>
                      <a:r>
                        <a:rPr lang="ru-RU" sz="1400">
                          <a:effectLst/>
                        </a:rPr>
                        <a:t>Трике, француз</a:t>
                      </a:r>
                    </a:p>
                  </a:txBody>
                  <a:tcPr marL="55128" marR="55128" marT="27564" marB="27564" anchor="ctr">
                    <a:lnL>
                      <a:noFill/>
                    </a:lnL>
                    <a:lnR>
                      <a:noFill/>
                    </a:lnR>
                    <a:lnT>
                      <a:noFill/>
                    </a:lnT>
                    <a:lnB>
                      <a:noFill/>
                    </a:lnB>
                  </a:tcPr>
                </a:tc>
                <a:tc>
                  <a:txBody>
                    <a:bodyPr/>
                    <a:lstStyle/>
                    <a:p>
                      <a:r>
                        <a:rPr lang="ru-RU" sz="1400">
                          <a:effectLst/>
                        </a:rPr>
                        <a:t>тенор</a:t>
                      </a:r>
                    </a:p>
                  </a:txBody>
                  <a:tcPr marL="55128" marR="55128" marT="27564" marB="27564" anchor="ctr">
                    <a:lnL>
                      <a:noFill/>
                    </a:lnL>
                    <a:lnR>
                      <a:noFill/>
                    </a:lnR>
                    <a:lnT>
                      <a:noFill/>
                    </a:lnT>
                    <a:lnB>
                      <a:noFill/>
                    </a:lnB>
                  </a:tcPr>
                </a:tc>
                <a:tc>
                  <a:txBody>
                    <a:bodyPr/>
                    <a:lstStyle/>
                    <a:p>
                      <a:endParaRPr lang="ru-RU" sz="1400">
                        <a:effectLst/>
                      </a:endParaRPr>
                    </a:p>
                  </a:txBody>
                  <a:tcPr marL="55128" marR="55128" marT="27564" marB="27564" anchor="ctr">
                    <a:lnL>
                      <a:noFill/>
                    </a:lnL>
                    <a:lnR>
                      <a:noFill/>
                    </a:lnR>
                    <a:lnT>
                      <a:noFill/>
                    </a:lnT>
                    <a:lnB>
                      <a:noFill/>
                    </a:lnB>
                  </a:tcPr>
                </a:tc>
                <a:tc>
                  <a:txBody>
                    <a:bodyPr/>
                    <a:lstStyle/>
                    <a:p>
                      <a:endParaRPr lang="ru-RU" sz="1400" dirty="0">
                        <a:effectLst/>
                      </a:endParaRPr>
                    </a:p>
                  </a:txBody>
                  <a:tcPr marL="55128" marR="55128" marT="27564" marB="27564" anchor="ctr">
                    <a:lnL>
                      <a:noFill/>
                    </a:lnL>
                    <a:lnR>
                      <a:noFill/>
                    </a:lnR>
                    <a:lnT>
                      <a:noFill/>
                    </a:lnT>
                    <a:lnB>
                      <a:noFill/>
                    </a:lnB>
                  </a:tcPr>
                </a:tc>
                <a:extLst>
                  <a:ext uri="{0D108BD9-81ED-4DB2-BD59-A6C34878D82A}">
                    <a16:rowId xmlns:a16="http://schemas.microsoft.com/office/drawing/2014/main" val="3950294763"/>
                  </a:ext>
                </a:extLst>
              </a:tr>
              <a:tr h="238326">
                <a:tc>
                  <a:txBody>
                    <a:bodyPr/>
                    <a:lstStyle/>
                    <a:p>
                      <a:r>
                        <a:rPr lang="ru-RU" sz="1400">
                          <a:effectLst/>
                        </a:rPr>
                        <a:t>Гильо, камердинер</a:t>
                      </a:r>
                    </a:p>
                  </a:txBody>
                  <a:tcPr marL="55128" marR="55128" marT="27564" marB="27564" anchor="ctr">
                    <a:lnL>
                      <a:noFill/>
                    </a:lnL>
                    <a:lnR>
                      <a:noFill/>
                    </a:lnR>
                    <a:lnT>
                      <a:noFill/>
                    </a:lnT>
                    <a:lnB>
                      <a:noFill/>
                    </a:lnB>
                  </a:tcPr>
                </a:tc>
                <a:tc>
                  <a:txBody>
                    <a:bodyPr/>
                    <a:lstStyle/>
                    <a:p>
                      <a:r>
                        <a:rPr lang="ru-RU" sz="1400">
                          <a:effectLst/>
                        </a:rPr>
                        <a:t>без речей</a:t>
                      </a:r>
                    </a:p>
                  </a:txBody>
                  <a:tcPr marL="55128" marR="55128" marT="27564" marB="27564" anchor="ctr">
                    <a:lnL>
                      <a:noFill/>
                    </a:lnL>
                    <a:lnR>
                      <a:noFill/>
                    </a:lnR>
                    <a:lnT>
                      <a:noFill/>
                    </a:lnT>
                    <a:lnB>
                      <a:noFill/>
                    </a:lnB>
                  </a:tcPr>
                </a:tc>
                <a:tc>
                  <a:txBody>
                    <a:bodyPr/>
                    <a:lstStyle/>
                    <a:p>
                      <a:endParaRPr lang="ru-RU" sz="1400">
                        <a:effectLst/>
                      </a:endParaRPr>
                    </a:p>
                  </a:txBody>
                  <a:tcPr marL="55128" marR="55128" marT="27564" marB="27564" anchor="ctr">
                    <a:lnL>
                      <a:noFill/>
                    </a:lnL>
                    <a:lnR>
                      <a:noFill/>
                    </a:lnR>
                    <a:lnT>
                      <a:noFill/>
                    </a:lnT>
                    <a:lnB>
                      <a:noFill/>
                    </a:lnB>
                  </a:tcPr>
                </a:tc>
                <a:tc>
                  <a:txBody>
                    <a:bodyPr/>
                    <a:lstStyle/>
                    <a:p>
                      <a:endParaRPr lang="ru-RU" sz="1400" dirty="0">
                        <a:effectLst/>
                      </a:endParaRPr>
                    </a:p>
                  </a:txBody>
                  <a:tcPr marL="55128" marR="55128" marT="27564" marB="27564" anchor="ctr">
                    <a:lnL>
                      <a:noFill/>
                    </a:lnL>
                    <a:lnR>
                      <a:noFill/>
                    </a:lnR>
                    <a:lnT>
                      <a:noFill/>
                    </a:lnT>
                    <a:lnB>
                      <a:noFill/>
                    </a:lnB>
                  </a:tcPr>
                </a:tc>
                <a:extLst>
                  <a:ext uri="{0D108BD9-81ED-4DB2-BD59-A6C34878D82A}">
                    <a16:rowId xmlns:a16="http://schemas.microsoft.com/office/drawing/2014/main" val="38133849"/>
                  </a:ext>
                </a:extLst>
              </a:tr>
              <a:tr h="238326">
                <a:tc gridSpan="3">
                  <a:txBody>
                    <a:bodyPr/>
                    <a:lstStyle/>
                    <a:p>
                      <a:pPr algn="l"/>
                      <a:endParaRPr lang="ru-RU" sz="1100" b="0" i="0" dirty="0">
                        <a:solidFill>
                          <a:srgbClr val="000000"/>
                        </a:solidFill>
                        <a:effectLst/>
                        <a:latin typeface="Times New Roman" panose="02020603050405020304" pitchFamily="18" charset="0"/>
                      </a:endParaRPr>
                    </a:p>
                  </a:txBody>
                  <a:tcPr marL="55128" marR="55128" marT="27564" marB="27564"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endParaRPr lang="ru-RU" sz="1100" dirty="0"/>
                    </a:p>
                  </a:txBody>
                  <a:tcPr marL="55128" marR="55128" marT="27564" marB="27564">
                    <a:lnL>
                      <a:noFill/>
                    </a:lnL>
                    <a:lnT>
                      <a:noFill/>
                    </a:lnT>
                  </a:tcPr>
                </a:tc>
                <a:extLst>
                  <a:ext uri="{0D108BD9-81ED-4DB2-BD59-A6C34878D82A}">
                    <a16:rowId xmlns:a16="http://schemas.microsoft.com/office/drawing/2014/main" val="1608282399"/>
                  </a:ext>
                </a:extLst>
              </a:tr>
            </a:tbl>
          </a:graphicData>
        </a:graphic>
      </p:graphicFrame>
      <p:sp>
        <p:nvSpPr>
          <p:cNvPr id="5" name="Rectangle 1"/>
          <p:cNvSpPr>
            <a:spLocks noChangeArrowheads="1"/>
          </p:cNvSpPr>
          <p:nvPr/>
        </p:nvSpPr>
        <p:spPr bwMode="auto">
          <a:xfrm>
            <a:off x="1489677" y="-3634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8" name="TextBox 7"/>
          <p:cNvSpPr txBox="1"/>
          <p:nvPr/>
        </p:nvSpPr>
        <p:spPr>
          <a:xfrm>
            <a:off x="4064962" y="387178"/>
            <a:ext cx="4074022" cy="523220"/>
          </a:xfrm>
          <a:prstGeom prst="rect">
            <a:avLst/>
          </a:prstGeom>
          <a:noFill/>
        </p:spPr>
        <p:txBody>
          <a:bodyPr wrap="square" rtlCol="0">
            <a:spAutoFit/>
          </a:bodyPr>
          <a:lstStyle/>
          <a:p>
            <a:r>
              <a:rPr lang="ru-RU" sz="2800" b="1" i="1" dirty="0" smtClean="0">
                <a:effectLst>
                  <a:outerShdw blurRad="38100" dist="38100" dir="2700000" algn="tl">
                    <a:srgbClr val="000000">
                      <a:alpha val="43137"/>
                    </a:srgbClr>
                  </a:outerShdw>
                </a:effectLst>
              </a:rPr>
              <a:t>Действующие лица</a:t>
            </a:r>
            <a:endParaRPr lang="ru-RU" sz="2800" b="1" i="1" dirty="0">
              <a:effectLst>
                <a:outerShdw blurRad="38100" dist="38100" dir="2700000" algn="tl">
                  <a:srgbClr val="000000">
                    <a:alpha val="43137"/>
                  </a:srgbClr>
                </a:outerShdw>
              </a:effectLst>
            </a:endParaRPr>
          </a:p>
        </p:txBody>
      </p:sp>
      <p:sp>
        <p:nvSpPr>
          <p:cNvPr id="9" name="Прямоугольник 8"/>
          <p:cNvSpPr/>
          <p:nvPr/>
        </p:nvSpPr>
        <p:spPr>
          <a:xfrm>
            <a:off x="155575" y="4193116"/>
            <a:ext cx="4217773" cy="646331"/>
          </a:xfrm>
          <a:prstGeom prst="rect">
            <a:avLst/>
          </a:prstGeom>
        </p:spPr>
        <p:txBody>
          <a:bodyPr wrap="square">
            <a:spAutoFit/>
          </a:bodyPr>
          <a:lstStyle/>
          <a:p>
            <a:r>
              <a:rPr lang="ru-RU" i="1" dirty="0">
                <a:latin typeface="Times New Roman" panose="02020603050405020304" pitchFamily="18" charset="0"/>
              </a:rPr>
              <a:t>Крестьяне, крестьянки, гости на балу, помещики и помещицы, офицеры</a:t>
            </a:r>
            <a:endParaRPr lang="ru-RU" dirty="0">
              <a:latin typeface="Times New Roman" panose="02020603050405020304" pitchFamily="18" charset="0"/>
            </a:endParaRPr>
          </a:p>
        </p:txBody>
      </p:sp>
      <p:pic>
        <p:nvPicPr>
          <p:cNvPr id="1028" name="Picture 4" descr="RR5216-0031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293" y="387178"/>
            <a:ext cx="2171700"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9354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69918" y="0"/>
            <a:ext cx="4804774" cy="1303867"/>
          </a:xfrm>
        </p:spPr>
        <p:txBody>
          <a:bodyPr/>
          <a:lstStyle/>
          <a:p>
            <a:r>
              <a:rPr lang="ru-RU" dirty="0"/>
              <a:t>Главные герои</a:t>
            </a:r>
          </a:p>
        </p:txBody>
      </p:sp>
      <p:sp>
        <p:nvSpPr>
          <p:cNvPr id="5" name="Текст 4"/>
          <p:cNvSpPr>
            <a:spLocks noGrp="1"/>
          </p:cNvSpPr>
          <p:nvPr>
            <p:ph type="body" idx="1"/>
          </p:nvPr>
        </p:nvSpPr>
        <p:spPr>
          <a:xfrm>
            <a:off x="573065" y="1002082"/>
            <a:ext cx="3456432" cy="2555310"/>
          </a:xfrm>
        </p:spPr>
        <p:txBody>
          <a:bodyPr/>
          <a:lstStyle/>
          <a:p>
            <a:endParaRPr lang="ru-RU"/>
          </a:p>
        </p:txBody>
      </p:sp>
      <p:sp>
        <p:nvSpPr>
          <p:cNvPr id="6" name="Текст 5"/>
          <p:cNvSpPr>
            <a:spLocks noGrp="1"/>
          </p:cNvSpPr>
          <p:nvPr>
            <p:ph type="body" sz="quarter" idx="3"/>
          </p:nvPr>
        </p:nvSpPr>
        <p:spPr>
          <a:xfrm>
            <a:off x="4299127" y="1173380"/>
            <a:ext cx="3456432" cy="2384012"/>
          </a:xfrm>
        </p:spPr>
        <p:txBody>
          <a:bodyPr/>
          <a:lstStyle/>
          <a:p>
            <a:endParaRPr lang="ru-RU" dirty="0"/>
          </a:p>
        </p:txBody>
      </p:sp>
      <p:sp>
        <p:nvSpPr>
          <p:cNvPr id="7" name="Текст 6"/>
          <p:cNvSpPr>
            <a:spLocks noGrp="1"/>
          </p:cNvSpPr>
          <p:nvPr>
            <p:ph type="body" sz="quarter" idx="13"/>
          </p:nvPr>
        </p:nvSpPr>
        <p:spPr>
          <a:xfrm>
            <a:off x="8051801" y="1054590"/>
            <a:ext cx="3456432" cy="2502801"/>
          </a:xfrm>
        </p:spPr>
        <p:txBody>
          <a:bodyPr/>
          <a:lstStyle/>
          <a:p>
            <a:endParaRPr lang="ru-RU" dirty="0"/>
          </a:p>
        </p:txBody>
      </p:sp>
      <p:sp>
        <p:nvSpPr>
          <p:cNvPr id="8" name="Текст 7"/>
          <p:cNvSpPr>
            <a:spLocks noGrp="1"/>
          </p:cNvSpPr>
          <p:nvPr>
            <p:ph type="body" sz="half" idx="15"/>
          </p:nvPr>
        </p:nvSpPr>
        <p:spPr>
          <a:xfrm>
            <a:off x="685799" y="3557392"/>
            <a:ext cx="3456432" cy="2661305"/>
          </a:xfrm>
        </p:spPr>
        <p:txBody>
          <a:bodyPr/>
          <a:lstStyle/>
          <a:p>
            <a:r>
              <a:rPr lang="ru-RU" dirty="0"/>
              <a:t>Главное действующее лицо  в романе- молодой дворянин. Евгений Онегин- показан автором как человек с очень сложным и противоречивым характером. Поэт не скрывает его недостатков и не старается оправдать их. И в то же время читатель узнает, что сам Пушкин подружился с ним, что поэту нравились «его черты», что он проводил с Онегиным ночи на набережной Невы.</a:t>
            </a:r>
          </a:p>
          <a:p>
            <a:endParaRPr lang="ru-RU" dirty="0"/>
          </a:p>
        </p:txBody>
      </p:sp>
      <p:sp>
        <p:nvSpPr>
          <p:cNvPr id="9" name="Текст 8"/>
          <p:cNvSpPr>
            <a:spLocks noGrp="1"/>
          </p:cNvSpPr>
          <p:nvPr>
            <p:ph type="body" sz="half" idx="16"/>
          </p:nvPr>
        </p:nvSpPr>
        <p:spPr>
          <a:xfrm>
            <a:off x="4366858" y="3557392"/>
            <a:ext cx="3456432" cy="2661293"/>
          </a:xfrm>
        </p:spPr>
        <p:txBody>
          <a:bodyPr>
            <a:normAutofit lnSpcReduction="10000"/>
          </a:bodyPr>
          <a:lstStyle/>
          <a:p>
            <a:r>
              <a:rPr lang="ru-RU" dirty="0"/>
              <a:t>Музыкальный образ Татьяны создается прежде всего чудесными мелодиями, в которых часто слышатся отзвуки задушевной русской романсовой лирики. Первое знакомство с Татьяной происходит, в сущности до появления ее на сцене и даже до поднятия занавеса. О «чистой женственной красоте девической душе»  Задумчивая и грустная мелодия здесь говорит о мечтаниях Татьяны, о стремлении её к счастью и о том. Что мечтам о счастье не суждено сбыться.</a:t>
            </a:r>
          </a:p>
          <a:p>
            <a:endParaRPr lang="ru-RU" dirty="0"/>
          </a:p>
        </p:txBody>
      </p:sp>
      <p:sp>
        <p:nvSpPr>
          <p:cNvPr id="10" name="Текст 9"/>
          <p:cNvSpPr>
            <a:spLocks noGrp="1"/>
          </p:cNvSpPr>
          <p:nvPr>
            <p:ph type="body" sz="half" idx="17"/>
          </p:nvPr>
        </p:nvSpPr>
        <p:spPr>
          <a:xfrm>
            <a:off x="8051801" y="3645074"/>
            <a:ext cx="3456432" cy="2573623"/>
          </a:xfrm>
        </p:spPr>
        <p:txBody>
          <a:bodyPr>
            <a:normAutofit fontScale="92500" lnSpcReduction="10000"/>
          </a:bodyPr>
          <a:lstStyle/>
          <a:p>
            <a:r>
              <a:rPr lang="ru-RU" dirty="0"/>
              <a:t>Ленский- герой романа в стихах А.С. Пушкина» Евгений Онегин» (1823-1831), сосед Евгения Онегина по мнению. Красивый и богатый 18-летний юноша, представлен, как и Онегин, чужаком среди окрестных помещиков- крепостников и невежд. Блестяще образованный. Знаток немецкой философии и литературы, восторженный мечтатель и романтик, далекий  от практической жизни и повседневной прозы. Он тоже старается избегать общества  господ </a:t>
            </a:r>
            <a:r>
              <a:rPr lang="ru-RU" dirty="0" err="1"/>
              <a:t>соседственных</a:t>
            </a:r>
            <a:r>
              <a:rPr lang="ru-RU" dirty="0"/>
              <a:t> селений</a:t>
            </a:r>
          </a:p>
        </p:txBody>
      </p:sp>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95" y="876823"/>
            <a:ext cx="3497551" cy="2604457"/>
          </a:xfrm>
          <a:prstGeom prst="rect">
            <a:avLst/>
          </a:prstGeom>
        </p:spPr>
      </p:pic>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258" y="876823"/>
            <a:ext cx="3030093" cy="2680570"/>
          </a:xfrm>
          <a:prstGeom prst="rect">
            <a:avLst/>
          </a:prstGeom>
        </p:spPr>
      </p:pic>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7917" y="876823"/>
            <a:ext cx="5842000" cy="2753809"/>
          </a:xfrm>
          <a:prstGeom prst="rect">
            <a:avLst/>
          </a:prstGeom>
        </p:spPr>
      </p:pic>
    </p:spTree>
    <p:extLst>
      <p:ext uri="{BB962C8B-B14F-4D97-AF65-F5344CB8AC3E}">
        <p14:creationId xmlns:p14="http://schemas.microsoft.com/office/powerpoint/2010/main" val="31093457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След самолета">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След самолета</Template>
  <TotalTime>304</TotalTime>
  <Words>1541</Words>
  <Application>Microsoft Office PowerPoint</Application>
  <PresentationFormat>Широкоэкранный</PresentationFormat>
  <Paragraphs>132</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Calibri</vt:lpstr>
      <vt:lpstr>Century Gothic</vt:lpstr>
      <vt:lpstr>Lora</vt:lpstr>
      <vt:lpstr>Times New Roman</vt:lpstr>
      <vt:lpstr>След самолета</vt:lpstr>
      <vt:lpstr>Евгений онегин</vt:lpstr>
      <vt:lpstr>Презентация PowerPoint</vt:lpstr>
      <vt:lpstr>Презентация PowerPoint</vt:lpstr>
      <vt:lpstr>Презентация PowerPoint</vt:lpstr>
      <vt:lpstr>Презентация PowerPoint</vt:lpstr>
      <vt:lpstr>Сюжет</vt:lpstr>
      <vt:lpstr>Музыкальный замысел.</vt:lpstr>
      <vt:lpstr>Презентация PowerPoint</vt:lpstr>
      <vt:lpstr>Главные герои</vt:lpstr>
      <vt:lpstr>Презентация PowerPoint</vt:lpstr>
      <vt:lpstr>В главных ролях </vt:lpstr>
      <vt:lpstr>В титрах не указаны </vt:lpstr>
      <vt:lpstr>Съёмочная группа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Евгений онегин</dc:title>
  <dc:creator>Ivan Timoshin</dc:creator>
  <cp:lastModifiedBy>Ivan Timoshin</cp:lastModifiedBy>
  <cp:revision>23</cp:revision>
  <dcterms:created xsi:type="dcterms:W3CDTF">2019-03-06T05:37:32Z</dcterms:created>
  <dcterms:modified xsi:type="dcterms:W3CDTF">2019-03-07T14:59:26Z</dcterms:modified>
</cp:coreProperties>
</file>