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Заголовок и подзаголовок">
    <p:spTree>
      <p:nvGrpSpPr>
        <p:cNvPr id="1" name=""/>
        <p:cNvGrpSpPr/>
        <p:nvPr/>
      </p:nvGrpSpPr>
      <p:grpSpPr>
        <a:xfrm>
          <a:off x="0" y="0"/>
          <a:ext cx="0" cy="0"/>
          <a:chOff x="0" y="0"/>
          <a:chExt cx="0" cy="0"/>
        </a:xfrm>
      </p:grpSpPr>
      <p:sp>
        <p:nvSpPr>
          <p:cNvPr id="11" name="Текст заголовка"/>
          <p:cNvSpPr txBox="1"/>
          <p:nvPr>
            <p:ph type="title"/>
          </p:nvPr>
        </p:nvSpPr>
        <p:spPr>
          <a:xfrm>
            <a:off x="1270000" y="1638300"/>
            <a:ext cx="10464800" cy="3302000"/>
          </a:xfrm>
          <a:prstGeom prst="rect">
            <a:avLst/>
          </a:prstGeom>
        </p:spPr>
        <p:txBody>
          <a:bodyPr anchor="b"/>
          <a:lstStyle/>
          <a:p>
            <a:pPr/>
            <a:r>
              <a:t>Текст заголовка</a:t>
            </a:r>
          </a:p>
        </p:txBody>
      </p:sp>
      <p:sp>
        <p:nvSpPr>
          <p:cNvPr id="12" name="Уровень текста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3" name="Номер слайда"/>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Цитата">
    <p:spTree>
      <p:nvGrpSpPr>
        <p:cNvPr id="1" name=""/>
        <p:cNvGrpSpPr/>
        <p:nvPr/>
      </p:nvGrpSpPr>
      <p:grpSpPr>
        <a:xfrm>
          <a:off x="0" y="0"/>
          <a:ext cx="0" cy="0"/>
          <a:chOff x="0" y="0"/>
          <a:chExt cx="0" cy="0"/>
        </a:xfrm>
      </p:grpSpPr>
      <p:sp>
        <p:nvSpPr>
          <p:cNvPr id="93" name="— Иван Арсентьев"/>
          <p:cNvSpPr txBox="1"/>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 Иван Арсентьев</a:t>
            </a:r>
          </a:p>
        </p:txBody>
      </p:sp>
      <p:sp>
        <p:nvSpPr>
          <p:cNvPr id="94" name="«Место ввода цитаты»."/>
          <p:cNvSpPr txBox="1"/>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«Место ввода цитаты».</a:t>
            </a:r>
          </a:p>
        </p:txBody>
      </p:sp>
      <p:sp>
        <p:nvSpPr>
          <p:cNvPr id="95" name="Номер слайда"/>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Фото">
    <p:spTree>
      <p:nvGrpSpPr>
        <p:cNvPr id="1" name=""/>
        <p:cNvGrpSpPr/>
        <p:nvPr/>
      </p:nvGrpSpPr>
      <p:grpSpPr>
        <a:xfrm>
          <a:off x="0" y="0"/>
          <a:ext cx="0" cy="0"/>
          <a:chOff x="0" y="0"/>
          <a:chExt cx="0" cy="0"/>
        </a:xfrm>
      </p:grpSpPr>
      <p:sp>
        <p:nvSpPr>
          <p:cNvPr id="102" name="Изображение"/>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Номер слайда"/>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Пустой">
    <p:spTree>
      <p:nvGrpSpPr>
        <p:cNvPr id="1" name=""/>
        <p:cNvGrpSpPr/>
        <p:nvPr/>
      </p:nvGrpSpPr>
      <p:grpSpPr>
        <a:xfrm>
          <a:off x="0" y="0"/>
          <a:ext cx="0" cy="0"/>
          <a:chOff x="0" y="0"/>
          <a:chExt cx="0" cy="0"/>
        </a:xfrm>
      </p:grpSpPr>
      <p:sp>
        <p:nvSpPr>
          <p:cNvPr id="110" name="Номер слайда"/>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Фото — горизонтально">
    <p:spTree>
      <p:nvGrpSpPr>
        <p:cNvPr id="1" name=""/>
        <p:cNvGrpSpPr/>
        <p:nvPr/>
      </p:nvGrpSpPr>
      <p:grpSpPr>
        <a:xfrm>
          <a:off x="0" y="0"/>
          <a:ext cx="0" cy="0"/>
          <a:chOff x="0" y="0"/>
          <a:chExt cx="0" cy="0"/>
        </a:xfrm>
      </p:grpSpPr>
      <p:sp>
        <p:nvSpPr>
          <p:cNvPr id="20" name="Изображение"/>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Текст заголовка"/>
          <p:cNvSpPr txBox="1"/>
          <p:nvPr>
            <p:ph type="title"/>
          </p:nvPr>
        </p:nvSpPr>
        <p:spPr>
          <a:xfrm>
            <a:off x="1270000" y="6718300"/>
            <a:ext cx="10464800" cy="1422400"/>
          </a:xfrm>
          <a:prstGeom prst="rect">
            <a:avLst/>
          </a:prstGeom>
        </p:spPr>
        <p:txBody>
          <a:bodyPr anchor="b"/>
          <a:lstStyle/>
          <a:p>
            <a:pPr/>
            <a:r>
              <a:t>Текст заголовка</a:t>
            </a:r>
          </a:p>
        </p:txBody>
      </p:sp>
      <p:sp>
        <p:nvSpPr>
          <p:cNvPr id="22" name="Уровень текста 1…"/>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3" name="Номер слайда"/>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Заголовок — по центру">
    <p:spTree>
      <p:nvGrpSpPr>
        <p:cNvPr id="1" name=""/>
        <p:cNvGrpSpPr/>
        <p:nvPr/>
      </p:nvGrpSpPr>
      <p:grpSpPr>
        <a:xfrm>
          <a:off x="0" y="0"/>
          <a:ext cx="0" cy="0"/>
          <a:chOff x="0" y="0"/>
          <a:chExt cx="0" cy="0"/>
        </a:xfrm>
      </p:grpSpPr>
      <p:sp>
        <p:nvSpPr>
          <p:cNvPr id="30" name="Текст заголовка"/>
          <p:cNvSpPr txBox="1"/>
          <p:nvPr>
            <p:ph type="title"/>
          </p:nvPr>
        </p:nvSpPr>
        <p:spPr>
          <a:xfrm>
            <a:off x="1270000" y="3225800"/>
            <a:ext cx="10464800" cy="3302000"/>
          </a:xfrm>
          <a:prstGeom prst="rect">
            <a:avLst/>
          </a:prstGeom>
        </p:spPr>
        <p:txBody>
          <a:bodyPr/>
          <a:lstStyle/>
          <a:p>
            <a:pPr/>
            <a:r>
              <a:t>Текст заголовка</a:t>
            </a:r>
          </a:p>
        </p:txBody>
      </p:sp>
      <p:sp>
        <p:nvSpPr>
          <p:cNvPr id="31" name="Номер слайда"/>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Фото — вертикально">
    <p:spTree>
      <p:nvGrpSpPr>
        <p:cNvPr id="1" name=""/>
        <p:cNvGrpSpPr/>
        <p:nvPr/>
      </p:nvGrpSpPr>
      <p:grpSpPr>
        <a:xfrm>
          <a:off x="0" y="0"/>
          <a:ext cx="0" cy="0"/>
          <a:chOff x="0" y="0"/>
          <a:chExt cx="0" cy="0"/>
        </a:xfrm>
      </p:grpSpPr>
      <p:sp>
        <p:nvSpPr>
          <p:cNvPr id="38" name="Изображение"/>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Текст заголовка"/>
          <p:cNvSpPr txBox="1"/>
          <p:nvPr>
            <p:ph type="title"/>
          </p:nvPr>
        </p:nvSpPr>
        <p:spPr>
          <a:xfrm>
            <a:off x="952500" y="762000"/>
            <a:ext cx="5334000" cy="4000500"/>
          </a:xfrm>
          <a:prstGeom prst="rect">
            <a:avLst/>
          </a:prstGeom>
        </p:spPr>
        <p:txBody>
          <a:bodyPr anchor="b"/>
          <a:lstStyle>
            <a:lvl1pPr>
              <a:defRPr sz="6000"/>
            </a:lvl1pPr>
          </a:lstStyle>
          <a:p>
            <a:pPr/>
            <a:r>
              <a:t>Текст заголовка</a:t>
            </a:r>
          </a:p>
        </p:txBody>
      </p:sp>
      <p:sp>
        <p:nvSpPr>
          <p:cNvPr id="40" name="Уровень текста 1…"/>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1" name="Номер слайда"/>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Заголовок — сверху">
    <p:spTree>
      <p:nvGrpSpPr>
        <p:cNvPr id="1" name=""/>
        <p:cNvGrpSpPr/>
        <p:nvPr/>
      </p:nvGrpSpPr>
      <p:grpSpPr>
        <a:xfrm>
          <a:off x="0" y="0"/>
          <a:ext cx="0" cy="0"/>
          <a:chOff x="0" y="0"/>
          <a:chExt cx="0" cy="0"/>
        </a:xfrm>
      </p:grpSpPr>
      <p:sp>
        <p:nvSpPr>
          <p:cNvPr id="48" name="Текст заголовка"/>
          <p:cNvSpPr txBox="1"/>
          <p:nvPr>
            <p:ph type="title"/>
          </p:nvPr>
        </p:nvSpPr>
        <p:spPr>
          <a:prstGeom prst="rect">
            <a:avLst/>
          </a:prstGeom>
        </p:spPr>
        <p:txBody>
          <a:bodyPr/>
          <a:lstStyle/>
          <a:p>
            <a:pPr/>
            <a:r>
              <a:t>Текст заголовка</a:t>
            </a:r>
          </a:p>
        </p:txBody>
      </p:sp>
      <p:sp>
        <p:nvSpPr>
          <p:cNvPr id="49"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Заголовок и пункты">
    <p:spTree>
      <p:nvGrpSpPr>
        <p:cNvPr id="1" name=""/>
        <p:cNvGrpSpPr/>
        <p:nvPr/>
      </p:nvGrpSpPr>
      <p:grpSpPr>
        <a:xfrm>
          <a:off x="0" y="0"/>
          <a:ext cx="0" cy="0"/>
          <a:chOff x="0" y="0"/>
          <a:chExt cx="0" cy="0"/>
        </a:xfrm>
      </p:grpSpPr>
      <p:sp>
        <p:nvSpPr>
          <p:cNvPr id="56" name="Текст заголовка"/>
          <p:cNvSpPr txBox="1"/>
          <p:nvPr>
            <p:ph type="title"/>
          </p:nvPr>
        </p:nvSpPr>
        <p:spPr>
          <a:prstGeom prst="rect">
            <a:avLst/>
          </a:prstGeom>
        </p:spPr>
        <p:txBody>
          <a:bodyPr/>
          <a:lstStyle/>
          <a:p>
            <a:pPr/>
            <a:r>
              <a:t>Текст заголовка</a:t>
            </a:r>
          </a:p>
        </p:txBody>
      </p:sp>
      <p:sp>
        <p:nvSpPr>
          <p:cNvPr id="57" name="Уровень текста 1…"/>
          <p:cNvSpPr txBox="1"/>
          <p:nvPr>
            <p:ph type="body" idx="1"/>
          </p:nvPr>
        </p:nvSpPr>
        <p:spPr>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8" name="Номер слайда"/>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Заголовок, пункты и фото">
    <p:spTree>
      <p:nvGrpSpPr>
        <p:cNvPr id="1" name=""/>
        <p:cNvGrpSpPr/>
        <p:nvPr/>
      </p:nvGrpSpPr>
      <p:grpSpPr>
        <a:xfrm>
          <a:off x="0" y="0"/>
          <a:ext cx="0" cy="0"/>
          <a:chOff x="0" y="0"/>
          <a:chExt cx="0" cy="0"/>
        </a:xfrm>
      </p:grpSpPr>
      <p:sp>
        <p:nvSpPr>
          <p:cNvPr id="65" name="Изображение"/>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Текст заголовка"/>
          <p:cNvSpPr txBox="1"/>
          <p:nvPr>
            <p:ph type="title"/>
          </p:nvPr>
        </p:nvSpPr>
        <p:spPr>
          <a:prstGeom prst="rect">
            <a:avLst/>
          </a:prstGeom>
        </p:spPr>
        <p:txBody>
          <a:bodyPr/>
          <a:lstStyle/>
          <a:p>
            <a:pPr/>
            <a:r>
              <a:t>Текст заголовка</a:t>
            </a:r>
          </a:p>
        </p:txBody>
      </p:sp>
      <p:sp>
        <p:nvSpPr>
          <p:cNvPr id="67" name="Уровень текста 1…"/>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8" name="Номер слайда"/>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Пункты">
    <p:spTree>
      <p:nvGrpSpPr>
        <p:cNvPr id="1" name=""/>
        <p:cNvGrpSpPr/>
        <p:nvPr/>
      </p:nvGrpSpPr>
      <p:grpSpPr>
        <a:xfrm>
          <a:off x="0" y="0"/>
          <a:ext cx="0" cy="0"/>
          <a:chOff x="0" y="0"/>
          <a:chExt cx="0" cy="0"/>
        </a:xfrm>
      </p:grpSpPr>
      <p:sp>
        <p:nvSpPr>
          <p:cNvPr id="75" name="Уровень текста 1…"/>
          <p:cNvSpPr txBox="1"/>
          <p:nvPr>
            <p:ph type="body" idx="1"/>
          </p:nvPr>
        </p:nvSpPr>
        <p:spPr>
          <a:xfrm>
            <a:off x="952500" y="1270000"/>
            <a:ext cx="11099800" cy="7213600"/>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6" name="Номер слайда"/>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Фото — 3 шт.">
    <p:spTree>
      <p:nvGrpSpPr>
        <p:cNvPr id="1" name=""/>
        <p:cNvGrpSpPr/>
        <p:nvPr/>
      </p:nvGrpSpPr>
      <p:grpSpPr>
        <a:xfrm>
          <a:off x="0" y="0"/>
          <a:ext cx="0" cy="0"/>
          <a:chOff x="0" y="0"/>
          <a:chExt cx="0" cy="0"/>
        </a:xfrm>
      </p:grpSpPr>
      <p:sp>
        <p:nvSpPr>
          <p:cNvPr id="83" name="Изображение"/>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Изображение"/>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Изображение"/>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Номер слайда"/>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Текст заголовка"/>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Текст заголовка</a:t>
            </a:r>
          </a:p>
        </p:txBody>
      </p:sp>
      <p:sp>
        <p:nvSpPr>
          <p:cNvPr id="3" name="Уровень текста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p:nvPr>
            <p:ph type="sldNum" sz="quarter" idx="2"/>
          </p:nvPr>
        </p:nvSpPr>
        <p:spPr>
          <a:xfrm>
            <a:off x="6311798" y="9245599"/>
            <a:ext cx="368504" cy="381001"/>
          </a:xfrm>
          <a:prstGeom prst="rect">
            <a:avLst/>
          </a:prstGeom>
          <a:ln w="12700">
            <a:miter lim="400000"/>
          </a:ln>
        </p:spPr>
        <p:txBody>
          <a:bodyPr wrap="none" lIns="50800" tIns="50800" rIns="50800" bIns="50800" anchor="b">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Акмуллинская олимпиада"/>
          <p:cNvSpPr txBox="1"/>
          <p:nvPr>
            <p:ph type="ctrTitle"/>
          </p:nvPr>
        </p:nvSpPr>
        <p:spPr>
          <a:prstGeom prst="rect">
            <a:avLst/>
          </a:prstGeom>
        </p:spPr>
        <p:txBody>
          <a:bodyPr/>
          <a:lstStyle/>
          <a:p>
            <a:pPr/>
            <a:r>
              <a:t>Акмуллинская олимпиада</a:t>
            </a:r>
          </a:p>
        </p:txBody>
      </p:sp>
      <p:sp>
        <p:nvSpPr>
          <p:cNvPr id="120" name="Выполнила Байтурина Динара  ученица 6А класса МОБУ СОШ №1 с.Киргиз Мияки"/>
          <p:cNvSpPr txBox="1"/>
          <p:nvPr>
            <p:ph type="subTitle" sz="quarter" idx="1"/>
          </p:nvPr>
        </p:nvSpPr>
        <p:spPr>
          <a:prstGeom prst="rect">
            <a:avLst/>
          </a:prstGeom>
        </p:spPr>
        <p:txBody>
          <a:bodyPr/>
          <a:lstStyle/>
          <a:p>
            <a:pPr/>
            <a:r>
              <a:t>Выполнила Байтурина Динара  ученица 6А класса МОБУ СОШ №1 с.Киргиз Мияки</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История создания"/>
          <p:cNvSpPr txBox="1"/>
          <p:nvPr>
            <p:ph type="title"/>
          </p:nvPr>
        </p:nvSpPr>
        <p:spPr>
          <a:prstGeom prst="rect">
            <a:avLst/>
          </a:prstGeom>
        </p:spPr>
        <p:txBody>
          <a:bodyPr/>
          <a:lstStyle/>
          <a:p>
            <a:pPr/>
            <a:r>
              <a:t>История создания</a:t>
            </a:r>
          </a:p>
        </p:txBody>
      </p:sp>
      <p:sp>
        <p:nvSpPr>
          <p:cNvPr id="123" name="В 1964 году к Свиридову обратился известный артист и кинорежиссер В. Басов, приступавший к съемкам кинофильма «Метель» по пушкинской повести. Свиридов, не тяготевший к «абстрактным» музыкальным жанрам, сочинявший, как правило, музыку текстовую, очень любил и работу для театра и кино: она давала ему возможность воплощения конкретных образов и ситуаций, дисциплинировала необходимостью точно укладываться в заданный хронометраж.…"/>
          <p:cNvSpPr txBox="1"/>
          <p:nvPr>
            <p:ph type="body" idx="1"/>
          </p:nvPr>
        </p:nvSpPr>
        <p:spPr>
          <a:prstGeom prst="rect">
            <a:avLst/>
          </a:prstGeom>
        </p:spPr>
        <p:txBody>
          <a:bodyPr/>
          <a:lstStyle/>
          <a:p>
            <a:pPr marL="0" indent="0" defTabSz="301752">
              <a:spcBef>
                <a:spcPts val="0"/>
              </a:spcBef>
              <a:buSzTx/>
              <a:buNone/>
              <a:defRPr sz="1518">
                <a:latin typeface="Helvetica Neue"/>
                <a:ea typeface="Helvetica Neue"/>
                <a:cs typeface="Helvetica Neue"/>
                <a:sym typeface="Helvetica Neue"/>
              </a:defRPr>
            </a:pPr>
            <a:r>
              <a:t>В 1964 году к Свиридову обратился известный артист и кинорежиссер В. Басов, приступавший к съемкам кинофильма «Метель» по пушкинской повести. Свиридов, не тяготевший к «абстрактным» музыкальным жанрам, сочинявший, как правило, музыку текстовую, очень любил и работу для театра и кино: она давала ему возможность воплощения конкретных образов и ситуаций, дисциплинировала необходимостью точно укладываться в заданный хронометраж.</a:t>
            </a:r>
          </a:p>
          <a:p>
            <a:pPr marL="0" indent="0" defTabSz="301752">
              <a:spcBef>
                <a:spcPts val="0"/>
              </a:spcBef>
              <a:buSzTx/>
              <a:buNone/>
              <a:defRPr sz="1518">
                <a:latin typeface="Helvetica Neue"/>
                <a:ea typeface="Helvetica Neue"/>
                <a:cs typeface="Helvetica Neue"/>
                <a:sym typeface="Helvetica Neue"/>
              </a:defRPr>
            </a:pPr>
            <a:r>
              <a:t>Повесть «Метель» была написана А. С. Пушкиным (1799—1837) в 1830 году, в золотую пору его творчества, оставшуюся в истории под названием «Болдинская осень» и давшую невиданную россыпь гениальных произведений, вылившихся из-под пера поэта как бы в одночасье. Посетивший свое нижегородское имение Болдино, Пушкин вынужден был там остаться надолго в связи с объявленным холерным карантином. И в этом вынужденном уединении появилось огромное количество произведений разных жанров, в том числе — прозаических, известных под общим названием «Повести Белкина».</a:t>
            </a:r>
          </a:p>
          <a:p>
            <a:pPr marL="0" indent="0" defTabSz="301752">
              <a:spcBef>
                <a:spcPts val="0"/>
              </a:spcBef>
              <a:buSzTx/>
              <a:buNone/>
              <a:defRPr sz="1518">
                <a:latin typeface="Helvetica Neue"/>
                <a:ea typeface="Helvetica Neue"/>
                <a:cs typeface="Helvetica Neue"/>
                <a:sym typeface="Helvetica Neue"/>
              </a:defRPr>
            </a:pPr>
            <a:r>
              <a:t>Образец великолепной, лаконичной и ясной прозы, «Метель», написанная в один день, 20 октября, представляет собой, в сущности, анекдот о провинциальной семнадцатилетней девице, Марье Гавриловне Р., которая решила бежать из дома, чтобы тайно обвенчаться со своим бедным и потому неприемлемым для родителей избранником, и о том, как метель вмешалась в планы влюбленных и в результате полностью изменила судьбы трех человек.</a:t>
            </a:r>
          </a:p>
          <a:p>
            <a:pPr marL="0" indent="0" defTabSz="301752">
              <a:spcBef>
                <a:spcPts val="0"/>
              </a:spcBef>
              <a:buSzTx/>
              <a:buNone/>
              <a:defRPr sz="1518">
                <a:latin typeface="Helvetica Neue"/>
                <a:ea typeface="Helvetica Neue"/>
                <a:cs typeface="Helvetica Neue"/>
                <a:sym typeface="Helvetica Neue"/>
              </a:defRPr>
            </a:pPr>
            <a:r>
              <a:t>Композитора привлекла идея воссоздать в музыке образ современной Пушкину провинциальной России. Его музыка лишена того оттенка иронии, который явно ощущается в повести. Поэтизация простой жизни маленьких городков и усадеб, а не столичных чиновников и аристократов, жизни, особенно близкой Свиридову, — вот что стало основным в его музыкальном решении. Он исходил из интонаций, бытовавших в начале XIX века: вальсовых, маршевых, романсовых, перезвона бубенцов, всегда висевших на дугах ямщицких лошадей. Но эти простые, подчас наивные интонации одухотворены им, использованы творчески, с особым, присущим только Свиридову настроением. Музыка зазвучала как ретроспектива давно ушедшей, но милой, привлекательной, вызывающей ностальгическое чувство жизни.</a:t>
            </a:r>
          </a:p>
          <a:p>
            <a:pPr marL="0" indent="0" defTabSz="301752">
              <a:spcBef>
                <a:spcPts val="0"/>
              </a:spcBef>
              <a:buSzTx/>
              <a:buNone/>
              <a:defRPr sz="1518">
                <a:latin typeface="Helvetica Neue"/>
                <a:ea typeface="Helvetica Neue"/>
                <a:cs typeface="Helvetica Neue"/>
                <a:sym typeface="Helvetica Neue"/>
              </a:defRPr>
            </a:pPr>
            <a:r>
              <a:t>В 1973 году из отдельных музыкальных эпизодов, созданных для кинофильма, композитор решил составить сюиту. Ее девять номеров создали последовательный ряд своего рода иллюстраций к пушкинской повести. Так и было решено назвать новый опус: музыкальные иллюстрации к повести Пушкина «Метель». Однако по жанру это именно сюита с присущими ей образными контрастами между соседними частями, притом с чертами концентричности в форме, в которой первые два номера в несколько измененных вариантах зеркально повторяются в заключении.</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1 Тройка"/>
          <p:cNvSpPr txBox="1"/>
          <p:nvPr>
            <p:ph type="title"/>
          </p:nvPr>
        </p:nvSpPr>
        <p:spPr>
          <a:prstGeom prst="rect">
            <a:avLst/>
          </a:prstGeom>
        </p:spPr>
        <p:txBody>
          <a:bodyPr/>
          <a:lstStyle>
            <a:lvl1pPr algn="l" defTabSz="457200">
              <a:defRPr>
                <a:latin typeface="Helvetica Neue"/>
                <a:ea typeface="Helvetica Neue"/>
                <a:cs typeface="Helvetica Neue"/>
                <a:sym typeface="Helvetica Neue"/>
              </a:defRPr>
            </a:lvl1pPr>
          </a:lstStyle>
          <a:p>
            <a:pPr/>
            <a:r>
              <a:t>         №1 Тройка</a:t>
            </a:r>
          </a:p>
        </p:txBody>
      </p:sp>
      <p:sp>
        <p:nvSpPr>
          <p:cNvPr id="126" name="«Тройка» — начинается «с полуслова» мощно, фортиссимо, аккордами медной группы, сопровождаемыми непрерывной дробью малого барабана, четкими ударами бубна, тремоло литавр. Затем вступают струнные — активными скачками в ритме барабанной дроби. Но вот внезапно звучность стихает до пианиссимо, остаются только непрерывная дробь барабана, да вторящие ей аккорды струнных, и на их фоне возникает раздольная песня (соло гобоя), чисто русская в своей диатонике, с широким распевом. Она длится, переходит к кларнету, затем ее подхватывает фагот и, наконец, скрипки. Потом она начинает звучать более полно у скрипок вместе с деревянными, обвивается подголосками и достигает кульминации, в которой вновь вступает мощно медная группа со своими аккордами, воспринимаемыми как естественное продолжение привольной мелодии. Теперь обе темы звучат одновременно, но постепенно стихают: удаляется тройка, напев растворяется в восходящем ходе арфы."/>
          <p:cNvSpPr txBox="1"/>
          <p:nvPr>
            <p:ph type="body" idx="1"/>
          </p:nvPr>
        </p:nvSpPr>
        <p:spPr>
          <a:prstGeom prst="rect">
            <a:avLst/>
          </a:prstGeom>
        </p:spPr>
        <p:txBody>
          <a:bodyPr/>
          <a:lstStyle>
            <a:lvl1pPr marL="0" indent="0" defTabSz="365760">
              <a:spcBef>
                <a:spcPts val="0"/>
              </a:spcBef>
              <a:buSzTx/>
              <a:buNone/>
              <a:defRPr sz="2560">
                <a:latin typeface="Helvetica Neue"/>
                <a:ea typeface="Helvetica Neue"/>
                <a:cs typeface="Helvetica Neue"/>
                <a:sym typeface="Helvetica Neue"/>
              </a:defRPr>
            </a:lvl1pPr>
          </a:lstStyle>
          <a:p>
            <a:pPr/>
            <a:r>
              <a:t>«Тройка» — начинается «с полуслова» мощно, фортиссимо, аккордами медной группы, сопровождаемыми непрерывной дробью малого барабана, четкими ударами бубна, тремоло литавр. Затем вступают струнные — активными скачками в ритме барабанной дроби. Но вот внезапно звучность стихает до пианиссимо, остаются только непрерывная дробь барабана, да вторящие ей аккорды струнных, и на их фоне возникает раздольная песня (соло гобоя), чисто русская в своей диатонике, с широким распевом. Она длится, переходит к кларнету, затем ее подхватывает фагот и, наконец, скрипки. Потом она начинает звучать более полно у скрипок вместе с деревянными, обвивается подголосками и достигает кульминации, в которой вновь вступает мощно медная группа со своими аккордами, воспринимаемыми как естественное продолжение привольной мелодии. Теперь обе темы звучат одновременно, но постепенно стихают: удаляется тройка, напев растворяется в восходящем ходе арфы.</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2 Вальс"/>
          <p:cNvSpPr txBox="1"/>
          <p:nvPr>
            <p:ph type="title"/>
          </p:nvPr>
        </p:nvSpPr>
        <p:spPr>
          <a:prstGeom prst="rect">
            <a:avLst/>
          </a:prstGeom>
        </p:spPr>
        <p:txBody>
          <a:bodyPr/>
          <a:lstStyle/>
          <a:p>
            <a:pPr/>
            <a:r>
              <a:t>№2 Вальс</a:t>
            </a:r>
          </a:p>
        </p:txBody>
      </p:sp>
      <p:sp>
        <p:nvSpPr>
          <p:cNvPr id="129" name="«Вальс» — открывается призывными фанфарами, после которых вступает непритязательная мелодия с характерным для вальса аккомпанементом (бас на первой доле и аккорды на второй и третьей). В нем нет пышности и великолепия бального танца. Кажется, он звучит в непритязательной обстановке домашнего праздника, в небогатой усадьбе или в саду провинциального городка. Мелодия, длительно разворачивающаяся то у скрипок, то расцвечивающаяся тембрами деревянных инструментов, неприхотлива, но обаятельна."/>
          <p:cNvSpPr txBox="1"/>
          <p:nvPr>
            <p:ph type="body" idx="1"/>
          </p:nvPr>
        </p:nvSpPr>
        <p:spPr>
          <a:prstGeom prst="rect">
            <a:avLst/>
          </a:prstGeom>
        </p:spPr>
        <p:txBody>
          <a:bodyPr/>
          <a:lstStyle>
            <a:lvl1pPr marL="0" indent="0" defTabSz="434340">
              <a:spcBef>
                <a:spcPts val="0"/>
              </a:spcBef>
              <a:buSzTx/>
              <a:buNone/>
              <a:defRPr sz="3514">
                <a:latin typeface="Helvetica Neue"/>
                <a:ea typeface="Helvetica Neue"/>
                <a:cs typeface="Helvetica Neue"/>
                <a:sym typeface="Helvetica Neue"/>
              </a:defRPr>
            </a:lvl1pPr>
          </a:lstStyle>
          <a:p>
            <a:pPr/>
            <a:r>
              <a:t>«Вальс» — открывается призывными фанфарами, после которых вступает непритязательная мелодия с характерным для вальса аккомпанементом (бас на первой доле и аккорды на второй и третьей). В нем нет пышности и великолепия бального танца. Кажется, он звучит в непритязательной обстановке домашнего праздника, в небогатой усадьбе или в саду провинциального городка. Мелодия, длительно разворачивающаяся то у скрипок, то расцвечивающаяся тембрами деревянных инструментов, неприхотлива, но обаятельна.</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4 Романс"/>
          <p:cNvSpPr txBox="1"/>
          <p:nvPr>
            <p:ph type="title"/>
          </p:nvPr>
        </p:nvSpPr>
        <p:spPr>
          <a:prstGeom prst="rect">
            <a:avLst/>
          </a:prstGeom>
        </p:spPr>
        <p:txBody>
          <a:bodyPr/>
          <a:lstStyle/>
          <a:p>
            <a:pPr/>
            <a:r>
              <a:t>№4 Романс</a:t>
            </a:r>
          </a:p>
        </p:txBody>
      </p:sp>
      <p:sp>
        <p:nvSpPr>
          <p:cNvPr id="132" name="«Романс», после четырех тактов вступления начинается привычным для бытового музицирования отыгрышем рояля. Скрипка соло запевает мелодию романса, основанную на попевках, типичных для романсовой музыки середины XIX века, но разворачивающуюся все шире, привольнее. Солирующий альт «подпевает», словно второй голос в дуэте, затем их сменяют флейта и гобой, потом к пению присоединяется английский рожок. А рояль продолжает меланхолично исполнять свою партию — долгий бас на первой доле и два аккорда арпеджиато, словно подражающие арфе, которая, однако, также вступает с длящимися по целому такту аккордами. Музыка становится более взволнованной, достигается кульминация, в которой роль солиста берет на себя труба, а подпевать ей начинают валторны. В заключении все утихает, кларнет и солирующая виолончель завершают дуэт."/>
          <p:cNvSpPr txBox="1"/>
          <p:nvPr>
            <p:ph type="body" idx="1"/>
          </p:nvPr>
        </p:nvSpPr>
        <p:spPr>
          <a:prstGeom prst="rect">
            <a:avLst/>
          </a:prstGeom>
        </p:spPr>
        <p:txBody>
          <a:bodyPr/>
          <a:lstStyle>
            <a:lvl1pPr marL="0" indent="0" defTabSz="434340">
              <a:spcBef>
                <a:spcPts val="0"/>
              </a:spcBef>
              <a:buSzTx/>
              <a:buNone/>
              <a:defRPr sz="2660">
                <a:latin typeface="Helvetica Neue"/>
                <a:ea typeface="Helvetica Neue"/>
                <a:cs typeface="Helvetica Neue"/>
                <a:sym typeface="Helvetica Neue"/>
              </a:defRPr>
            </a:lvl1pPr>
          </a:lstStyle>
          <a:p>
            <a:pPr/>
            <a:r>
              <a:t>«Романс», после четырех тактов вступления начинается привычным для бытового музицирования отыгрышем рояля. Скрипка соло запевает мелодию романса, основанную на попевках, типичных для романсовой музыки середины XIX века, но разворачивающуюся все шире, привольнее. Солирующий альт «подпевает», словно второй голос в дуэте, затем их сменяют флейта и гобой, потом к пению присоединяется английский рожок. А рояль продолжает меланхолично исполнять свою партию — долгий бас на первой доле и два аккорда арпеджиато, словно подражающие арфе, которая, однако, также вступает с длящимися по целому такту аккордами. Музыка становится более взволнованной, достигается кульминация, в которой роль солиста берет на себя труба, а подпевать ей начинают валторны. В заключении все утихает, кларнет и солирующая виолончель завершают дуэт.</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6 Марш"/>
          <p:cNvSpPr txBox="1"/>
          <p:nvPr>
            <p:ph type="title"/>
          </p:nvPr>
        </p:nvSpPr>
        <p:spPr>
          <a:prstGeom prst="rect">
            <a:avLst/>
          </a:prstGeom>
        </p:spPr>
        <p:txBody>
          <a:bodyPr/>
          <a:lstStyle/>
          <a:p>
            <a:pPr/>
            <a:r>
              <a:t>№6 Марш</a:t>
            </a:r>
          </a:p>
        </p:txBody>
      </p:sp>
      <p:sp>
        <p:nvSpPr>
          <p:cNvPr id="135" name="Резким контрастом вступает №6 — развернутый «Военный марш» в tutti духового оркестра (в этом номере струнные не заняты) с чуточку преувеличенными, пародийными интонациями, грозными ударами тарелок и большого барабана, мощным уханьем медных басов. В среднем эпизоде стихает большинство инструментов, с залихватской мелодией вступает труба, поддержанная гобоями (ей аккомпанируют валторны синкопированным ритмом, да продолжают отбивать шаг ударные и «ухать» низкие духовые). Но вот вступает вторая труба, пронзительно прорезают звуковую массу флейты, марш снова гремит в полную мощь."/>
          <p:cNvSpPr txBox="1"/>
          <p:nvPr>
            <p:ph type="body" idx="1"/>
          </p:nvPr>
        </p:nvSpPr>
        <p:spPr>
          <a:prstGeom prst="rect">
            <a:avLst/>
          </a:prstGeom>
        </p:spPr>
        <p:txBody>
          <a:bodyPr/>
          <a:lstStyle>
            <a:lvl1pPr marL="0" indent="0" defTabSz="379475">
              <a:spcBef>
                <a:spcPts val="0"/>
              </a:spcBef>
              <a:buSzTx/>
              <a:buNone/>
              <a:defRPr sz="3154">
                <a:latin typeface="Helvetica Neue"/>
                <a:ea typeface="Helvetica Neue"/>
                <a:cs typeface="Helvetica Neue"/>
                <a:sym typeface="Helvetica Neue"/>
              </a:defRPr>
            </a:lvl1pPr>
          </a:lstStyle>
          <a:p>
            <a:pPr/>
            <a:r>
              <a:t>Резким контрастом вступает №6 — развернутый «Военный марш» в tutti духового оркестра (в этом номере струнные не заняты) с чуточку преувеличенными, пародийными интонациями, грозными ударами тарелок и большого барабана, мощным уханьем медных басов. В среднем эпизоде стихает большинство инструментов, с залихватской мелодией вступает труба, поддержанная гобоями (ей аккомпанируют валторны синкопированным ритмом, да продолжают отбивать шаг ударные и «ухать» низкие духовые). Но вот вступает вторая труба, пронзительно прорезают звуковую массу флейты, марш снова гремит в полную мощь.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Больше всего мне понравился музыкальный номер Марш. Эти грозные удары тарелок и большого барабана, пародийные интонации и мощное уханье медных басов как будто уносит тебя в прошлое. В глубине души ты начинаешь понимать, что есть то, чем ты не подозреваешь. Что-то прекрасное, в первых номерах, думаешь ты, но потом понимаешь, под этим кроется что-то страшное."/>
          <p:cNvSpPr txBox="1"/>
          <p:nvPr>
            <p:ph type="ctrTitle"/>
          </p:nvPr>
        </p:nvSpPr>
        <p:spPr>
          <a:xfrm>
            <a:off x="1257519" y="2251507"/>
            <a:ext cx="10078779" cy="5783986"/>
          </a:xfrm>
          <a:prstGeom prst="rect">
            <a:avLst/>
          </a:prstGeom>
        </p:spPr>
        <p:txBody>
          <a:bodyPr/>
          <a:lstStyle>
            <a:lvl1pPr defTabSz="280415">
              <a:defRPr sz="3839"/>
            </a:lvl1pPr>
          </a:lstStyle>
          <a:p>
            <a:pPr/>
            <a:r>
              <a:t>Больше всего мне понравился музыкальный номер Марш. Эти грозные удары тарелок и большого барабана, пародийные интонации и мощное уханье медных басов как будто уносит тебя в прошлое. В глубине души ты начинаешь понимать, что есть то, чем ты не подозреваешь. Что-то прекрасное, в первых номерах, думаешь ты, но потом понимаешь, под этим кроется что-то страшное.</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Мне очень понравились все номера.…"/>
          <p:cNvSpPr txBox="1"/>
          <p:nvPr>
            <p:ph type="body" idx="1"/>
          </p:nvPr>
        </p:nvSpPr>
        <p:spPr>
          <a:xfrm>
            <a:off x="952499" y="2368294"/>
            <a:ext cx="11099801" cy="7213601"/>
          </a:xfrm>
          <a:prstGeom prst="rect">
            <a:avLst/>
          </a:prstGeom>
        </p:spPr>
        <p:txBody>
          <a:bodyPr/>
          <a:lstStyle/>
          <a:p>
            <a:pPr/>
            <a:r>
              <a:t>Мне очень понравились все номера. </a:t>
            </a:r>
          </a:p>
          <a:p>
            <a:pPr/>
            <a:r>
              <a:t>Каждый из них обладает своей своей изюминкой.</a:t>
            </a:r>
          </a:p>
          <a:p>
            <a:pPr/>
            <a:r>
              <a:t>Г. Свиридов вложил всю свою душу</a:t>
            </a:r>
          </a:p>
          <a:p>
            <a:pPr/>
            <a:r>
              <a:t>Великое произведение А.С. Пушкина стало еще величественнее.</a:t>
            </a:r>
          </a:p>
          <a:p>
            <a:pPr/>
            <a:r>
              <a:t>Композитор объединил 2 прекрасные культуры, поэзия и музыка.  </a:t>
            </a:r>
          </a:p>
        </p:txBody>
      </p:sp>
      <p:sp>
        <p:nvSpPr>
          <p:cNvPr id="140" name="Мое отношение, к прослушанному"/>
          <p:cNvSpPr txBox="1"/>
          <p:nvPr/>
        </p:nvSpPr>
        <p:spPr>
          <a:xfrm>
            <a:off x="1123827" y="14576"/>
            <a:ext cx="10169046" cy="2540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8000"/>
            </a:lvl1pPr>
          </a:lstStyle>
          <a:p>
            <a:pPr/>
            <a:r>
              <a:t>Мое отношение, к прослушанному</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