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23656" cy="1080120"/>
          </a:xfrm>
          <a:effectLst>
            <a:outerShdw sx="1000" sy="1000" algn="ctr" rotWithShape="0">
              <a:srgbClr val="000000"/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700" dirty="0" smtClean="0">
                <a:latin typeface="Trebuchet MS" pitchFamily="34" charset="0"/>
                <a:cs typeface="Andalus" pitchFamily="18" charset="-78"/>
              </a:rPr>
              <a:t>Музыкальные иллюстрации к повести А. С. Пушкина</a:t>
            </a:r>
            <a:r>
              <a:rPr lang="en-US" sz="2700" dirty="0" smtClean="0">
                <a:latin typeface="Trebuchet MS" pitchFamily="34" charset="0"/>
                <a:cs typeface="Andalus" pitchFamily="18" charset="-78"/>
              </a:rPr>
              <a:t> </a:t>
            </a:r>
            <a:r>
              <a:rPr lang="ru-RU" sz="2700" dirty="0" smtClean="0">
                <a:latin typeface="Trebuchet MS" pitchFamily="34" charset="0"/>
                <a:cs typeface="Andalus" pitchFamily="18" charset="-78"/>
              </a:rPr>
              <a:t>             </a:t>
            </a:r>
            <a:br>
              <a:rPr lang="ru-RU" sz="2700" dirty="0" smtClean="0">
                <a:latin typeface="Trebuchet MS" pitchFamily="34" charset="0"/>
                <a:cs typeface="Andalus" pitchFamily="18" charset="-78"/>
              </a:rPr>
            </a:br>
            <a:r>
              <a:rPr lang="ru-RU" sz="2700" dirty="0" smtClean="0">
                <a:latin typeface="Trebuchet MS" pitchFamily="34" charset="0"/>
                <a:cs typeface="Andalus" pitchFamily="18" charset="-78"/>
              </a:rPr>
              <a:t>                       «Метель» Г. Свиридова. </a:t>
            </a:r>
            <a:endParaRPr lang="ru-RU" sz="2700" dirty="0">
              <a:latin typeface="Trebuchet MS" pitchFamily="34" charset="0"/>
              <a:cs typeface="Andalus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517232"/>
            <a:ext cx="6400800" cy="1008112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Выполнила: Козлова Анастасия Александровна 7 «А» класс МОБУ СОШ №1 с. Киргиз –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Мияки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6984776" cy="26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59" cy="64807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yandex-sans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yandex-sans"/>
              </a:rPr>
              <a:t>4)</a:t>
            </a:r>
            <a:r>
              <a:rPr lang="ru-RU" dirty="0" smtClean="0">
                <a:latin typeface="yandex-sans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yandex-sans"/>
              </a:rPr>
              <a:t>Мое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yandex-sans"/>
              </a:rPr>
              <a:t>отношение к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latin typeface="yandex-sans"/>
              </a:rPr>
              <a:t>прослушенной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yandex-sans"/>
              </a:rPr>
              <a:t> музыке положительное. Каждая композиция по-своему прекрасна и чувственна.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yandex-sans"/>
              </a:rPr>
              <a:t>И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yandex-sans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yandex-sans"/>
              </a:rPr>
              <a:t>каждая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yandex-sans"/>
              </a:rPr>
              <a:t>оставляет различные приятные эмоции на последующие дни, играя в глубине сознания. 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  <a:latin typeface="yandex-sans"/>
            </a:endParaRPr>
          </a:p>
          <a:p>
            <a:pPr marL="0" indent="0">
              <a:buNone/>
            </a:pPr>
            <a:endParaRPr lang="ru-RU" sz="2200" dirty="0">
              <a:solidFill>
                <a:schemeClr val="tx2">
                  <a:lumMod val="75000"/>
                </a:schemeClr>
              </a:solidFill>
              <a:latin typeface="yandex-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22878"/>
            <a:ext cx="4288483" cy="42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73436"/>
            <a:ext cx="7776864" cy="103142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60847"/>
            <a:ext cx="4193993" cy="419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  <a:latin typeface="yandex-sans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yandex-sans"/>
              </a:rPr>
              <a:t>I.  </a:t>
            </a:r>
            <a:r>
              <a:rPr lang="en-US" dirty="0" smtClean="0">
                <a:solidFill>
                  <a:schemeClr val="tx1"/>
                </a:solidFill>
                <a:latin typeface="yandex-sans"/>
              </a:rPr>
              <a:t>1)</a:t>
            </a:r>
            <a:r>
              <a:rPr lang="ru-RU" dirty="0">
                <a:solidFill>
                  <a:schemeClr val="tx1"/>
                </a:solidFill>
                <a:latin typeface="yandex-sans"/>
              </a:rPr>
              <a:t>	</a:t>
            </a:r>
            <a:r>
              <a:rPr lang="ru-RU" sz="2000" b="1" dirty="0">
                <a:solidFill>
                  <a:schemeClr val="tx1"/>
                </a:solidFill>
                <a:latin typeface="yandex-sans"/>
              </a:rPr>
              <a:t>История создания </a:t>
            </a:r>
            <a:r>
              <a:rPr lang="ru-RU" sz="2000" b="1" dirty="0" smtClean="0">
                <a:solidFill>
                  <a:schemeClr val="tx1"/>
                </a:solidFill>
                <a:latin typeface="yandex-sans"/>
              </a:rPr>
              <a:t>произведения </a:t>
            </a:r>
            <a:r>
              <a:rPr lang="ru-RU" sz="2000" dirty="0" smtClean="0">
                <a:solidFill>
                  <a:schemeClr val="tx1"/>
                </a:solidFill>
                <a:latin typeface="yandex-sans"/>
              </a:rPr>
              <a:t>«Музыкальные иллюстрации Г. Свиридова к повести А</a:t>
            </a:r>
            <a:r>
              <a:rPr lang="ru-RU" sz="2000" dirty="0">
                <a:solidFill>
                  <a:schemeClr val="tx1"/>
                </a:solidFill>
                <a:latin typeface="yandex-sans"/>
              </a:rPr>
              <a:t>. С. Пушкина «Метель</a:t>
            </a:r>
            <a:r>
              <a:rPr lang="ru-RU" sz="2000" dirty="0" smtClean="0">
                <a:solidFill>
                  <a:schemeClr val="tx1"/>
                </a:solidFill>
                <a:latin typeface="yandex-sans"/>
              </a:rPr>
              <a:t>». </a:t>
            </a:r>
            <a:r>
              <a:rPr lang="en-US" sz="2000" dirty="0" smtClean="0">
                <a:solidFill>
                  <a:schemeClr val="tx1"/>
                </a:solidFill>
                <a:latin typeface="yandex-sans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yandex-sans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1964 году к Свиридову обратился известный артист и кинорежиссер В. Басов, приступавший к съемкам кинофильма «Метель» по пушкинской повести. Свиридов, сочинявший, музыку текстовую, очень любил и работу для театра и кино: она давала ему возможность воплощения конкретных образов и ситуаций, дисциплинировала необходимостью точно укладываться в заданный хронометраж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Повесть «Метель» была написана А. С. Пушкиным (1799—1837) в 1830 году, в золотую пору его творчества, оставшуюся в истории под названием «Болдинская осень» и давшую невиданную россыпь гениальных произведений. По сути, это небольшая ироничная история про молодую девушку, решившую сбежать из дома. Цель побега была очень веской – она хотела обвенчаться со своим возлюбленным, который был беден и из-за этого родители девушки его не принимали. Вот только в судьбы главных героев вмешивается сама природа и из-за сильной метели все меняется коренным образом. 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523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59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Композитору очень понравилось предложение режиссера, тем более он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впечатлился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образом пушкинской провинциальной России и с удовольствием приступил к работе. В своей музыке Свиридов постарался уйти немного от пушкинского сюжета, убрав ту ироничность, которая так заметна в повести. Музыка к кинофильму «Метель» была написана в 1964 году и очень полюбилась публике. Эту музыку очень часто можно было услышать на радио и телевидении.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 1973 году из отдельных музыкальных эпизодов, созданных для кинофильма, композитор решил составить сюиту. Ее девять номеров создали последовательный ряд своего рода иллюстраций к пушкинской повести.  Так в 1974 году появилось самостоятельное произведение на музыку к кинофильму, которое уже получило название «Музыкальные иллюстрации к повести А.С. Пушкина «Метель».  Однако по жанру это именно сюита с присущими ей образными контрастами между соседними частями, притом с чертами концентричности в форме, в которой первые два номера в несколько измененных вариантах зеркально повторяются в заключении.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5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61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yandex-sans"/>
              </a:rPr>
              <a:t>                Музыкальные части сюиты Г. Свиридова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yandex-sans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yandex-sans"/>
              </a:rPr>
              <a:t>                                        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yandex-sans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yandex-sans"/>
              </a:rPr>
              <a:t>                                          1. «Тройка»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yandex-sans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yandex-sans"/>
              </a:rPr>
              <a:t>                                          2. «Вальс»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yandex-sans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yandex-sans"/>
              </a:rPr>
              <a:t>                                          3. «Весна и осень»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yandex-sans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yandex-sans"/>
              </a:rPr>
              <a:t>                                          4. «Романс»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yandex-sans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yandex-sans"/>
              </a:rPr>
              <a:t>                                          5. «Пастораль»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yandex-sans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yandex-sans"/>
              </a:rPr>
              <a:t>                                          6. «Военный марш»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yandex-sans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yandex-sans"/>
              </a:rPr>
              <a:t>                                          7. «Венчание»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yandex-sans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yandex-sans"/>
              </a:rPr>
              <a:t>                                          8. «Отзвуки вальса»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yandex-sans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yandex-sans"/>
              </a:rPr>
              <a:t>                                          9. «Зимняя дорога»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yandex-sans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yandex-sans"/>
              </a:rPr>
              <a:t>     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66" y="858611"/>
            <a:ext cx="3434560" cy="473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88640"/>
            <a:ext cx="8640959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yandex-sans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yandex-sans"/>
              </a:rPr>
              <a:t>2) </a:t>
            </a:r>
            <a:r>
              <a:rPr lang="ru-RU" b="1" dirty="0" smtClean="0">
                <a:solidFill>
                  <a:schemeClr val="tx1"/>
                </a:solidFill>
                <a:latin typeface="yandex-sans"/>
              </a:rPr>
              <a:t>Анализ музыкальных номеров</a:t>
            </a:r>
            <a:r>
              <a:rPr lang="ru-RU" dirty="0" smtClean="0">
                <a:solidFill>
                  <a:schemeClr val="tx1"/>
                </a:solidFill>
                <a:latin typeface="yandex-sans"/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yandex-sans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yandex-sans"/>
              </a:rPr>
              <a:t>     «Тройка»</a:t>
            </a:r>
            <a:endParaRPr lang="en-US" dirty="0" smtClean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yandex-sans"/>
              </a:rPr>
              <a:t>  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yandex-sans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yandex-sans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yandex-sans"/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yandex-sans"/>
              </a:rPr>
              <a:t> 1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yandex-sans"/>
              </a:rPr>
              <a:t>Форма: трехчастная.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yandex-sans"/>
              </a:rPr>
              <a:t>        2 Жанр: симфония.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yandex-sans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yandex-sans"/>
              </a:rPr>
              <a:t>       3 Динамика: начало – фортиссимо, затем – пианиссимо, далее – меццо-форте, пиано.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yandex-sans"/>
              </a:rPr>
              <a:t>    </a:t>
            </a:r>
            <a:endParaRPr lang="ru-RU" sz="2000" dirty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yandex-san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36912"/>
            <a:ext cx="6192688" cy="367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59" cy="64087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chemeClr val="tx1"/>
                </a:solidFill>
                <a:latin typeface="yandex-sans"/>
              </a:rPr>
              <a:t>«Вальс»</a:t>
            </a:r>
            <a:endParaRPr lang="en-US" dirty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yandex-sans"/>
              </a:rPr>
              <a:t>  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yandex-sans"/>
              </a:rPr>
              <a:t>1 Форма: трехчастная.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yandex-sans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yandex-sans"/>
              </a:rPr>
              <a:t>       2 Жанр: вальс.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yandex-sans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yandex-sans"/>
              </a:rPr>
              <a:t>       3 Динамика: начало – форте, затем – меццо-форте.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yandex-sans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yandex-sans"/>
              </a:rPr>
              <a:t>       </a:t>
            </a:r>
          </a:p>
          <a:p>
            <a:pPr marL="0" indent="0">
              <a:buNone/>
            </a:pPr>
            <a:endParaRPr lang="ru-RU" dirty="0">
              <a:latin typeface="yandex-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75840"/>
            <a:ext cx="6192688" cy="371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59" cy="64087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chemeClr val="tx1"/>
                </a:solidFill>
                <a:latin typeface="yandex-sans"/>
              </a:rPr>
              <a:t>«Марш»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yandex-sans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yandex-sans"/>
              </a:rPr>
              <a:t>       1Форма: трехчастная.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yandex-sans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yandex-sans"/>
              </a:rPr>
              <a:t>       2 Жанр: марш.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yandex-sans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yandex-sans"/>
              </a:rPr>
              <a:t>       3 Динамика: начало – фортиссимо, затем – форте.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yandex-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2564904"/>
            <a:ext cx="619268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88640"/>
            <a:ext cx="8568952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chemeClr val="tx1"/>
                </a:solidFill>
                <a:latin typeface="yandex-sans"/>
              </a:rPr>
              <a:t>«Романс»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yandex-sans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yandex-sans"/>
              </a:rPr>
              <a:t>       1 Форма: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yandex-sans"/>
              </a:rPr>
              <a:t>куплетно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yandex-sans"/>
              </a:rPr>
              <a:t> – вариационная.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yandex-sans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yandex-sans"/>
              </a:rPr>
              <a:t>        2 Жанр: камерно – вокальная музыка.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yandex-sans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yandex-sans"/>
              </a:rPr>
              <a:t>       3 Динамика: начало – форте, затем – пиано, далее – меццо-форте.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yandex-sans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yandex-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98547"/>
            <a:ext cx="3024336" cy="421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59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yandex-sans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yandex-sans"/>
              </a:rPr>
              <a:t>3)</a:t>
            </a:r>
            <a:r>
              <a:rPr lang="en-US" dirty="0" smtClean="0">
                <a:solidFill>
                  <a:schemeClr val="tx1"/>
                </a:solidFill>
                <a:latin typeface="yandex-sans"/>
              </a:rPr>
              <a:t> </a:t>
            </a:r>
            <a:r>
              <a:rPr lang="ru-RU" sz="2200" dirty="0" smtClean="0">
                <a:latin typeface="Calibri" pitchFamily="34" charset="0"/>
              </a:rPr>
              <a:t>Больше </a:t>
            </a:r>
            <a:r>
              <a:rPr lang="ru-RU" sz="2200" dirty="0">
                <a:latin typeface="Calibri" pitchFamily="34" charset="0"/>
              </a:rPr>
              <a:t>всего мне понравился музыкальный номер «Романс» из «Музыкальных </a:t>
            </a:r>
            <a:r>
              <a:rPr lang="ru-RU" sz="2200" dirty="0" smtClean="0">
                <a:latin typeface="Calibri" pitchFamily="34" charset="0"/>
              </a:rPr>
              <a:t>иллюстраций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ru-RU" sz="2200" dirty="0" smtClean="0">
                <a:latin typeface="Calibri" pitchFamily="34" charset="0"/>
              </a:rPr>
              <a:t>Г.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ru-RU" sz="2200" dirty="0" smtClean="0">
                <a:latin typeface="Calibri" pitchFamily="34" charset="0"/>
              </a:rPr>
              <a:t>Свиридова </a:t>
            </a:r>
            <a:r>
              <a:rPr lang="ru-RU" sz="2200" dirty="0">
                <a:latin typeface="Calibri" pitchFamily="34" charset="0"/>
              </a:rPr>
              <a:t>к повести А. С. Пушкина «Метель». Мне кажется, в данной композиции отражены многие чувства человека, когда он влюблен в кого-либо или тайно испытывает их по отношению к кому-либо. Звучание и громкость музыки во время прослушивания менялись, </a:t>
            </a:r>
            <a:r>
              <a:rPr lang="ru-RU" sz="2200" dirty="0" smtClean="0">
                <a:latin typeface="Calibri" pitchFamily="34" charset="0"/>
              </a:rPr>
              <a:t>показывая то</a:t>
            </a:r>
            <a:r>
              <a:rPr lang="ru-RU" sz="2200" dirty="0">
                <a:latin typeface="Calibri" pitchFamily="34" charset="0"/>
              </a:rPr>
              <a:t>,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</a:rPr>
              <a:t>что чувства не могут быть постоянно одинаковы. Они изменяются в течение времени, сменяют друг друга новыми, не оставаясь при этом однообразными к одному человеку. </a:t>
            </a:r>
            <a:r>
              <a:rPr lang="ru-RU" sz="2200" dirty="0" smtClean="0">
                <a:latin typeface="Calibri" pitchFamily="34" charset="0"/>
              </a:rPr>
              <a:t>Чувства – то загораются</a:t>
            </a:r>
            <a:r>
              <a:rPr lang="ru-RU" sz="2200" dirty="0">
                <a:latin typeface="Calibri" pitchFamily="34" charset="0"/>
              </a:rPr>
              <a:t>, словно маленькие огоньки или светлячки, постепенно возрастая, то потухают или вовсе замирают на месте, «умирая». Но </a:t>
            </a:r>
            <a:r>
              <a:rPr lang="ru-RU" sz="2200" dirty="0" smtClean="0">
                <a:latin typeface="Calibri" pitchFamily="34" charset="0"/>
              </a:rPr>
              <a:t>возможно, </a:t>
            </a:r>
            <a:r>
              <a:rPr lang="ru-RU" sz="2200" dirty="0">
                <a:latin typeface="Calibri" pitchFamily="34" charset="0"/>
              </a:rPr>
              <a:t>они еще могут вспыхнуть яркими, безумными бабочками в животе до искр в глазах.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65104"/>
            <a:ext cx="3744416" cy="23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1903</TotalTime>
  <Words>564</Words>
  <Application>Microsoft Office PowerPoint</Application>
  <PresentationFormat>Экран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  Музыкальные иллюстрации к повести А. С. Пушкина                                      «Метель» Г. Свиридова.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Музыкальные иллюстрации к повести А. С. Пушкина «Метель» Г. Свиридова.</dc:title>
  <dc:creator>monolit0s</dc:creator>
  <cp:lastModifiedBy>monolit0s</cp:lastModifiedBy>
  <cp:revision>20</cp:revision>
  <dcterms:created xsi:type="dcterms:W3CDTF">2019-03-09T05:39:45Z</dcterms:created>
  <dcterms:modified xsi:type="dcterms:W3CDTF">2019-03-10T13:33:35Z</dcterms:modified>
</cp:coreProperties>
</file>