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66" r:id="rId6"/>
    <p:sldId id="262"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6" d="100"/>
          <a:sy n="106" d="100"/>
        </p:scale>
        <p:origin x="-111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19.02.2019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19.02.2019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19.02.2019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19.02.2019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19.02.2019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19.02.2019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19.02.2019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19.02.2019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oundtimes.ru/muzykalnaya-shkatulka/velikie-kompozitory/georgij-sviridov"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oundtimes.ru/simfonicheskaya-muzyka/putevoditel-po-instrumentam/skripk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4291"/>
            <a:ext cx="7772400" cy="2357453"/>
          </a:xfrm>
        </p:spPr>
        <p:txBody>
          <a:bodyPr/>
          <a:lstStyle/>
          <a:p>
            <a:r>
              <a:rPr lang="ru-RU" dirty="0" smtClean="0"/>
              <a:t>История создание </a:t>
            </a:r>
            <a:r>
              <a:rPr lang="ru-RU" b="1" dirty="0" smtClean="0"/>
              <a:t>Г. Свиридова «Метель»</a:t>
            </a:r>
            <a:endParaRPr lang="ru-RU" dirty="0"/>
          </a:p>
        </p:txBody>
      </p:sp>
      <p:sp>
        <p:nvSpPr>
          <p:cNvPr id="3" name="Подзаголовок 2"/>
          <p:cNvSpPr>
            <a:spLocks noGrp="1"/>
          </p:cNvSpPr>
          <p:nvPr>
            <p:ph type="subTitle" idx="1"/>
          </p:nvPr>
        </p:nvSpPr>
        <p:spPr>
          <a:xfrm>
            <a:off x="642910" y="2500306"/>
            <a:ext cx="7929618" cy="4143404"/>
          </a:xfrm>
        </p:spPr>
        <p:txBody>
          <a:bodyPr>
            <a:normAutofit fontScale="40000" lnSpcReduction="20000"/>
          </a:bodyPr>
          <a:lstStyle/>
          <a:p>
            <a:r>
              <a:rPr lang="ru-RU" b="1" dirty="0" smtClean="0"/>
              <a:t>История создания</a:t>
            </a:r>
            <a:endParaRPr lang="ru-RU" dirty="0" smtClean="0"/>
          </a:p>
          <a:p>
            <a:r>
              <a:rPr lang="ru-RU" dirty="0" smtClean="0"/>
              <a:t>Известнейший артист и режиссер В. Басов предложил композитору </a:t>
            </a:r>
            <a:r>
              <a:rPr lang="ru-RU" dirty="0" smtClean="0">
                <a:hlinkClick r:id="rId2"/>
              </a:rPr>
              <a:t>Свиридову</a:t>
            </a:r>
            <a:r>
              <a:rPr lang="ru-RU" dirty="0" smtClean="0"/>
              <a:t> сотрудничество, когда приступил к работе над кинолентой «Метель», в основу которой легла повесть гениального Пушкина.</a:t>
            </a:r>
          </a:p>
          <a:p>
            <a:r>
              <a:rPr lang="ru-RU" dirty="0" smtClean="0"/>
              <a:t>Стоит отдельно заметить, что это произведение было написано поэтом в особый период его творчества – «Болдинскую осень». По сути, это небольшая ироничная история про молодую девушку, решившую сбежать из дома. Цель побега была очень веской – она хотела обвенчаться со своим возлюбленным, который был беден и из-за этого родители девушки его не принимали. Вот только в судьбы главных героев вмешивается сама природа и из-за сильной метели все меняется коренным образом. Еще бы, ведь девушка случайно выходит замуж совсем за другого и в итоге оказывается еще более счастливой!</a:t>
            </a:r>
          </a:p>
          <a:p>
            <a:r>
              <a:rPr lang="ru-RU" dirty="0" smtClean="0"/>
              <a:t>Композитору очень понравилось предложение режиссера, тем более он </a:t>
            </a:r>
            <a:r>
              <a:rPr lang="ru-RU" dirty="0" err="1" smtClean="0"/>
              <a:t>впечатлился</a:t>
            </a:r>
            <a:r>
              <a:rPr lang="ru-RU" dirty="0" smtClean="0"/>
              <a:t> образом пушкинской провинциальной России и с удовольствием приступил к работе. Вот только в своей музыке Свиридов постарался уйти немного от пушкинского сюжета, убрав ту ироничность, которая так заметна в повести. Да и вообще, старался не следовать строго литературному источнику, его музыка – это отдельный, важный герой фильма.</a:t>
            </a:r>
          </a:p>
          <a:p>
            <a:r>
              <a:rPr lang="ru-RU" dirty="0" smtClean="0"/>
              <a:t>Примечательно, что примерно с 1950-х годов Свиридов старается уделять внимание лишь тем произведениям, которые носят исключительно русский характер, так как его очень привлекала именно эта тематика. Плюс, многие исследователи его творчества отмечают, что из всех времен года он отдавал предпочтение зиме, так как считал, что только она более всего выражает естество России. Неудивительно, что он с воодушевлением приступил к работе над музыкой к кинофильму «Метель». Написана она была в 1964 году и очень полюбилась публике. Эту музыку очень часто можно было услышать на радио и телевидении.</a:t>
            </a:r>
          </a:p>
          <a:p>
            <a:r>
              <a:rPr lang="ru-RU" dirty="0" smtClean="0"/>
              <a:t>Именно поэтому спустя девять лет Свиридов решил сделать редакцию партитуры. Так в 1974 году появилось самостоятельное произведение на музыку к кинофильму, которое уже получило название «Музыкальные иллюстрации к повести А.С. Пушкина «Метель».</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Анализ произведения </a:t>
            </a:r>
            <a:r>
              <a:rPr lang="en-US" dirty="0" smtClean="0"/>
              <a:t>,,</a:t>
            </a:r>
            <a:r>
              <a:rPr lang="ru-RU" dirty="0" smtClean="0"/>
              <a:t>Тройка</a:t>
            </a:r>
            <a:r>
              <a:rPr lang="en-US" dirty="0" smtClean="0"/>
              <a:t>”</a:t>
            </a:r>
            <a:endParaRPr lang="ru-RU" dirty="0"/>
          </a:p>
        </p:txBody>
      </p:sp>
      <p:sp>
        <p:nvSpPr>
          <p:cNvPr id="3" name="Содержимое 2"/>
          <p:cNvSpPr>
            <a:spLocks noGrp="1"/>
          </p:cNvSpPr>
          <p:nvPr>
            <p:ph idx="1"/>
          </p:nvPr>
        </p:nvSpPr>
        <p:spPr/>
        <p:txBody>
          <a:bodyPr>
            <a:normAutofit lnSpcReduction="10000"/>
          </a:bodyPr>
          <a:lstStyle/>
          <a:p>
            <a:r>
              <a:rPr lang="ru-RU" dirty="0" smtClean="0"/>
              <a:t>Открывает цикл музыкальных иллюстраций пьеса “Тройка”. Г.П. Сергеева предлагает ученикам прочитать отрывки из повести Пушкина, рисующие, как Владимир и </a:t>
            </a:r>
            <a:r>
              <a:rPr lang="ru-RU" dirty="0" err="1" smtClean="0"/>
              <a:t>Бурмин</a:t>
            </a:r>
            <a:r>
              <a:rPr lang="ru-RU" dirty="0" smtClean="0"/>
              <a:t> волею судьбы в один и тот же вечер стали заложниками метели. Но, как нам кажется, музыка Свиридова рассказывает вовсе не о капризах природы. Этот номер иллюстрирует эпиграф к повести</a:t>
            </a:r>
            <a:br>
              <a:rPr lang="ru-RU" dirty="0" smtClean="0"/>
            </a:b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Анализ </a:t>
            </a:r>
            <a:r>
              <a:rPr lang="ru-RU" dirty="0" smtClean="0"/>
              <a:t>музыкального произведения </a:t>
            </a:r>
            <a:r>
              <a:rPr lang="ru-RU" dirty="0" smtClean="0"/>
              <a:t> </a:t>
            </a:r>
            <a:r>
              <a:rPr lang="ru-RU" b="1" dirty="0" smtClean="0"/>
              <a:t>«Романс»</a:t>
            </a:r>
            <a:r>
              <a:rPr lang="ru-RU" dirty="0" smtClean="0"/>
              <a:t>. </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Четвертый номер – </a:t>
            </a:r>
            <a:r>
              <a:rPr lang="ru-RU" b="1" dirty="0" smtClean="0"/>
              <a:t>«Романс»</a:t>
            </a:r>
            <a:r>
              <a:rPr lang="ru-RU" dirty="0" smtClean="0"/>
              <a:t>. В роли солиста выступает </a:t>
            </a:r>
            <a:r>
              <a:rPr lang="ru-RU" dirty="0" smtClean="0">
                <a:hlinkClick r:id="rId2"/>
              </a:rPr>
              <a:t>скрипка</a:t>
            </a:r>
            <a:r>
              <a:rPr lang="ru-RU" dirty="0" smtClean="0"/>
              <a:t>, исполняющая главную партию, – нежнейшую мелодию, от которой возникают мурашки у слушателей и замирает сердце, нет сомнений о чем она поет, конечно же о любви. Затем к ней присоединяется альт и они продолжают исполнять романс уже дуэтом. Все это звучит под традиционный для романсовой музыки середины XIX века аккомпанемент рояля. Бесспорно – это сцена объяснения главных героев, Марьи Гавриловны и </a:t>
            </a:r>
            <a:r>
              <a:rPr lang="ru-RU" dirty="0" err="1" smtClean="0"/>
              <a:t>Бурмина</a:t>
            </a:r>
            <a:r>
              <a:rPr lang="ru-RU" dirty="0" smtClean="0"/>
              <a:t>. «Я вас </a:t>
            </a:r>
            <a:r>
              <a:rPr lang="ru-RU" dirty="0" err="1" smtClean="0"/>
              <a:t>люблю...я</a:t>
            </a:r>
            <a:r>
              <a:rPr lang="ru-RU" dirty="0" smtClean="0"/>
              <a:t> </a:t>
            </a:r>
            <a:r>
              <a:rPr lang="ru-RU" dirty="0" err="1" smtClean="0"/>
              <a:t>вас</a:t>
            </a:r>
            <a:r>
              <a:rPr lang="ru-RU" dirty="0" smtClean="0"/>
              <a:t> люблю страстно...» слышатся слова в прекрасной мелодии. Именно в этой пьесе происходит самый важный и главный разговор героев и настоящий накал эмоций.</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Анализ музыкального </a:t>
            </a:r>
            <a:r>
              <a:rPr lang="ru-RU" dirty="0" smtClean="0"/>
              <a:t>произведения</a:t>
            </a:r>
            <a:r>
              <a:rPr lang="ru-RU" b="1" dirty="0" smtClean="0"/>
              <a:t>«Военный </a:t>
            </a:r>
            <a:r>
              <a:rPr lang="ru-RU" b="1" dirty="0" smtClean="0"/>
              <a:t>марш»</a:t>
            </a:r>
            <a:r>
              <a:rPr lang="ru-RU" dirty="0" smtClean="0"/>
              <a:t>. </a:t>
            </a:r>
            <a:endParaRPr lang="ru-RU" dirty="0"/>
          </a:p>
        </p:txBody>
      </p:sp>
      <p:sp>
        <p:nvSpPr>
          <p:cNvPr id="3" name="Содержимое 2"/>
          <p:cNvSpPr>
            <a:spLocks noGrp="1"/>
          </p:cNvSpPr>
          <p:nvPr>
            <p:ph idx="1"/>
          </p:nvPr>
        </p:nvSpPr>
        <p:spPr/>
        <p:txBody>
          <a:bodyPr>
            <a:normAutofit fontScale="92500" lnSpcReduction="20000"/>
          </a:bodyPr>
          <a:lstStyle/>
          <a:p>
            <a:r>
              <a:rPr lang="ru-RU" b="1" dirty="0" smtClean="0"/>
              <a:t>«Военный марш»</a:t>
            </a:r>
            <a:r>
              <a:rPr lang="ru-RU" dirty="0" smtClean="0"/>
              <a:t>. Начитается он с мощного звучания духового оркестра. Что можно услышать в этой торжественной музыке? Это юмор, жизнерадостность и бесшабашность молодости. Именно так принято было приветствовать победителей, не секрет, что появление в небольших городках офицера, всегда было настоящим торжеством и его встречали всегда соответственно.</a:t>
            </a:r>
          </a:p>
          <a:p>
            <a:r>
              <a:rPr lang="ru-RU" dirty="0" smtClean="0"/>
              <a:t/>
            </a:r>
            <a:br>
              <a:rPr lang="ru-RU" dirty="0" smtClean="0"/>
            </a:b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p:spPr>
        <p:txBody>
          <a:bodyPr>
            <a:normAutofit fontScale="90000"/>
          </a:bodyPr>
          <a:lstStyle/>
          <a:p>
            <a:r>
              <a:rPr lang="ru-RU" dirty="0" smtClean="0"/>
              <a:t>Анализ музыкального произведения "Вальс" </a:t>
            </a:r>
            <a:br>
              <a:rPr lang="ru-RU" dirty="0" smtClean="0"/>
            </a:br>
            <a:endParaRPr lang="ru-RU" dirty="0"/>
          </a:p>
        </p:txBody>
      </p:sp>
      <p:sp>
        <p:nvSpPr>
          <p:cNvPr id="3" name="Содержимое 2"/>
          <p:cNvSpPr>
            <a:spLocks noGrp="1"/>
          </p:cNvSpPr>
          <p:nvPr>
            <p:ph idx="1"/>
          </p:nvPr>
        </p:nvSpPr>
        <p:spPr>
          <a:xfrm>
            <a:off x="457200" y="1600200"/>
            <a:ext cx="8229600" cy="5257800"/>
          </a:xfrm>
        </p:spPr>
        <p:txBody>
          <a:bodyPr>
            <a:normAutofit fontScale="47500" lnSpcReduction="20000"/>
          </a:bodyPr>
          <a:lstStyle/>
          <a:p>
            <a:r>
              <a:rPr lang="ru-RU" dirty="0" smtClean="0"/>
              <a:t>Вальс, символ романтической любви, тесно связан в русской литературе с офицерством и армией: не было на Руси более пылких влюбленных, лихих игроков и танцоров чем гвардейские офицеры от </a:t>
            </a:r>
            <a:r>
              <a:rPr lang="ru-RU" dirty="0" err="1" smtClean="0"/>
              <a:t>лермонтовского</a:t>
            </a:r>
            <a:r>
              <a:rPr lang="ru-RU" dirty="0" smtClean="0"/>
              <a:t> Печорина до </a:t>
            </a:r>
            <a:r>
              <a:rPr lang="ru-RU" dirty="0" err="1" smtClean="0"/>
              <a:t>купринского</a:t>
            </a:r>
            <a:r>
              <a:rPr lang="ru-RU" dirty="0" smtClean="0"/>
              <a:t> Ромашова. Персонаж пушкинской «Метели» </a:t>
            </a:r>
            <a:r>
              <a:rPr lang="ru-RU" dirty="0" err="1" smtClean="0"/>
              <a:t>Бурмин</a:t>
            </a:r>
            <a:r>
              <a:rPr lang="ru-RU" dirty="0" smtClean="0"/>
              <a:t> тоже военный, герой 1812 года. Вот и звучит этот вальс Свиридова как бы в исполнении духового оркестра, с парадными аккордами во вступлении, с трубами в мелодии и тубами в басах; и легкая порхающая первая тема, и тяжеловатая, «приседающая» третья, и прыгучая вторая будто взяты из пожелтевшей тетради полкового капельмейстера. Однако на первый взгляд вполне простодушный </a:t>
            </a:r>
            <a:r>
              <a:rPr lang="ru-RU" dirty="0" err="1" smtClean="0"/>
              <a:t>вальсок</a:t>
            </a:r>
            <a:r>
              <a:rPr lang="ru-RU" dirty="0" smtClean="0"/>
              <a:t> содержит своего рода секрет, в нем борются две музыкальные тенденции, устойчивая и неустойчивая, как бы пытаясь обмануть друг друга. В первой «дамской» теме, похожей на танцующие снежинки, устойчивые звуки, которые музыканты называют тоникой, попадают на пробегающие, пролетающие ритмические доли, и их устойчивость оказывается «лживой». Во второй теме, которую как будто подбрасывает невидимая рука, тоника попадает на слабые такты, а на ритмический акцент приходится самый неустойчивый аккорд. В результате музыка оказывается крайне зыбкой и </a:t>
            </a:r>
            <a:r>
              <a:rPr lang="ru-RU" dirty="0" err="1" smtClean="0"/>
              <a:t>колеблющейся.Свиридовский</a:t>
            </a:r>
            <a:r>
              <a:rPr lang="ru-RU" dirty="0" smtClean="0"/>
              <a:t> вальс как рулетка, кружится и дразнит, манит и ускользает, будто призрак счастья, убегающий от человека, все пытающегося его догнать. Не такова ли судьба многих русских людей, бесшабашных игроков, всегда готовых махнуть на себя рукой и жить наудачу, не загадывая и не рассчитывая? Героям «Метели» выпало редкое счастье: они поставили на </a:t>
            </a:r>
            <a:r>
              <a:rPr lang="ru-RU" dirty="0" err="1" smtClean="0"/>
              <a:t>zero</a:t>
            </a:r>
            <a:r>
              <a:rPr lang="ru-RU" dirty="0" smtClean="0"/>
              <a:t> и выиграли. С доброй улыбкой проводил их автор, как бы приговаривая вместе с Шекспиром: «</a:t>
            </a:r>
            <a:r>
              <a:rPr lang="ru-RU" dirty="0" err="1" smtClean="0"/>
              <a:t>All’s</a:t>
            </a:r>
            <a:r>
              <a:rPr lang="ru-RU" dirty="0" smtClean="0"/>
              <a:t> </a:t>
            </a:r>
            <a:r>
              <a:rPr lang="ru-RU" dirty="0" err="1" smtClean="0"/>
              <a:t>well</a:t>
            </a:r>
            <a:r>
              <a:rPr lang="ru-RU" dirty="0" smtClean="0"/>
              <a:t> </a:t>
            </a:r>
            <a:r>
              <a:rPr lang="ru-RU" dirty="0" err="1" smtClean="0"/>
              <a:t>that</a:t>
            </a:r>
            <a:r>
              <a:rPr lang="ru-RU" dirty="0" smtClean="0"/>
              <a:t> </a:t>
            </a:r>
            <a:r>
              <a:rPr lang="ru-RU" dirty="0" err="1" smtClean="0"/>
              <a:t>ends</a:t>
            </a:r>
            <a:r>
              <a:rPr lang="ru-RU" dirty="0" smtClean="0"/>
              <a:t> </a:t>
            </a:r>
            <a:r>
              <a:rPr lang="ru-RU" dirty="0" err="1" smtClean="0"/>
              <a:t>well</a:t>
            </a:r>
            <a:r>
              <a:rPr lang="ru-RU" dirty="0" smtClean="0"/>
              <a:t>», «Все хорошо, что хорошо кончается». И дай бог, чтобы игра в русскую рулетку всегда заканчивалась так же: ни Пушкин ни Свиридов, судя по легкой иронии, пронизывающей и текст и музыку, отнюдь в этом не уверены</a:t>
            </a:r>
          </a:p>
          <a:p>
            <a:r>
              <a:rPr lang="ru-RU" dirty="0" smtClean="0"/>
              <a:t/>
            </a:r>
            <a:br>
              <a:rPr lang="ru-RU" dirty="0" smtClean="0"/>
            </a:b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Что мне понравилось</a:t>
            </a:r>
            <a:r>
              <a:rPr lang="en-US" dirty="0" smtClean="0"/>
              <a:t>?</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Мне понравилось </a:t>
            </a:r>
            <a:r>
              <a:rPr lang="ru-RU" dirty="0" err="1" smtClean="0"/>
              <a:t>призведение</a:t>
            </a:r>
            <a:r>
              <a:rPr lang="ru-RU" dirty="0" smtClean="0"/>
              <a:t>  ,,Тройка</a:t>
            </a:r>
            <a:r>
              <a:rPr lang="en-US" dirty="0" smtClean="0"/>
              <a:t>’’</a:t>
            </a:r>
            <a:r>
              <a:rPr lang="ru-RU" dirty="0" smtClean="0"/>
              <a:t>.Потому  что её </a:t>
            </a:r>
            <a:r>
              <a:rPr lang="ru-RU" dirty="0" smtClean="0"/>
              <a:t>можно не только услышать, но и увидеть, почувствовать. Всего этих иллюстраций девять. Первая называется «Тройка». В ней композитор передает образ запряженной в сани тройки лошадей, которая мчится по зимней дороге. Слышится топот копыт и звон бубенцов. Вдруг поднимается ветер и начинается метель. Образ тройки у Свиридова – это еще и образ русской души, чувственной и порывистой.</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570</Words>
  <PresentationFormat>Экран (4:3)</PresentationFormat>
  <Paragraphs>19</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История создание Г. Свиридова «Метель»</vt:lpstr>
      <vt:lpstr>Анализ произведения ,,Тройка”</vt:lpstr>
      <vt:lpstr>Анализ музыкального произведения  «Романс». </vt:lpstr>
      <vt:lpstr>Анализ музыкального произведения«Военный марш». </vt:lpstr>
      <vt:lpstr>Анализ музыкального произведения "Вальс"  </vt:lpstr>
      <vt:lpstr>Что мне понравилось?</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История создание Э</dc:title>
  <dc:creator>User</dc:creator>
  <cp:lastModifiedBy>User</cp:lastModifiedBy>
  <cp:revision>18</cp:revision>
  <dcterms:created xsi:type="dcterms:W3CDTF">2019-02-16T10:47:34Z</dcterms:created>
  <dcterms:modified xsi:type="dcterms:W3CDTF">2019-02-19T13:53:11Z</dcterms:modified>
</cp:coreProperties>
</file>