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8" r:id="rId3"/>
    <p:sldId id="266" r:id="rId4"/>
    <p:sldId id="261" r:id="rId5"/>
    <p:sldId id="262" r:id="rId6"/>
    <p:sldId id="267" r:id="rId7"/>
    <p:sldId id="263" r:id="rId8"/>
    <p:sldId id="271" r:id="rId9"/>
    <p:sldId id="272" r:id="rId10"/>
    <p:sldId id="274" r:id="rId11"/>
    <p:sldId id="273" r:id="rId12"/>
    <p:sldId id="269" r:id="rId13"/>
    <p:sldId id="26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23.01.2019</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23.01.2019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23.01.2019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23.01.2019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23.01.2019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23.01.2019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23.01.2019</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23.01.2019</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solidFill>
                  <a:schemeClr val="bg1"/>
                </a:solidFill>
              </a:rPr>
              <a:t>Дистанционная олимпиада по музыке 1-4 классы 2 тур </a:t>
            </a:r>
            <a:br>
              <a:rPr lang="ru-RU" sz="3600" dirty="0" smtClean="0">
                <a:solidFill>
                  <a:schemeClr val="bg1"/>
                </a:solidFill>
              </a:rPr>
            </a:br>
            <a:r>
              <a:rPr lang="ru-RU" sz="3600" dirty="0" smtClean="0">
                <a:solidFill>
                  <a:schemeClr val="bg1"/>
                </a:solidFill>
              </a:rPr>
              <a:t>2018-2019 учебный год</a:t>
            </a:r>
            <a:endParaRPr lang="ru-RU" sz="3600" dirty="0"/>
          </a:p>
        </p:txBody>
      </p:sp>
      <p:sp>
        <p:nvSpPr>
          <p:cNvPr id="3" name="Текст 2"/>
          <p:cNvSpPr>
            <a:spLocks noGrp="1"/>
          </p:cNvSpPr>
          <p:nvPr>
            <p:ph type="body" idx="1"/>
          </p:nvPr>
        </p:nvSpPr>
        <p:spPr>
          <a:xfrm>
            <a:off x="5868144" y="4797152"/>
            <a:ext cx="2626569" cy="1008112"/>
          </a:xfrm>
        </p:spPr>
        <p:txBody>
          <a:bodyPr>
            <a:normAutofit fontScale="62500" lnSpcReduction="20000"/>
          </a:bodyPr>
          <a:lstStyle/>
          <a:p>
            <a:r>
              <a:rPr lang="ru-RU" dirty="0" smtClean="0">
                <a:solidFill>
                  <a:schemeClr val="bg1"/>
                </a:solidFill>
              </a:rPr>
              <a:t>Выполнила работу: </a:t>
            </a:r>
            <a:r>
              <a:rPr lang="ru-RU" dirty="0" err="1" smtClean="0">
                <a:solidFill>
                  <a:schemeClr val="bg1"/>
                </a:solidFill>
              </a:rPr>
              <a:t>Габдрафикова</a:t>
            </a:r>
            <a:r>
              <a:rPr lang="ru-RU" dirty="0" smtClean="0">
                <a:solidFill>
                  <a:schemeClr val="bg1"/>
                </a:solidFill>
              </a:rPr>
              <a:t> Зарина</a:t>
            </a:r>
          </a:p>
          <a:p>
            <a:r>
              <a:rPr lang="ru-RU" dirty="0" smtClean="0">
                <a:solidFill>
                  <a:schemeClr val="bg1"/>
                </a:solidFill>
              </a:rPr>
              <a:t>2в класс </a:t>
            </a:r>
          </a:p>
          <a:p>
            <a:r>
              <a:rPr lang="ru-RU" dirty="0" smtClean="0">
                <a:solidFill>
                  <a:schemeClr val="bg1"/>
                </a:solidFill>
              </a:rPr>
              <a:t>МБОУ СОШ №7 г.Туймазы</a:t>
            </a:r>
          </a:p>
          <a:p>
            <a:endParaRPr lang="ru-RU" dirty="0"/>
          </a:p>
        </p:txBody>
      </p:sp>
      <p:pic>
        <p:nvPicPr>
          <p:cNvPr id="4" name="Рисунок 3" descr="IMG_20181119_143203.jpg"/>
          <p:cNvPicPr>
            <a:picLocks noChangeAspect="1"/>
          </p:cNvPicPr>
          <p:nvPr/>
        </p:nvPicPr>
        <p:blipFill>
          <a:blip r:embed="rId2" cstate="print"/>
          <a:stretch>
            <a:fillRect/>
          </a:stretch>
        </p:blipFill>
        <p:spPr>
          <a:xfrm>
            <a:off x="3419872" y="2996952"/>
            <a:ext cx="2018480" cy="33843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0" dirty="0" err="1" smtClean="0"/>
              <a:t>Иоганнес</a:t>
            </a:r>
            <a:r>
              <a:rPr lang="ru-RU" b="0" dirty="0" smtClean="0"/>
              <a:t> Брамс (1833-1897 гг.)</a:t>
            </a:r>
            <a:endParaRPr lang="ru-RU" b="0" dirty="0"/>
          </a:p>
        </p:txBody>
      </p:sp>
      <p:pic>
        <p:nvPicPr>
          <p:cNvPr id="4" name="Содержимое 3" descr="Иоганнес Брамс Колыбельная"/>
          <p:cNvPicPr>
            <a:picLocks noGrp="1"/>
          </p:cNvPicPr>
          <p:nvPr>
            <p:ph idx="1"/>
          </p:nvPr>
        </p:nvPicPr>
        <p:blipFill>
          <a:blip r:embed="rId2" cstate="print"/>
          <a:srcRect/>
          <a:stretch>
            <a:fillRect/>
          </a:stretch>
        </p:blipFill>
        <p:spPr bwMode="auto">
          <a:xfrm>
            <a:off x="539552" y="2924944"/>
            <a:ext cx="1944216" cy="2880320"/>
          </a:xfrm>
          <a:prstGeom prst="rect">
            <a:avLst/>
          </a:prstGeom>
          <a:noFill/>
          <a:ln w="9525">
            <a:noFill/>
            <a:miter lim="800000"/>
            <a:headEnd/>
            <a:tailEnd/>
          </a:ln>
        </p:spPr>
      </p:pic>
      <p:sp>
        <p:nvSpPr>
          <p:cNvPr id="5" name="Прямоугольник 4"/>
          <p:cNvSpPr/>
          <p:nvPr/>
        </p:nvSpPr>
        <p:spPr>
          <a:xfrm>
            <a:off x="2771800" y="1628800"/>
            <a:ext cx="5760640" cy="3970318"/>
          </a:xfrm>
          <a:prstGeom prst="rect">
            <a:avLst/>
          </a:prstGeom>
        </p:spPr>
        <p:txBody>
          <a:bodyPr wrap="square">
            <a:spAutoFit/>
          </a:bodyPr>
          <a:lstStyle/>
          <a:p>
            <a:r>
              <a:rPr lang="ru-RU" dirty="0" err="1" smtClean="0"/>
              <a:t>Иоганнес</a:t>
            </a:r>
            <a:r>
              <a:rPr lang="ru-RU" dirty="0" smtClean="0"/>
              <a:t> Брамс написал колыбельную как часть симфонии в 1868 г., она не предполагала написание слов. Поначалу мелодия носила название «Колыбельная песня», Опус 49 №4". Текст  получила несколько позже, когда композитор отправился в Германию. Там Брамс встретил молодую женщину по имени Берта Фабер. Она хотела новую песню, чтобы петь её своему первенцу, и композитор исполнил её желание, написав текст к своей "Колыбельной". Он называется "Доброго вечера, доброй ночи". Песня получилась простой и естественно красивой, поэтому многие думают, что Брамс её целиком позаимствовал у народа.</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1600" dirty="0" smtClean="0"/>
              <a:t>Баю-бай, мой малыш,</a:t>
            </a:r>
            <a:br>
              <a:rPr lang="ru-RU" sz="1600" dirty="0" smtClean="0"/>
            </a:br>
            <a:r>
              <a:rPr lang="ru-RU" sz="1600" dirty="0" smtClean="0"/>
              <a:t>Почему ты не спишь?</a:t>
            </a:r>
            <a:br>
              <a:rPr lang="ru-RU" sz="1600" dirty="0" smtClean="0"/>
            </a:br>
            <a:r>
              <a:rPr lang="ru-RU" sz="1600" dirty="0" smtClean="0"/>
              <a:t>За окном тишина.</a:t>
            </a:r>
            <a:br>
              <a:rPr lang="ru-RU" sz="1600" dirty="0" smtClean="0"/>
            </a:br>
            <a:r>
              <a:rPr lang="ru-RU" sz="1600" dirty="0" smtClean="0"/>
              <a:t>Ночь пришла, горит луна</a:t>
            </a:r>
            <a:r>
              <a:rPr lang="ru-RU" sz="1600" dirty="0" smtClean="0"/>
              <a:t>.</a:t>
            </a:r>
          </a:p>
          <a:p>
            <a:r>
              <a:rPr lang="ru-RU" sz="1600" dirty="0" smtClean="0"/>
              <a:t>Утром </a:t>
            </a:r>
            <a:r>
              <a:rPr lang="ru-RU" sz="1600" dirty="0" smtClean="0"/>
              <a:t>солнце взойдет,</a:t>
            </a:r>
            <a:br>
              <a:rPr lang="ru-RU" sz="1600" dirty="0" smtClean="0"/>
            </a:br>
            <a:r>
              <a:rPr lang="ru-RU" sz="1600" dirty="0" smtClean="0"/>
              <a:t>Будет день без забот.</a:t>
            </a:r>
            <a:br>
              <a:rPr lang="ru-RU" sz="1600" dirty="0" smtClean="0"/>
            </a:br>
            <a:r>
              <a:rPr lang="ru-RU" sz="1600" dirty="0" smtClean="0"/>
              <a:t>Утром солнце взойдет,</a:t>
            </a:r>
            <a:br>
              <a:rPr lang="ru-RU" sz="1600" dirty="0" smtClean="0"/>
            </a:br>
            <a:r>
              <a:rPr lang="ru-RU" sz="1600" dirty="0" smtClean="0"/>
              <a:t>Будет день без забот.</a:t>
            </a:r>
          </a:p>
          <a:p>
            <a:r>
              <a:rPr lang="ru-RU" sz="1600" dirty="0" smtClean="0"/>
              <a:t>Спи, усни, засыпай!</a:t>
            </a:r>
            <a:br>
              <a:rPr lang="ru-RU" sz="1600" dirty="0" smtClean="0"/>
            </a:br>
            <a:r>
              <a:rPr lang="ru-RU" sz="1600" dirty="0" smtClean="0"/>
              <a:t>Спи, малыш мой, бай-бай.</a:t>
            </a:r>
            <a:br>
              <a:rPr lang="ru-RU" sz="1600" dirty="0" smtClean="0"/>
            </a:br>
            <a:r>
              <a:rPr lang="ru-RU" sz="1600" dirty="0" smtClean="0"/>
              <a:t>Ветер к морю летит,</a:t>
            </a:r>
            <a:br>
              <a:rPr lang="ru-RU" sz="1600" dirty="0" smtClean="0"/>
            </a:br>
            <a:r>
              <a:rPr lang="ru-RU" sz="1600" dirty="0" smtClean="0"/>
              <a:t>День тихонько догорит.</a:t>
            </a:r>
          </a:p>
          <a:p>
            <a:r>
              <a:rPr lang="ru-RU" sz="1600" dirty="0" smtClean="0"/>
              <a:t>Сон стучится в окно,</a:t>
            </a:r>
            <a:br>
              <a:rPr lang="ru-RU" sz="1600" dirty="0" smtClean="0"/>
            </a:br>
            <a:r>
              <a:rPr lang="ru-RU" sz="1600" dirty="0" smtClean="0"/>
              <a:t>Ночь пришла уж давно.</a:t>
            </a:r>
            <a:br>
              <a:rPr lang="ru-RU" sz="1600" dirty="0" smtClean="0"/>
            </a:br>
            <a:r>
              <a:rPr lang="ru-RU" sz="1600" dirty="0" smtClean="0"/>
              <a:t>Сон стучится в окно,</a:t>
            </a:r>
            <a:br>
              <a:rPr lang="ru-RU" sz="1600" dirty="0" smtClean="0"/>
            </a:br>
            <a:r>
              <a:rPr lang="ru-RU" sz="1600" dirty="0" smtClean="0"/>
              <a:t>Ночь пришла уж давно.</a:t>
            </a:r>
          </a:p>
          <a:p>
            <a:endParaRPr lang="ru-RU" sz="1600" dirty="0"/>
          </a:p>
        </p:txBody>
      </p:sp>
      <p:sp>
        <p:nvSpPr>
          <p:cNvPr id="3" name="Заголовок 2"/>
          <p:cNvSpPr>
            <a:spLocks noGrp="1"/>
          </p:cNvSpPr>
          <p:nvPr>
            <p:ph type="title"/>
          </p:nvPr>
        </p:nvSpPr>
        <p:spPr/>
        <p:txBody>
          <a:bodyPr>
            <a:normAutofit/>
          </a:bodyPr>
          <a:lstStyle/>
          <a:p>
            <a:r>
              <a:rPr lang="ru-RU" sz="2400" b="0" cap="all" dirty="0" smtClean="0"/>
              <a:t>            И.БРАМС «КОЛЫБЕЛЬНАЯ»</a:t>
            </a:r>
            <a:r>
              <a:rPr lang="ru-RU" sz="2400" dirty="0" smtClean="0"/>
              <a:t/>
            </a:r>
            <a:br>
              <a:rPr lang="ru-RU" sz="2400" dirty="0" smtClean="0"/>
            </a:br>
            <a:endParaRPr lang="ru-RU" sz="2400" dirty="0"/>
          </a:p>
        </p:txBody>
      </p:sp>
      <p:pic>
        <p:nvPicPr>
          <p:cNvPr id="2050" name="Picture 2" descr="D:\НЕ УДАЛЯТЬ\Desktop\malenkie-deti-kartiny-750x630.jpg.pagespeed.ce.ty3.jpg"/>
          <p:cNvPicPr>
            <a:picLocks noChangeAspect="1" noChangeArrowheads="1"/>
          </p:cNvPicPr>
          <p:nvPr/>
        </p:nvPicPr>
        <p:blipFill>
          <a:blip r:embed="rId2" cstate="print"/>
          <a:srcRect/>
          <a:stretch>
            <a:fillRect/>
          </a:stretch>
        </p:blipFill>
        <p:spPr bwMode="auto">
          <a:xfrm>
            <a:off x="3779912" y="1484784"/>
            <a:ext cx="5114904" cy="429651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1600" dirty="0" smtClean="0"/>
              <a:t>У колыбельных </a:t>
            </a:r>
            <a:r>
              <a:rPr lang="ru-RU" sz="1600" dirty="0" smtClean="0"/>
              <a:t>мелодии записаны </a:t>
            </a:r>
            <a:r>
              <a:rPr lang="ru-RU" sz="1600" dirty="0" smtClean="0"/>
              <a:t>четвертными  длительностями.</a:t>
            </a:r>
          </a:p>
          <a:p>
            <a:r>
              <a:rPr lang="ru-RU" sz="1600" dirty="0" smtClean="0"/>
              <a:t>Ритм ровный, динамика тихая, исполнены в среднем регистре, мягким  тембром голоса .</a:t>
            </a:r>
          </a:p>
          <a:p>
            <a:r>
              <a:rPr lang="ru-RU" sz="1600" dirty="0" smtClean="0"/>
              <a:t>Темп умеренный, с убаюкивающей интонацией. Мелодии этих композиций </a:t>
            </a:r>
            <a:r>
              <a:rPr lang="ru-RU" sz="1600" dirty="0" err="1" smtClean="0"/>
              <a:t>нисходящии</a:t>
            </a:r>
            <a:r>
              <a:rPr lang="ru-RU" sz="1600" dirty="0" smtClean="0"/>
              <a:t>, плавные,</a:t>
            </a:r>
            <a:r>
              <a:rPr lang="ru-RU" sz="1600" b="1" i="1" dirty="0" smtClean="0"/>
              <a:t> </a:t>
            </a:r>
            <a:r>
              <a:rPr lang="ru-RU" sz="1600" dirty="0" smtClean="0"/>
              <a:t>по характеру добрые, светлые, ласковые, звучат в мажорном ладе.</a:t>
            </a:r>
          </a:p>
          <a:p>
            <a:r>
              <a:rPr lang="ru-RU" sz="1600" dirty="0" smtClean="0"/>
              <a:t>Прекрасные колыбельные получились!</a:t>
            </a:r>
            <a:endParaRPr lang="ru-RU" sz="1600" dirty="0" smtClean="0"/>
          </a:p>
        </p:txBody>
      </p:sp>
      <p:sp>
        <p:nvSpPr>
          <p:cNvPr id="3" name="Заголовок 2"/>
          <p:cNvSpPr>
            <a:spLocks noGrp="1"/>
          </p:cNvSpPr>
          <p:nvPr>
            <p:ph type="title"/>
          </p:nvPr>
        </p:nvSpPr>
        <p:spPr/>
        <p:txBody>
          <a:bodyPr>
            <a:normAutofit/>
          </a:bodyPr>
          <a:lstStyle/>
          <a:p>
            <a:pPr algn="ctr"/>
            <a:r>
              <a:rPr lang="ru-RU" sz="2400" dirty="0" smtClean="0"/>
              <a:t>Музыкальный анализ</a:t>
            </a:r>
            <a:r>
              <a:rPr lang="ru-RU" sz="2400" dirty="0" smtClean="0"/>
              <a:t> колыбельных</a:t>
            </a:r>
            <a:endParaRPr lang="ru-RU" sz="2400" dirty="0"/>
          </a:p>
        </p:txBody>
      </p:sp>
      <p:pic>
        <p:nvPicPr>
          <p:cNvPr id="5" name="Рисунок 4" descr="http://xn--i1abbnckbmcl9fb.xn--p1ai/%D1%81%D1%82%D0%B0%D1%82%D1%8C%D0%B8/573215/img7.jpg"/>
          <p:cNvPicPr/>
          <p:nvPr/>
        </p:nvPicPr>
        <p:blipFill>
          <a:blip r:embed="rId2" cstate="print"/>
          <a:srcRect/>
          <a:stretch>
            <a:fillRect/>
          </a:stretch>
        </p:blipFill>
        <p:spPr bwMode="auto">
          <a:xfrm>
            <a:off x="4355976" y="3573016"/>
            <a:ext cx="4320480" cy="266429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620688"/>
            <a:ext cx="9144000" cy="1656184"/>
          </a:xfrm>
        </p:spPr>
        <p:txBody>
          <a:bodyPr>
            <a:noAutofit/>
          </a:bodyPr>
          <a:lstStyle/>
          <a:p>
            <a:pPr algn="ctr"/>
            <a:r>
              <a:rPr lang="ru-RU" sz="4800" dirty="0" smtClean="0">
                <a:latin typeface="Times New Roman" pitchFamily="18" charset="0"/>
                <a:cs typeface="Times New Roman" pitchFamily="18" charset="0"/>
              </a:rPr>
              <a:t>СПАСИБО ЗА ВНИМАНИЕ!</a:t>
            </a:r>
            <a:endParaRPr lang="ru-RU" sz="4800" dirty="0">
              <a:latin typeface="Times New Roman" pitchFamily="18" charset="0"/>
              <a:cs typeface="Times New Roman" pitchFamily="18" charset="0"/>
            </a:endParaRPr>
          </a:p>
        </p:txBody>
      </p:sp>
      <p:pic>
        <p:nvPicPr>
          <p:cNvPr id="3074" name="Picture 2" descr="D:\НЕ УДАЛЯТЬ\Desktop\d0bad0bed0bbd18bd0b1d0b5d0bbd18cd0bdd0b0d18f-d0bfd0b5d181d0bdd18f.jpg"/>
          <p:cNvPicPr>
            <a:picLocks noChangeAspect="1" noChangeArrowheads="1"/>
          </p:cNvPicPr>
          <p:nvPr/>
        </p:nvPicPr>
        <p:blipFill>
          <a:blip r:embed="rId2" cstate="print"/>
          <a:srcRect/>
          <a:stretch>
            <a:fillRect/>
          </a:stretch>
        </p:blipFill>
        <p:spPr bwMode="auto">
          <a:xfrm>
            <a:off x="1979712" y="2348880"/>
            <a:ext cx="5544616" cy="41764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722376" y="548680"/>
            <a:ext cx="7772400" cy="511032"/>
          </a:xfrm>
        </p:spPr>
        <p:txBody>
          <a:bodyPr>
            <a:normAutofit/>
          </a:bodyPr>
          <a:lstStyle/>
          <a:p>
            <a:pPr algn="ctr"/>
            <a:r>
              <a:rPr lang="ru-RU" sz="2000" b="0" dirty="0" smtClean="0"/>
              <a:t>Презентация на тему: «Колыбельные»</a:t>
            </a:r>
            <a:endParaRPr lang="ru-RU" sz="2000" b="0" dirty="0"/>
          </a:p>
        </p:txBody>
      </p:sp>
      <p:sp>
        <p:nvSpPr>
          <p:cNvPr id="3" name="Текст 2"/>
          <p:cNvSpPr>
            <a:spLocks noGrp="1"/>
          </p:cNvSpPr>
          <p:nvPr>
            <p:ph type="body" idx="1"/>
          </p:nvPr>
        </p:nvSpPr>
        <p:spPr>
          <a:xfrm>
            <a:off x="827584" y="1556792"/>
            <a:ext cx="7920880" cy="5040560"/>
          </a:xfrm>
        </p:spPr>
        <p:txBody>
          <a:bodyPr>
            <a:normAutofit/>
          </a:bodyPr>
          <a:lstStyle/>
          <a:p>
            <a:r>
              <a:rPr lang="ru-RU" sz="1600" dirty="0" smtClean="0"/>
              <a:t>Колыбельные - это древние заговоры, «обереги», с помощью которых матери охраняли своих детей.  Любая мама, мама – волчица, мама – медведица, для своего малыша укладывая его спать, поёт спокойную убаюкивающую песню. Колыбельные — это такие удивительные песни, которые каждому из нас напоминают о далеком и милом детстве. Кто хотя бы раз в жизни не слышал обладающие волшебной силой колыбельные. Главное предназначение колыбельной, будь то дословные выдержки из первоисточников или на ходу сочиненные заботливой мамой строчки, в том, чтобы успокоить, убаюкать и создать подходящую атмосферу тепла и уюта для здорового сна малыша. А крепкий сон, как известно, залог здоровья, хорошего самочувствия и нормального роста ребенка.  Пение колыбельной преследует единственную цель — усыпить ребенка, поэтому мелодия используется однообразная, зачастую монотонная. При этом вовсе не обязательно обладать отменным голосом или безупречным слухом. Ребенок все равно реагирует прежде всего на тембр голоса, на мягкость исполнения, лиричность звучания, и по большому счету ему все равно, кто поет для него колыбельную — мама, папа, бабушка или дедушка. Главное — чтобы от души!</a:t>
            </a:r>
            <a:endParaRPr lang="ru-RU" sz="1600" dirty="0"/>
          </a:p>
        </p:txBody>
      </p:sp>
      <p:sp>
        <p:nvSpPr>
          <p:cNvPr id="4" name="Содержимое 2"/>
          <p:cNvSpPr txBox="1">
            <a:spLocks/>
          </p:cNvSpPr>
          <p:nvPr/>
        </p:nvSpPr>
        <p:spPr>
          <a:xfrm>
            <a:off x="2267744" y="-747464"/>
            <a:ext cx="4608512" cy="4378491"/>
          </a:xfrm>
          <a:prstGeom prst="rect">
            <a:avLst/>
          </a:prstGeom>
        </p:spPr>
        <p:txBody>
          <a:bodyPr vert="horz" lIns="91440" rIns="91440" anchor="t">
            <a:normAutofit/>
          </a:body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1200" b="0" i="0" u="none" strike="noStrike" kern="1200" cap="none" spc="0" normalizeH="0" baseline="0" noProof="0" dirty="0" smtClean="0">
                <a:ln>
                  <a:noFill/>
                </a:ln>
                <a:solidFill>
                  <a:schemeClr val="tx1"/>
                </a:solidFill>
                <a:effectLst/>
                <a:uLnTx/>
                <a:uFillTx/>
                <a:latin typeface="+mn-lt"/>
                <a:ea typeface="+mn-ea"/>
                <a:cs typeface="+mn-cs"/>
              </a:rPr>
              <a:t/>
            </a:r>
            <a:br>
              <a:rPr kumimoji="0" lang="ru-RU" sz="1200" b="0" i="0" u="none" strike="noStrike" kern="1200" cap="none" spc="0" normalizeH="0" baseline="0" noProof="0" dirty="0" smtClean="0">
                <a:ln>
                  <a:noFill/>
                </a:ln>
                <a:solidFill>
                  <a:schemeClr val="tx1"/>
                </a:solidFill>
                <a:effectLst/>
                <a:uLnTx/>
                <a:uFillTx/>
                <a:latin typeface="+mn-lt"/>
                <a:ea typeface="+mn-ea"/>
                <a:cs typeface="+mn-cs"/>
              </a:rPr>
            </a:br>
            <a:endParaRPr kumimoji="0" lang="ru-RU"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2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04664"/>
            <a:ext cx="6696744" cy="864096"/>
          </a:xfrm>
        </p:spPr>
        <p:txBody>
          <a:bodyPr>
            <a:normAutofit fontScale="90000"/>
          </a:bodyPr>
          <a:lstStyle/>
          <a:p>
            <a:pPr algn="ct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t>Песня "Колыбельная медведицы" </a:t>
            </a:r>
            <a:r>
              <a:rPr lang="ru-RU" sz="1800" dirty="0" smtClean="0"/>
              <a:t/>
            </a:r>
            <a:br>
              <a:rPr lang="ru-RU" sz="1800" dirty="0" smtClean="0"/>
            </a:br>
            <a:r>
              <a:rPr lang="ru-RU" sz="1800" dirty="0" smtClean="0"/>
              <a:t/>
            </a:r>
            <a:br>
              <a:rPr lang="ru-RU" sz="1800" dirty="0" smtClean="0"/>
            </a:br>
            <a:r>
              <a:rPr lang="ru-RU" sz="1800" dirty="0" smtClean="0"/>
              <a:t>Музыка Евгения </a:t>
            </a:r>
            <a:r>
              <a:rPr lang="ru-RU" sz="1800" dirty="0" err="1" smtClean="0"/>
              <a:t>Крылатова</a:t>
            </a:r>
            <a:r>
              <a:rPr lang="ru-RU" sz="1800" dirty="0" smtClean="0"/>
              <a:t>, слова  Юрия Яковлева.</a:t>
            </a:r>
            <a:r>
              <a:rPr lang="ru-RU" dirty="0" smtClean="0"/>
              <a:t/>
            </a:r>
            <a:br>
              <a:rPr lang="ru-RU" dirty="0" smtClean="0"/>
            </a:br>
            <a:endParaRPr lang="ru-RU" dirty="0">
              <a:latin typeface="Times New Roman" pitchFamily="18" charset="0"/>
              <a:cs typeface="Times New Roman" pitchFamily="18" charset="0"/>
            </a:endParaRPr>
          </a:p>
        </p:txBody>
      </p:sp>
      <p:pic>
        <p:nvPicPr>
          <p:cNvPr id="2050" name="Picture 2" descr="D:\НЕ УДАЛЯТЬ\Desktop\310.jpg"/>
          <p:cNvPicPr>
            <a:picLocks noGrp="1" noChangeAspect="1" noChangeArrowheads="1"/>
          </p:cNvPicPr>
          <p:nvPr>
            <p:ph sz="half" idx="1"/>
          </p:nvPr>
        </p:nvPicPr>
        <p:blipFill>
          <a:blip r:embed="rId2" cstate="print"/>
          <a:srcRect/>
          <a:stretch>
            <a:fillRect/>
          </a:stretch>
        </p:blipFill>
        <p:spPr bwMode="auto">
          <a:xfrm>
            <a:off x="539552" y="2276872"/>
            <a:ext cx="2800406" cy="3733874"/>
          </a:xfrm>
          <a:prstGeom prst="rect">
            <a:avLst/>
          </a:prstGeom>
          <a:noFill/>
        </p:spPr>
      </p:pic>
      <p:pic>
        <p:nvPicPr>
          <p:cNvPr id="1026" name="Picture 2"/>
          <p:cNvPicPr>
            <a:picLocks noGrp="1" noChangeAspect="1" noChangeArrowheads="1"/>
          </p:cNvPicPr>
          <p:nvPr>
            <p:ph sz="half" idx="2"/>
          </p:nvPr>
        </p:nvPicPr>
        <p:blipFill>
          <a:blip r:embed="rId3" cstate="print"/>
          <a:srcRect/>
          <a:stretch>
            <a:fillRect/>
          </a:stretch>
        </p:blipFill>
        <p:spPr bwMode="auto">
          <a:xfrm>
            <a:off x="5940152" y="1772816"/>
            <a:ext cx="2516248" cy="345638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endParaRPr lang="ru-RU" sz="1600" dirty="0" smtClean="0"/>
          </a:p>
          <a:p>
            <a:r>
              <a:rPr lang="ru-RU" sz="1600" dirty="0" smtClean="0"/>
              <a:t>Ложкой снег мешая,</a:t>
            </a:r>
          </a:p>
          <a:p>
            <a:r>
              <a:rPr lang="ru-RU" sz="1600" dirty="0" smtClean="0"/>
              <a:t>Ночь идёт большая,</a:t>
            </a:r>
          </a:p>
          <a:p>
            <a:r>
              <a:rPr lang="ru-RU" sz="1600" dirty="0" smtClean="0"/>
              <a:t>Что же ты глупышка, не спишь?</a:t>
            </a:r>
          </a:p>
          <a:p>
            <a:r>
              <a:rPr lang="ru-RU" sz="1600" dirty="0" smtClean="0"/>
              <a:t>Спят твои соседи</a:t>
            </a:r>
          </a:p>
          <a:p>
            <a:r>
              <a:rPr lang="ru-RU" sz="1600" dirty="0" smtClean="0"/>
              <a:t>Белые медведи,</a:t>
            </a:r>
          </a:p>
          <a:p>
            <a:r>
              <a:rPr lang="ru-RU" sz="1600" dirty="0" smtClean="0"/>
              <a:t>Спи скорей и ты малыш.</a:t>
            </a:r>
          </a:p>
          <a:p>
            <a:r>
              <a:rPr lang="ru-RU" sz="1600" dirty="0" smtClean="0"/>
              <a:t> </a:t>
            </a:r>
          </a:p>
          <a:p>
            <a:r>
              <a:rPr lang="ru-RU" sz="1600" dirty="0" smtClean="0"/>
              <a:t>Мы плывём на льдине,</a:t>
            </a:r>
          </a:p>
          <a:p>
            <a:r>
              <a:rPr lang="ru-RU" sz="1600" dirty="0" smtClean="0"/>
              <a:t>Как на бригантине,</a:t>
            </a:r>
          </a:p>
          <a:p>
            <a:r>
              <a:rPr lang="ru-RU" sz="1600" dirty="0" smtClean="0"/>
              <a:t>По седым, суровым морям.</a:t>
            </a:r>
          </a:p>
          <a:p>
            <a:r>
              <a:rPr lang="ru-RU" sz="1600" dirty="0" smtClean="0"/>
              <a:t>И всю ночь соседи</a:t>
            </a:r>
          </a:p>
          <a:p>
            <a:r>
              <a:rPr lang="ru-RU" sz="1600" dirty="0" smtClean="0"/>
              <a:t>Звёздные медведи,</a:t>
            </a:r>
          </a:p>
          <a:p>
            <a:r>
              <a:rPr lang="ru-RU" sz="1600" dirty="0" smtClean="0"/>
              <a:t>Светят дальним кораблям.</a:t>
            </a:r>
          </a:p>
          <a:p>
            <a:endParaRPr lang="ru-RU" dirty="0"/>
          </a:p>
        </p:txBody>
      </p:sp>
      <p:sp>
        <p:nvSpPr>
          <p:cNvPr id="2" name="Заголовок 1"/>
          <p:cNvSpPr>
            <a:spLocks noGrp="1"/>
          </p:cNvSpPr>
          <p:nvPr>
            <p:ph type="title"/>
          </p:nvPr>
        </p:nvSpPr>
        <p:spPr/>
        <p:txBody>
          <a:bodyPr>
            <a:normAutofit/>
          </a:bodyPr>
          <a:lstStyle/>
          <a:p>
            <a:r>
              <a:rPr lang="ru-RU" sz="1800" dirty="0" smtClean="0"/>
              <a:t/>
            </a:r>
            <a:br>
              <a:rPr lang="ru-RU" sz="1800" dirty="0" smtClean="0"/>
            </a:br>
            <a:r>
              <a:rPr lang="ru-RU" sz="1800" dirty="0" smtClean="0"/>
              <a:t>      Песня "Колыбельная медведицы" из мультфильма "Умка".</a:t>
            </a:r>
            <a:br>
              <a:rPr lang="ru-RU" sz="1800" dirty="0" smtClean="0"/>
            </a:br>
            <a:r>
              <a:rPr lang="ru-RU" sz="1600" dirty="0" smtClean="0"/>
              <a:t/>
            </a:r>
            <a:br>
              <a:rPr lang="ru-RU" sz="1600" dirty="0" smtClean="0"/>
            </a:br>
            <a:endParaRPr lang="ru-RU" sz="1600" dirty="0"/>
          </a:p>
        </p:txBody>
      </p:sp>
      <p:pic>
        <p:nvPicPr>
          <p:cNvPr id="4" name="Picture 3" descr="D:\НЕ УДАЛЯТЬ\Desktop\kolybelnaja-medvedicy_1600-1024x544.jpeg"/>
          <p:cNvPicPr>
            <a:picLocks noChangeAspect="1" noChangeArrowheads="1"/>
          </p:cNvPicPr>
          <p:nvPr/>
        </p:nvPicPr>
        <p:blipFill>
          <a:blip r:embed="rId2" cstate="print"/>
          <a:srcRect r="27001" b="-2128"/>
          <a:stretch>
            <a:fillRect/>
          </a:stretch>
        </p:blipFill>
        <p:spPr bwMode="auto">
          <a:xfrm>
            <a:off x="4716016" y="2132856"/>
            <a:ext cx="3812232" cy="345638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endParaRPr lang="ru-RU" dirty="0"/>
          </a:p>
        </p:txBody>
      </p:sp>
      <p:sp>
        <p:nvSpPr>
          <p:cNvPr id="5" name="Содержимое 4"/>
          <p:cNvSpPr>
            <a:spLocks noGrp="1"/>
          </p:cNvSpPr>
          <p:nvPr>
            <p:ph idx="1"/>
          </p:nvPr>
        </p:nvSpPr>
        <p:spPr/>
        <p:txBody>
          <a:bodyPr>
            <a:normAutofit lnSpcReduction="10000"/>
          </a:bodyPr>
          <a:lstStyle/>
          <a:p>
            <a:r>
              <a:rPr lang="ru-RU" sz="1600" dirty="0" smtClean="0"/>
              <a:t>Решающую роль в судьбе Евгения сыграл его хороший знакомый — композитор Александр </a:t>
            </a:r>
            <a:r>
              <a:rPr lang="ru-RU" sz="1600" dirty="0" err="1" smtClean="0"/>
              <a:t>Зацепин</a:t>
            </a:r>
            <a:r>
              <a:rPr lang="ru-RU" sz="1600" dirty="0" smtClean="0"/>
              <a:t>. К тому времени </a:t>
            </a:r>
            <a:r>
              <a:rPr lang="ru-RU" sz="1600" dirty="0" err="1" smtClean="0"/>
              <a:t>Зацепин</a:t>
            </a:r>
            <a:r>
              <a:rPr lang="ru-RU" sz="1600" dirty="0" smtClean="0"/>
              <a:t> был уже широко известен в мире кино (вспомнить хотя бы песни из фильмов Гайдая о Шурике). Именно он привёл </a:t>
            </a:r>
            <a:r>
              <a:rPr lang="ru-RU" sz="1600" dirty="0" err="1" smtClean="0"/>
              <a:t>Крылатова</a:t>
            </a:r>
            <a:r>
              <a:rPr lang="ru-RU" sz="1600" dirty="0" smtClean="0"/>
              <a:t> на студию «</a:t>
            </a:r>
            <a:r>
              <a:rPr lang="ru-RU" sz="1600" dirty="0" err="1" smtClean="0"/>
              <a:t>Союзмультфильм</a:t>
            </a:r>
            <a:r>
              <a:rPr lang="ru-RU" sz="1600" dirty="0" smtClean="0"/>
              <a:t>», где работал над музыкой к </a:t>
            </a:r>
            <a:r>
              <a:rPr lang="ru-RU" sz="1600" dirty="0" smtClean="0"/>
              <a:t>мультфильму </a:t>
            </a:r>
            <a:r>
              <a:rPr lang="ru-RU" sz="1600" dirty="0" smtClean="0"/>
              <a:t>«Умка», и заявил, что тот будет его соавтором. Нельзя сказать, что режиссёры Владимир Попов и Владимир Пекарь сильно обрадовались — мультик длится всего 10 минут, что там делать двум композиторам? Однако отказать именитому </a:t>
            </a:r>
            <a:r>
              <a:rPr lang="ru-RU" sz="1600" dirty="0" err="1" smtClean="0"/>
              <a:t>Зацепину</a:t>
            </a:r>
            <a:r>
              <a:rPr lang="ru-RU" sz="1600" dirty="0" smtClean="0"/>
              <a:t> не смогли. Далее Александр Сергеевич делает благородный «ход конём» — и просто исчезает со студии, отдав создание музыки к мультфильму полностью в руки своего протеже. В результате на свет появляется знаменитая «Колыбельная Медведицы» на слова Ю. Яковлева («Ложкой снег мешая ночь идет большая…»), замечательно исполненная </a:t>
            </a:r>
            <a:r>
              <a:rPr lang="ru-RU" sz="1600" dirty="0" err="1" smtClean="0"/>
              <a:t>Аидой</a:t>
            </a:r>
            <a:r>
              <a:rPr lang="ru-RU" sz="1600" dirty="0" smtClean="0"/>
              <a:t> Ведищевой. Поначалу </a:t>
            </a:r>
            <a:r>
              <a:rPr lang="ru-RU" sz="1600" dirty="0" err="1" smtClean="0"/>
              <a:t>Крылатов</a:t>
            </a:r>
            <a:r>
              <a:rPr lang="ru-RU" sz="1600" dirty="0" smtClean="0"/>
              <a:t> не придаёт песне большого значения («Когда написал её, думал, что это пустячок»). Но после выхода на экраны мультфильма про забавного полярного медвежонка «Колыбельная» становится </a:t>
            </a:r>
            <a:r>
              <a:rPr lang="ru-RU" sz="1600" dirty="0" err="1" smtClean="0"/>
              <a:t>мегахитом</a:t>
            </a:r>
            <a:r>
              <a:rPr lang="ru-RU" sz="1600" dirty="0" smtClean="0"/>
              <a:t> — и, что особенно интересно, не столько для детей, сколько для взрослых. Сегодня </a:t>
            </a:r>
            <a:r>
              <a:rPr lang="ru-RU" sz="1600" dirty="0" err="1" smtClean="0"/>
              <a:t>Крылатов</a:t>
            </a:r>
            <a:r>
              <a:rPr lang="ru-RU" sz="1600" dirty="0" smtClean="0"/>
              <a:t> также признаёт эту песню «любимицей» из всего им написанного. </a:t>
            </a:r>
            <a:br>
              <a:rPr lang="ru-RU" sz="1600" dirty="0" smtClean="0"/>
            </a:br>
            <a:endParaRPr lang="ru-RU"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dirty="0" smtClean="0"/>
              <a:t>           </a:t>
            </a:r>
            <a:r>
              <a:rPr lang="ru-RU" sz="2800" dirty="0" smtClean="0"/>
              <a:t>Песня «Колыбельная </a:t>
            </a:r>
            <a:r>
              <a:rPr lang="ru-RU" sz="2800" dirty="0" smtClean="0"/>
              <a:t>Светланы» </a:t>
            </a:r>
            <a:br>
              <a:rPr lang="ru-RU" sz="2800" dirty="0" smtClean="0"/>
            </a:br>
            <a:r>
              <a:rPr lang="ru-RU" sz="2800" dirty="0" smtClean="0"/>
              <a:t>          </a:t>
            </a:r>
            <a:r>
              <a:rPr lang="ru-RU" sz="2800" dirty="0" smtClean="0"/>
              <a:t>     </a:t>
            </a:r>
            <a:r>
              <a:rPr lang="ru-RU" sz="1800" dirty="0" smtClean="0"/>
              <a:t>Музыка</a:t>
            </a:r>
            <a:r>
              <a:rPr lang="ru-RU" sz="2800" dirty="0" smtClean="0"/>
              <a:t> </a:t>
            </a:r>
            <a:r>
              <a:rPr lang="ru-RU" sz="1800" dirty="0" smtClean="0"/>
              <a:t>Т.Хренникова, слова А.Гладкова</a:t>
            </a:r>
            <a:endParaRPr lang="ru-RU" sz="1800" dirty="0"/>
          </a:p>
        </p:txBody>
      </p:sp>
      <p:pic>
        <p:nvPicPr>
          <p:cNvPr id="4" name="Содержимое 3" descr="http://lmargo.umi.ru/images/cms/data/main.jpg"/>
          <p:cNvPicPr>
            <a:picLocks noGrp="1"/>
          </p:cNvPicPr>
          <p:nvPr>
            <p:ph idx="1"/>
          </p:nvPr>
        </p:nvPicPr>
        <p:blipFill>
          <a:blip r:embed="rId2" cstate="print"/>
          <a:srcRect/>
          <a:stretch>
            <a:fillRect/>
          </a:stretch>
        </p:blipFill>
        <p:spPr bwMode="auto">
          <a:xfrm>
            <a:off x="611560" y="2420888"/>
            <a:ext cx="2808312" cy="3384376"/>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940152" y="1844824"/>
            <a:ext cx="2270652" cy="309634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3466728" cy="4525963"/>
          </a:xfrm>
        </p:spPr>
        <p:txBody>
          <a:bodyPr>
            <a:normAutofit fontScale="55000" lnSpcReduction="20000"/>
          </a:bodyPr>
          <a:lstStyle/>
          <a:p>
            <a:r>
              <a:rPr lang="ru-RU" dirty="0" smtClean="0"/>
              <a:t/>
            </a:r>
            <a:br>
              <a:rPr lang="ru-RU" dirty="0" smtClean="0"/>
            </a:br>
            <a:r>
              <a:rPr lang="ru-RU" sz="2900" dirty="0" smtClean="0"/>
              <a:t>Лунные поляны,</a:t>
            </a:r>
            <a:br>
              <a:rPr lang="ru-RU" sz="2900" dirty="0" smtClean="0"/>
            </a:br>
            <a:r>
              <a:rPr lang="ru-RU" sz="2900" dirty="0" smtClean="0"/>
              <a:t>Ночь, как день, светла...</a:t>
            </a:r>
            <a:br>
              <a:rPr lang="ru-RU" sz="2900" dirty="0" smtClean="0"/>
            </a:br>
            <a:r>
              <a:rPr lang="ru-RU" sz="2900" dirty="0" smtClean="0"/>
              <a:t>Спи, моя Светлана,</a:t>
            </a:r>
            <a:br>
              <a:rPr lang="ru-RU" sz="2900" dirty="0" smtClean="0"/>
            </a:br>
            <a:r>
              <a:rPr lang="ru-RU" sz="2900" dirty="0" smtClean="0"/>
              <a:t>Спи, как я спала:</a:t>
            </a:r>
            <a:br>
              <a:rPr lang="ru-RU" sz="2900" dirty="0" smtClean="0"/>
            </a:br>
            <a:r>
              <a:rPr lang="ru-RU" sz="2900" dirty="0" smtClean="0"/>
              <a:t>В уголок подушки</a:t>
            </a:r>
            <a:br>
              <a:rPr lang="ru-RU" sz="2900" dirty="0" smtClean="0"/>
            </a:br>
            <a:r>
              <a:rPr lang="ru-RU" sz="2900" dirty="0" smtClean="0"/>
              <a:t>Носиком уткнись...</a:t>
            </a:r>
            <a:br>
              <a:rPr lang="ru-RU" sz="2900" dirty="0" smtClean="0"/>
            </a:br>
            <a:r>
              <a:rPr lang="ru-RU" sz="2900" dirty="0" smtClean="0"/>
              <a:t>Звёзды, как веснушки,</a:t>
            </a:r>
            <a:br>
              <a:rPr lang="ru-RU" sz="2900" dirty="0" smtClean="0"/>
            </a:br>
            <a:r>
              <a:rPr lang="ru-RU" sz="2900" dirty="0" smtClean="0"/>
              <a:t>Мирно светят вниз.</a:t>
            </a:r>
            <a:br>
              <a:rPr lang="ru-RU" sz="2900" dirty="0" smtClean="0"/>
            </a:br>
            <a:r>
              <a:rPr lang="ru-RU" sz="2900" dirty="0" smtClean="0"/>
              <a:t>Лунный сад листами</a:t>
            </a:r>
            <a:br>
              <a:rPr lang="ru-RU" sz="2900" dirty="0" smtClean="0"/>
            </a:br>
            <a:r>
              <a:rPr lang="ru-RU" sz="2900" dirty="0" smtClean="0"/>
              <a:t>Сонно шелестит.</a:t>
            </a:r>
            <a:br>
              <a:rPr lang="ru-RU" sz="2900" dirty="0" smtClean="0"/>
            </a:br>
            <a:r>
              <a:rPr lang="ru-RU" sz="2900" dirty="0" smtClean="0"/>
              <a:t>Скоро день настанет,</a:t>
            </a:r>
            <a:br>
              <a:rPr lang="ru-RU" sz="2900" dirty="0" smtClean="0"/>
            </a:br>
            <a:r>
              <a:rPr lang="ru-RU" sz="2900" dirty="0" smtClean="0"/>
              <a:t>Что-то он сулит.</a:t>
            </a:r>
            <a:br>
              <a:rPr lang="ru-RU" sz="2900" dirty="0" smtClean="0"/>
            </a:br>
            <a:r>
              <a:rPr lang="ru-RU" sz="2900" dirty="0" smtClean="0"/>
              <a:t>Догорает свечка,</a:t>
            </a:r>
            <a:br>
              <a:rPr lang="ru-RU" sz="2900" dirty="0" smtClean="0"/>
            </a:br>
            <a:r>
              <a:rPr lang="ru-RU" sz="2900" dirty="0" smtClean="0"/>
              <a:t>Догорит дотла...</a:t>
            </a:r>
            <a:br>
              <a:rPr lang="ru-RU" sz="2900" dirty="0" smtClean="0"/>
            </a:br>
            <a:r>
              <a:rPr lang="ru-RU" sz="2900" dirty="0" smtClean="0"/>
              <a:t>Спи, моё сердечко,</a:t>
            </a:r>
            <a:br>
              <a:rPr lang="ru-RU" sz="2900" dirty="0" smtClean="0"/>
            </a:br>
            <a:r>
              <a:rPr lang="ru-RU" sz="2900" dirty="0" smtClean="0"/>
              <a:t>Ночь, как сон, светла.</a:t>
            </a:r>
            <a:br>
              <a:rPr lang="ru-RU" sz="2900" dirty="0" smtClean="0"/>
            </a:br>
            <a:r>
              <a:rPr lang="ru-RU" sz="2900" dirty="0" smtClean="0"/>
              <a:t/>
            </a:r>
            <a:br>
              <a:rPr lang="ru-RU" sz="2900" dirty="0" smtClean="0"/>
            </a:br>
            <a:r>
              <a:rPr lang="ru-RU" sz="2900" dirty="0" smtClean="0"/>
              <a:t>Догорает свечка,</a:t>
            </a:r>
            <a:br>
              <a:rPr lang="ru-RU" sz="2900" dirty="0" smtClean="0"/>
            </a:br>
            <a:r>
              <a:rPr lang="ru-RU" sz="2900" dirty="0" smtClean="0"/>
              <a:t>Догорит дотла...</a:t>
            </a:r>
            <a:br>
              <a:rPr lang="ru-RU" sz="2900" dirty="0" smtClean="0"/>
            </a:br>
            <a:r>
              <a:rPr lang="ru-RU" sz="2900" dirty="0" smtClean="0"/>
              <a:t>Спи, моё сердечко,</a:t>
            </a:r>
            <a:br>
              <a:rPr lang="ru-RU" sz="2900" dirty="0" smtClean="0"/>
            </a:br>
            <a:r>
              <a:rPr lang="ru-RU" sz="2900" dirty="0" smtClean="0"/>
              <a:t>Спи, как я спала</a:t>
            </a:r>
            <a:r>
              <a:rPr lang="ru-RU" dirty="0" smtClean="0"/>
              <a:t>.</a:t>
            </a:r>
            <a:endParaRPr lang="ru-RU" dirty="0"/>
          </a:p>
        </p:txBody>
      </p:sp>
      <p:sp>
        <p:nvSpPr>
          <p:cNvPr id="3" name="Заголовок 2"/>
          <p:cNvSpPr>
            <a:spLocks noGrp="1"/>
          </p:cNvSpPr>
          <p:nvPr>
            <p:ph type="title"/>
          </p:nvPr>
        </p:nvSpPr>
        <p:spPr/>
        <p:txBody>
          <a:bodyPr>
            <a:normAutofit/>
          </a:bodyPr>
          <a:lstStyle/>
          <a:p>
            <a:pPr algn="ctr"/>
            <a:r>
              <a:rPr lang="ru-RU" sz="2800" dirty="0" smtClean="0"/>
              <a:t>«Колыбельная Светланы»</a:t>
            </a:r>
            <a:br>
              <a:rPr lang="ru-RU" sz="2800" dirty="0" smtClean="0"/>
            </a:br>
            <a:r>
              <a:rPr lang="ru-RU" sz="1600" dirty="0" smtClean="0"/>
              <a:t>Музыка Т.Хренникова, слова А.Гладкова</a:t>
            </a:r>
            <a:endParaRPr lang="ru-RU" sz="1600" dirty="0"/>
          </a:p>
        </p:txBody>
      </p:sp>
      <p:pic>
        <p:nvPicPr>
          <p:cNvPr id="4" name="Рисунок 3" descr="D:\НЕ УДАЛЯТЬ\Desktop\Т. Хренников - Колыбельная Светланы.jpg"/>
          <p:cNvPicPr/>
          <p:nvPr/>
        </p:nvPicPr>
        <p:blipFill>
          <a:blip r:embed="rId2" cstate="print"/>
          <a:srcRect/>
          <a:stretch>
            <a:fillRect/>
          </a:stretch>
        </p:blipFill>
        <p:spPr bwMode="auto">
          <a:xfrm>
            <a:off x="3851920" y="1988840"/>
            <a:ext cx="4896544" cy="367240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24744"/>
            <a:ext cx="8229600" cy="4882547"/>
          </a:xfrm>
        </p:spPr>
        <p:txBody>
          <a:bodyPr/>
          <a:lstStyle/>
          <a:p>
            <a:r>
              <a:rPr lang="ru-RU" sz="1600" dirty="0" smtClean="0"/>
              <a:t>Песни Тихона Хренникова известны почти каждому</a:t>
            </a:r>
            <a:r>
              <a:rPr lang="ru-RU" sz="1600" dirty="0" smtClean="0"/>
              <a:t>.</a:t>
            </a:r>
            <a:r>
              <a:rPr lang="ru-RU" sz="1600" dirty="0" smtClean="0"/>
              <a:t> Во многом популярности пьесе и фильму добавила великолепная музыка, сочиненная Тихоном Николаевичем Хренниковым специально для пьесы - самая известная это  "Колыбельная Светланы". </a:t>
            </a:r>
            <a:r>
              <a:rPr lang="ru-RU" sz="1600" dirty="0" smtClean="0"/>
              <a:t> </a:t>
            </a:r>
            <a:r>
              <a:rPr lang="ru-RU" sz="1600" dirty="0" smtClean="0"/>
              <a:t>Как-то Жорж </a:t>
            </a:r>
            <a:r>
              <a:rPr lang="ru-RU" sz="1600" dirty="0" err="1" smtClean="0"/>
              <a:t>Орик</a:t>
            </a:r>
            <a:r>
              <a:rPr lang="ru-RU" sz="1600" dirty="0" smtClean="0"/>
              <a:t> – музыкант из Франции – отметил, что если бы Тихон Хренников написал  бы только одну песню – эту колыбельную, то уже тогда бы его имя навечно бы было в памяти людей. "Колыбельная Светланы" стоит в ряду его лучших лирических </a:t>
            </a:r>
            <a:r>
              <a:rPr lang="ru-RU" sz="1600" dirty="0" smtClean="0"/>
              <a:t>песен. На могиле </a:t>
            </a:r>
            <a:r>
              <a:rPr lang="ru-RU" sz="1600" dirty="0" smtClean="0"/>
              <a:t>Хренникова есть памятник. Это ноты на рояле именно этого произведения</a:t>
            </a:r>
            <a:r>
              <a:rPr lang="ru-RU" sz="1600" dirty="0" smtClean="0"/>
              <a:t>.</a:t>
            </a:r>
            <a:endParaRPr lang="ru-RU" sz="1600" dirty="0" smtClean="0"/>
          </a:p>
          <a:p>
            <a:r>
              <a:rPr lang="ru-RU" sz="1600" dirty="0" smtClean="0"/>
              <a:t>Наступает </a:t>
            </a:r>
            <a:r>
              <a:rPr lang="ru-RU" sz="1600" dirty="0" smtClean="0"/>
              <a:t>ночь, на небе одна за другой вспыхивают звездочки, а кто попробует зажечь звёздочки в нашем волшебном вступлении</a:t>
            </a:r>
            <a:r>
              <a:rPr lang="ru-RU" sz="1600" dirty="0" smtClean="0"/>
              <a:t>. </a:t>
            </a:r>
            <a:r>
              <a:rPr lang="ru-RU" sz="1600" dirty="0" smtClean="0"/>
              <a:t>С  огромным чувством любви к маме, к природе</a:t>
            </a:r>
            <a:r>
              <a:rPr lang="ru-RU" sz="1600" dirty="0" smtClean="0"/>
              <a:t>,</a:t>
            </a:r>
          </a:p>
          <a:p>
            <a:r>
              <a:rPr lang="ru-RU" sz="1600" dirty="0" smtClean="0"/>
              <a:t> </a:t>
            </a:r>
            <a:r>
              <a:rPr lang="ru-RU" sz="1600" dirty="0" smtClean="0"/>
              <a:t>зная все черты колыбельных песен, звучит </a:t>
            </a:r>
            <a:endParaRPr lang="ru-RU" sz="1600" dirty="0" smtClean="0"/>
          </a:p>
          <a:p>
            <a:r>
              <a:rPr lang="ru-RU" sz="1600" dirty="0" smtClean="0"/>
              <a:t> </a:t>
            </a:r>
            <a:r>
              <a:rPr lang="ru-RU" sz="1600" dirty="0" smtClean="0"/>
              <a:t>эта красивая песня</a:t>
            </a:r>
            <a:r>
              <a:rPr lang="ru-RU" sz="1600" dirty="0" smtClean="0"/>
              <a:t>.</a:t>
            </a:r>
            <a:endParaRPr lang="ru-RU" sz="1600" dirty="0" smtClean="0"/>
          </a:p>
        </p:txBody>
      </p:sp>
      <p:sp>
        <p:nvSpPr>
          <p:cNvPr id="3" name="Заголовок 2"/>
          <p:cNvSpPr>
            <a:spLocks noGrp="1"/>
          </p:cNvSpPr>
          <p:nvPr>
            <p:ph type="title"/>
          </p:nvPr>
        </p:nvSpPr>
        <p:spPr>
          <a:xfrm>
            <a:off x="457200" y="274638"/>
            <a:ext cx="8229600" cy="562074"/>
          </a:xfrm>
        </p:spPr>
        <p:txBody>
          <a:bodyPr>
            <a:normAutofit fontScale="90000"/>
          </a:bodyPr>
          <a:lstStyle/>
          <a:p>
            <a:endParaRPr lang="ru-RU" dirty="0"/>
          </a:p>
        </p:txBody>
      </p:sp>
      <p:pic>
        <p:nvPicPr>
          <p:cNvPr id="4" name="Рисунок 3" descr="http://lmargo.umi.ru/images/cms/data/18.jpg"/>
          <p:cNvPicPr/>
          <p:nvPr/>
        </p:nvPicPr>
        <p:blipFill>
          <a:blip r:embed="rId2" cstate="print"/>
          <a:srcRect/>
          <a:stretch>
            <a:fillRect/>
          </a:stretch>
        </p:blipFill>
        <p:spPr bwMode="auto">
          <a:xfrm>
            <a:off x="5796136" y="4005064"/>
            <a:ext cx="2838822" cy="200786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1600" dirty="0" smtClean="0"/>
              <a:t>Нужно </a:t>
            </a:r>
            <a:r>
              <a:rPr lang="ru-RU" sz="1600" dirty="0" smtClean="0"/>
              <a:t>любить своих мам, слушать и исполнять колыбельные песни, мечтать о добром и хорошем, и пусть сказочные сны сбываются.</a:t>
            </a:r>
            <a:endParaRPr lang="ru-RU" sz="1600" dirty="0"/>
          </a:p>
        </p:txBody>
      </p:sp>
      <p:sp>
        <p:nvSpPr>
          <p:cNvPr id="3" name="Заголовок 2"/>
          <p:cNvSpPr>
            <a:spLocks noGrp="1"/>
          </p:cNvSpPr>
          <p:nvPr>
            <p:ph type="title"/>
          </p:nvPr>
        </p:nvSpPr>
        <p:spPr/>
        <p:txBody>
          <a:bodyPr>
            <a:normAutofit fontScale="90000"/>
          </a:bodyPr>
          <a:lstStyle/>
          <a:p>
            <a:r>
              <a:rPr lang="ru-RU" sz="1800" dirty="0" smtClean="0"/>
              <a:t/>
            </a:r>
            <a:br>
              <a:rPr lang="ru-RU" sz="1800" dirty="0" smtClean="0"/>
            </a:br>
            <a:r>
              <a:rPr lang="ru-RU" sz="1800" dirty="0" smtClean="0"/>
              <a:t/>
            </a:r>
            <a:br>
              <a:rPr lang="ru-RU" sz="1800" dirty="0" smtClean="0"/>
            </a:br>
            <a:r>
              <a:rPr lang="ru-RU" sz="2000" dirty="0" smtClean="0"/>
              <a:t>«</a:t>
            </a:r>
            <a:r>
              <a:rPr lang="ru-RU" sz="2000" dirty="0" smtClean="0"/>
              <a:t>Песня матери - главная песня в мире</a:t>
            </a:r>
            <a:r>
              <a:rPr lang="ru-RU" sz="2000" dirty="0" smtClean="0"/>
              <a:t>;</a:t>
            </a:r>
            <a:br>
              <a:rPr lang="ru-RU" sz="2000" dirty="0" smtClean="0"/>
            </a:br>
            <a:r>
              <a:rPr lang="ru-RU" sz="2000" dirty="0" smtClean="0"/>
              <a:t> </a:t>
            </a:r>
            <a:r>
              <a:rPr lang="ru-RU" sz="2000" dirty="0" smtClean="0"/>
              <a:t>начало всех человеческих песен». </a:t>
            </a:r>
            <a:r>
              <a:rPr lang="ru-RU" sz="2000" dirty="0" smtClean="0"/>
              <a:t/>
            </a:r>
            <a:br>
              <a:rPr lang="ru-RU" sz="2000" dirty="0" smtClean="0"/>
            </a:br>
            <a:r>
              <a:rPr lang="ru-RU" sz="2000" dirty="0" smtClean="0"/>
              <a:t> </a:t>
            </a:r>
            <a:r>
              <a:rPr lang="ru-RU" sz="2000" dirty="0" smtClean="0"/>
              <a:t>                                  (</a:t>
            </a:r>
            <a:r>
              <a:rPr lang="ru-RU" sz="2000" dirty="0" smtClean="0"/>
              <a:t>Расул Гамзатов)</a:t>
            </a:r>
            <a:r>
              <a:rPr lang="ru-RU" sz="4400" dirty="0" smtClean="0"/>
              <a:t/>
            </a:r>
            <a:br>
              <a:rPr lang="ru-RU" sz="4400" dirty="0" smtClean="0"/>
            </a:br>
            <a:endParaRPr lang="ru-RU" dirty="0"/>
          </a:p>
        </p:txBody>
      </p:sp>
      <p:pic>
        <p:nvPicPr>
          <p:cNvPr id="1026" name="Picture 2" descr="D:\НЕ УДАЛЯТЬ\Desktop\maxresdefault.jpg"/>
          <p:cNvPicPr>
            <a:picLocks noChangeAspect="1" noChangeArrowheads="1"/>
          </p:cNvPicPr>
          <p:nvPr/>
        </p:nvPicPr>
        <p:blipFill>
          <a:blip r:embed="rId2" cstate="print"/>
          <a:srcRect/>
          <a:stretch>
            <a:fillRect/>
          </a:stretch>
        </p:blipFill>
        <p:spPr bwMode="auto">
          <a:xfrm>
            <a:off x="1835696" y="2708920"/>
            <a:ext cx="6264696" cy="354563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261</TotalTime>
  <Words>259</Words>
  <Application>Microsoft Office PowerPoint</Application>
  <PresentationFormat>Экран (4:3)</PresentationFormat>
  <Paragraphs>46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Открытая</vt:lpstr>
      <vt:lpstr>Дистанционная олимпиада по музыке 1-4 классы 2 тур  2018-2019 учебный год</vt:lpstr>
      <vt:lpstr>Презентация на тему: «Колыбельные»</vt:lpstr>
      <vt:lpstr>  Песня "Колыбельная медведицы"   Музыка Евгения Крылатова, слова  Юрия Яковлева. </vt:lpstr>
      <vt:lpstr>       Песня "Колыбельная медведицы" из мультфильма "Умка".  </vt:lpstr>
      <vt:lpstr>Слайд 5</vt:lpstr>
      <vt:lpstr>           Песня «Колыбельная Светланы»                 Музыка Т.Хренникова, слова А.Гладкова</vt:lpstr>
      <vt:lpstr>«Колыбельная Светланы» Музыка Т.Хренникова, слова А.Гладкова</vt:lpstr>
      <vt:lpstr>Слайд 8</vt:lpstr>
      <vt:lpstr>  «Песня матери - главная песня в мире;  начало всех человеческих песен».                                     (Расул Гамзатов) </vt:lpstr>
      <vt:lpstr>Иоганнес Брамс (1833-1897 гг.)</vt:lpstr>
      <vt:lpstr>            И.БРАМС «КОЛЫБЕЛЬНАЯ» </vt:lpstr>
      <vt:lpstr>Музыкальный анализ колыбельных</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66</cp:revision>
  <dcterms:created xsi:type="dcterms:W3CDTF">2019-01-21T16:45:37Z</dcterms:created>
  <dcterms:modified xsi:type="dcterms:W3CDTF">2019-01-23T18:42:59Z</dcterms:modified>
</cp:coreProperties>
</file>