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7638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44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8FA0A-BF5D-42F3-8A81-A35F4436B156}" type="datetimeFigureOut">
              <a:rPr lang="ru-RU" smtClean="0"/>
              <a:t>23.01.2019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4003E-4A8D-48F6-93C4-D18F0EC254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9070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8FA0A-BF5D-42F3-8A81-A35F4436B156}" type="datetimeFigureOut">
              <a:rPr lang="ru-RU" smtClean="0"/>
              <a:t>23.01.2019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4003E-4A8D-48F6-93C4-D18F0EC254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912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8FA0A-BF5D-42F3-8A81-A35F4436B156}" type="datetimeFigureOut">
              <a:rPr lang="ru-RU" smtClean="0"/>
              <a:t>23.01.2019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4003E-4A8D-48F6-93C4-D18F0EC25413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41750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8FA0A-BF5D-42F3-8A81-A35F4436B156}" type="datetimeFigureOut">
              <a:rPr lang="ru-RU" smtClean="0"/>
              <a:t>23.01.2019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4003E-4A8D-48F6-93C4-D18F0EC254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15626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8FA0A-BF5D-42F3-8A81-A35F4436B156}" type="datetimeFigureOut">
              <a:rPr lang="ru-RU" smtClean="0"/>
              <a:t>23.01.2019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4003E-4A8D-48F6-93C4-D18F0EC25413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017175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8FA0A-BF5D-42F3-8A81-A35F4436B156}" type="datetimeFigureOut">
              <a:rPr lang="ru-RU" smtClean="0"/>
              <a:t>23.01.2019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4003E-4A8D-48F6-93C4-D18F0EC254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88494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8FA0A-BF5D-42F3-8A81-A35F4436B156}" type="datetimeFigureOut">
              <a:rPr lang="ru-RU" smtClean="0"/>
              <a:t>23.01.2019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4003E-4A8D-48F6-93C4-D18F0EC254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97992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8FA0A-BF5D-42F3-8A81-A35F4436B156}" type="datetimeFigureOut">
              <a:rPr lang="ru-RU" smtClean="0"/>
              <a:t>23.01.2019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4003E-4A8D-48F6-93C4-D18F0EC254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9489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8FA0A-BF5D-42F3-8A81-A35F4436B156}" type="datetimeFigureOut">
              <a:rPr lang="ru-RU" smtClean="0"/>
              <a:t>23.01.2019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4003E-4A8D-48F6-93C4-D18F0EC254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2543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8FA0A-BF5D-42F3-8A81-A35F4436B156}" type="datetimeFigureOut">
              <a:rPr lang="ru-RU" smtClean="0"/>
              <a:t>23.01.2019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4003E-4A8D-48F6-93C4-D18F0EC254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8004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8FA0A-BF5D-42F3-8A81-A35F4436B156}" type="datetimeFigureOut">
              <a:rPr lang="ru-RU" smtClean="0"/>
              <a:t>23.01.2019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4003E-4A8D-48F6-93C4-D18F0EC254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3946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8FA0A-BF5D-42F3-8A81-A35F4436B156}" type="datetimeFigureOut">
              <a:rPr lang="ru-RU" smtClean="0"/>
              <a:t>23.01.2019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4003E-4A8D-48F6-93C4-D18F0EC254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124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8FA0A-BF5D-42F3-8A81-A35F4436B156}" type="datetimeFigureOut">
              <a:rPr lang="ru-RU" smtClean="0"/>
              <a:t>23.01.2019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4003E-4A8D-48F6-93C4-D18F0EC254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8271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8FA0A-BF5D-42F3-8A81-A35F4436B156}" type="datetimeFigureOut">
              <a:rPr lang="ru-RU" smtClean="0"/>
              <a:t>23.01.2019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4003E-4A8D-48F6-93C4-D18F0EC254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0947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8FA0A-BF5D-42F3-8A81-A35F4436B156}" type="datetimeFigureOut">
              <a:rPr lang="ru-RU" smtClean="0"/>
              <a:t>23.01.2019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4003E-4A8D-48F6-93C4-D18F0EC254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125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8FA0A-BF5D-42F3-8A81-A35F4436B156}" type="datetimeFigureOut">
              <a:rPr lang="ru-RU" smtClean="0"/>
              <a:t>23.01.2019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4003E-4A8D-48F6-93C4-D18F0EC254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3070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28FA0A-BF5D-42F3-8A81-A35F4436B156}" type="datetimeFigureOut">
              <a:rPr lang="ru-RU" smtClean="0"/>
              <a:t>23.01.2019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6D4003E-4A8D-48F6-93C4-D18F0EC254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8613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66618" y="207487"/>
            <a:ext cx="12547737" cy="382880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66618" y="3718441"/>
            <a:ext cx="11226089" cy="3024104"/>
          </a:xfrm>
        </p:spPr>
        <p:txBody>
          <a:bodyPr>
            <a:normAutofit fontScale="47500" lnSpcReduction="20000"/>
          </a:bodyPr>
          <a:lstStyle/>
          <a:p>
            <a:endParaRPr lang="ru-RU" dirty="0" smtClean="0"/>
          </a:p>
          <a:p>
            <a:r>
              <a:rPr lang="ru-RU" dirty="0" smtClean="0"/>
              <a:t> </a:t>
            </a:r>
            <a:r>
              <a:rPr lang="ru-RU" sz="3400" dirty="0">
                <a:solidFill>
                  <a:srgbClr val="FF0000"/>
                </a:solidFill>
              </a:rPr>
              <a:t>Александр Сергеевич делает благородный «ход конём» ,</a:t>
            </a:r>
            <a:r>
              <a:rPr lang="ru-RU" sz="3400" dirty="0" smtClean="0">
                <a:solidFill>
                  <a:srgbClr val="FF0000"/>
                </a:solidFill>
              </a:rPr>
              <a:t> </a:t>
            </a:r>
            <a:r>
              <a:rPr lang="ru-RU" sz="3400" dirty="0">
                <a:solidFill>
                  <a:srgbClr val="FF0000"/>
                </a:solidFill>
              </a:rPr>
              <a:t>отдав создание музыки к мультфильму полностью в руки своего протеже. В результате на свет появляется знаменитая «Колыбельная Медведицы» на слова Ю. Яковлева («Ложкой снег мешая ночь идет большая…»), замечательно исполненная </a:t>
            </a:r>
            <a:r>
              <a:rPr lang="ru-RU" sz="3400" dirty="0" err="1">
                <a:solidFill>
                  <a:srgbClr val="FF0000"/>
                </a:solidFill>
              </a:rPr>
              <a:t>Аидой</a:t>
            </a:r>
            <a:r>
              <a:rPr lang="ru-RU" sz="3400" dirty="0">
                <a:solidFill>
                  <a:srgbClr val="FF0000"/>
                </a:solidFill>
              </a:rPr>
              <a:t> Ведищевой</a:t>
            </a:r>
            <a:r>
              <a:rPr lang="ru-RU" sz="3400" dirty="0" smtClean="0">
                <a:solidFill>
                  <a:srgbClr val="FF0000"/>
                </a:solidFill>
              </a:rPr>
              <a:t>.</a:t>
            </a:r>
          </a:p>
          <a:p>
            <a:r>
              <a:rPr lang="ru-RU" sz="3400" dirty="0" smtClean="0">
                <a:solidFill>
                  <a:srgbClr val="FF0000"/>
                </a:solidFill>
              </a:rPr>
              <a:t> </a:t>
            </a:r>
            <a:r>
              <a:rPr lang="ru-RU" sz="3400" dirty="0">
                <a:solidFill>
                  <a:srgbClr val="FF0000"/>
                </a:solidFill>
              </a:rPr>
              <a:t>Поначалу </a:t>
            </a:r>
            <a:r>
              <a:rPr lang="ru-RU" sz="3400" dirty="0" err="1">
                <a:solidFill>
                  <a:srgbClr val="FF0000"/>
                </a:solidFill>
              </a:rPr>
              <a:t>Крылатов</a:t>
            </a:r>
            <a:r>
              <a:rPr lang="ru-RU" sz="3400" dirty="0">
                <a:solidFill>
                  <a:srgbClr val="FF0000"/>
                </a:solidFill>
              </a:rPr>
              <a:t> не придаёт песне большого значения («Когда написал её, думал, что это пустячок»). Но после выхода на экраны мультфильма про забавного полярного медвежонка «Колыбельная» становится </a:t>
            </a:r>
            <a:r>
              <a:rPr lang="ru-RU" sz="3400" dirty="0" err="1">
                <a:solidFill>
                  <a:srgbClr val="FF0000"/>
                </a:solidFill>
              </a:rPr>
              <a:t>мегахитом</a:t>
            </a:r>
            <a:r>
              <a:rPr lang="ru-RU" sz="3400" dirty="0">
                <a:solidFill>
                  <a:srgbClr val="FF0000"/>
                </a:solidFill>
              </a:rPr>
              <a:t> — и, что особенно интересно, не столько для детей, сколько для взрослых. Сегодня </a:t>
            </a:r>
            <a:r>
              <a:rPr lang="ru-RU" sz="3400" dirty="0" err="1">
                <a:solidFill>
                  <a:srgbClr val="FF0000"/>
                </a:solidFill>
              </a:rPr>
              <a:t>Крылатов</a:t>
            </a:r>
            <a:r>
              <a:rPr lang="ru-RU" sz="3400" dirty="0">
                <a:solidFill>
                  <a:srgbClr val="FF0000"/>
                </a:solidFill>
              </a:rPr>
              <a:t> также признаёт эту песню «любимицей» из всего им написанного. Ну, а для меня её звучание навсегда осталось неким символом духа советской музыки 1960-х.</a:t>
            </a:r>
            <a:r>
              <a:rPr lang="ru-RU" sz="3400" dirty="0" smtClean="0"/>
              <a:t/>
            </a:r>
            <a:br>
              <a:rPr lang="ru-RU" sz="3400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030" name="Picture 6" descr="https://ds04.infourok.ru/uploads/ex/0664/000bed43-adebc182/1/640/img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861" y="364375"/>
            <a:ext cx="8229601" cy="3350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2991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cap="all" dirty="0">
                <a:solidFill>
                  <a:schemeClr val="accent6">
                    <a:lumMod val="50000"/>
                  </a:schemeClr>
                </a:solidFill>
              </a:rPr>
              <a:t>КОЛЫБЕЛЬНАЯ СВЕТЛАНЫ («ГУСАРСКАЯ БАЛЛАДА»)</a:t>
            </a:r>
            <a:r>
              <a:rPr lang="ru-RU" cap="all" dirty="0"/>
              <a:t/>
            </a:r>
            <a:br>
              <a:rPr lang="ru-RU" cap="all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>
                <a:solidFill>
                  <a:srgbClr val="00B0F0"/>
                </a:solidFill>
              </a:rPr>
              <a:t>Слова</a:t>
            </a:r>
            <a:r>
              <a:rPr lang="ru-RU" i="1" dirty="0">
                <a:solidFill>
                  <a:srgbClr val="00B0F0"/>
                </a:solidFill>
              </a:rPr>
              <a:t>: А. Гладков</a:t>
            </a:r>
            <a:r>
              <a:rPr lang="ru-RU" dirty="0">
                <a:solidFill>
                  <a:srgbClr val="00B0F0"/>
                </a:solidFill>
              </a:rPr>
              <a:t/>
            </a:r>
            <a:br>
              <a:rPr lang="ru-RU" dirty="0">
                <a:solidFill>
                  <a:srgbClr val="00B0F0"/>
                </a:solidFill>
              </a:rPr>
            </a:br>
            <a:r>
              <a:rPr lang="ru-RU" b="1" i="1" dirty="0">
                <a:solidFill>
                  <a:srgbClr val="00B0F0"/>
                </a:solidFill>
              </a:rPr>
              <a:t>Музыка</a:t>
            </a:r>
            <a:r>
              <a:rPr lang="ru-RU" i="1" dirty="0">
                <a:solidFill>
                  <a:srgbClr val="00B0F0"/>
                </a:solidFill>
              </a:rPr>
              <a:t>: Т. Хренников</a:t>
            </a:r>
            <a:endParaRPr lang="ru-RU" dirty="0">
              <a:solidFill>
                <a:srgbClr val="00B0F0"/>
              </a:solidFill>
            </a:endParaRPr>
          </a:p>
          <a:p>
            <a:r>
              <a:rPr lang="ru-RU" i="1" dirty="0">
                <a:solidFill>
                  <a:srgbClr val="00B0F0"/>
                </a:solidFill>
              </a:rPr>
              <a:t>Колыбельная из фильма Гусарская баллада, 1962 г., режиссер Эльдар Рязанов.</a:t>
            </a:r>
            <a:r>
              <a:rPr lang="ru-RU" dirty="0">
                <a:solidFill>
                  <a:srgbClr val="00B0F0"/>
                </a:solidFill>
              </a:rPr>
              <a:t/>
            </a:r>
            <a:br>
              <a:rPr lang="ru-RU" dirty="0">
                <a:solidFill>
                  <a:srgbClr val="00B0F0"/>
                </a:solidFill>
              </a:rPr>
            </a:br>
            <a:r>
              <a:rPr lang="ru-RU" i="1" dirty="0">
                <a:solidFill>
                  <a:srgbClr val="00B0F0"/>
                </a:solidFill>
              </a:rPr>
              <a:t>Поет колыбельную </a:t>
            </a:r>
            <a:r>
              <a:rPr lang="ru-RU" b="1" i="1" dirty="0" err="1">
                <a:solidFill>
                  <a:srgbClr val="00B0F0"/>
                </a:solidFill>
              </a:rPr>
              <a:t>Голубкина</a:t>
            </a:r>
            <a:r>
              <a:rPr lang="ru-RU" b="1" i="1" dirty="0">
                <a:solidFill>
                  <a:srgbClr val="00B0F0"/>
                </a:solidFill>
              </a:rPr>
              <a:t> Лариса:</a:t>
            </a:r>
            <a:endParaRPr lang="ru-RU" dirty="0">
              <a:solidFill>
                <a:srgbClr val="00B0F0"/>
              </a:solidFill>
            </a:endParaRPr>
          </a:p>
          <a:p>
            <a:r>
              <a:rPr lang="ru-RU" dirty="0">
                <a:solidFill>
                  <a:srgbClr val="00B0F0"/>
                </a:solidFill>
              </a:rPr>
              <a:t>Фильм по пьесе Александра Гладкова «Давным-давно».</a:t>
            </a:r>
          </a:p>
          <a:p>
            <a:r>
              <a:rPr lang="ru-RU" dirty="0">
                <a:solidFill>
                  <a:srgbClr val="00B0F0"/>
                </a:solidFill>
              </a:rPr>
              <a:t>Во многом популярности пьесе и фильму добавила великолепная музыка, сочиненная Тихоном Николаевичем Хренниковым специально для пьесы - самая известная это  "Колыбельная Светланы</a:t>
            </a:r>
            <a:r>
              <a:rPr lang="ru-RU" dirty="0" smtClean="0">
                <a:solidFill>
                  <a:srgbClr val="00B0F0"/>
                </a:solidFill>
              </a:rPr>
              <a:t>"</a:t>
            </a:r>
            <a:endParaRPr lang="ru-RU" dirty="0">
              <a:solidFill>
                <a:srgbClr val="00B0F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6293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452582"/>
            <a:ext cx="10515600" cy="123810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/>
              <a:t/>
            </a:r>
            <a:br>
              <a:rPr lang="ru-RU" b="1" i="1" dirty="0"/>
            </a:br>
            <a:r>
              <a:rPr lang="ru-RU" b="1" cap="all" dirty="0">
                <a:solidFill>
                  <a:srgbClr val="C00000"/>
                </a:solidFill>
              </a:rPr>
              <a:t>БРАМС КОЛЫБЕЛЬНАЯ</a:t>
            </a:r>
            <a:br>
              <a:rPr lang="ru-RU" b="1" cap="all" dirty="0">
                <a:solidFill>
                  <a:srgbClr val="C00000"/>
                </a:solidFill>
              </a:rPr>
            </a:br>
            <a:r>
              <a:rPr lang="ru-RU" b="1" i="1" dirty="0">
                <a:solidFill>
                  <a:srgbClr val="C00000"/>
                </a:solidFill>
              </a:rPr>
              <a:t/>
            </a:r>
            <a:br>
              <a:rPr lang="ru-RU" b="1" i="1" dirty="0">
                <a:solidFill>
                  <a:srgbClr val="C00000"/>
                </a:solidFill>
              </a:rPr>
            </a:br>
            <a:r>
              <a:rPr lang="ru-RU" sz="2200" b="1" i="1" dirty="0">
                <a:solidFill>
                  <a:srgbClr val="C00000"/>
                </a:solidFill>
              </a:rPr>
              <a:t>Музыка:</a:t>
            </a:r>
            <a:br>
              <a:rPr lang="ru-RU" sz="2200" b="1" i="1" dirty="0">
                <a:solidFill>
                  <a:srgbClr val="C00000"/>
                </a:solidFill>
              </a:rPr>
            </a:br>
            <a:r>
              <a:rPr lang="ru-RU" sz="2200" b="1" i="1" dirty="0" err="1">
                <a:solidFill>
                  <a:srgbClr val="C00000"/>
                </a:solidFill>
              </a:rPr>
              <a:t>Иоганнес</a:t>
            </a:r>
            <a:r>
              <a:rPr lang="ru-RU" sz="2200" b="1" i="1" dirty="0">
                <a:solidFill>
                  <a:srgbClr val="C00000"/>
                </a:solidFill>
              </a:rPr>
              <a:t> Брамс (1833-1897 гг.)</a:t>
            </a:r>
            <a:r>
              <a:rPr lang="ru-RU" sz="2200" b="1" dirty="0">
                <a:solidFill>
                  <a:srgbClr val="C00000"/>
                </a:solidFill>
              </a:rPr>
              <a:t/>
            </a:r>
            <a:br>
              <a:rPr lang="ru-RU" sz="2200" b="1" dirty="0">
                <a:solidFill>
                  <a:srgbClr val="C00000"/>
                </a:solidFill>
              </a:rPr>
            </a:br>
            <a:r>
              <a:rPr lang="ru-RU" sz="2200" b="1" dirty="0">
                <a:solidFill>
                  <a:srgbClr val="C00000"/>
                </a:solidFill>
              </a:rPr>
              <a:t>Интересный факт:</a:t>
            </a:r>
            <a:br>
              <a:rPr lang="ru-RU" sz="2200" b="1" dirty="0">
                <a:solidFill>
                  <a:srgbClr val="C00000"/>
                </a:solidFill>
              </a:rPr>
            </a:br>
            <a:r>
              <a:rPr lang="ru-RU" sz="2200" b="1" dirty="0">
                <a:solidFill>
                  <a:srgbClr val="C00000"/>
                </a:solidFill>
              </a:rPr>
              <a:t>Брамс с 10 лет выступал как пианист на серьезных и очень престижных концертах. А в 14 лет дал первый сольный концерт.</a:t>
            </a:r>
            <a:r>
              <a:rPr lang="ru-RU" sz="2200" dirty="0"/>
              <a:t/>
            </a:r>
            <a:br>
              <a:rPr lang="ru-RU" sz="2200" dirty="0"/>
            </a:br>
            <a:endParaRPr lang="ru-RU" sz="2200" dirty="0"/>
          </a:p>
        </p:txBody>
      </p:sp>
      <p:pic>
        <p:nvPicPr>
          <p:cNvPr id="2050" name="Picture 2" descr="ÐÐ¾Ð³Ð°Ð½Ð½ÐµÑ ÐÑÐ°Ð¼Ñ ÐÐ¾Ð»ÑÐ±ÐµÐ»ÑÐ½Ð°Ñ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0327" y="4507345"/>
            <a:ext cx="2392217" cy="2447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204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645930"/>
          </a:xfrm>
        </p:spPr>
        <p:txBody>
          <a:bodyPr>
            <a:normAutofit/>
          </a:bodyPr>
          <a:lstStyle/>
          <a:p>
            <a:pPr algn="ctr"/>
            <a:r>
              <a:rPr lang="ru-RU" sz="2500" b="1" dirty="0" smtClean="0">
                <a:solidFill>
                  <a:schemeClr val="accent2"/>
                </a:solidFill>
              </a:rPr>
              <a:t>Отличительными признаками колыбельных песен является ее цель- достичь засыпание человека.</a:t>
            </a:r>
            <a:br>
              <a:rPr lang="ru-RU" sz="2500" b="1" dirty="0" smtClean="0">
                <a:solidFill>
                  <a:schemeClr val="accent2"/>
                </a:solidFill>
              </a:rPr>
            </a:br>
            <a:r>
              <a:rPr lang="ru-RU" sz="2500" b="1" dirty="0" smtClean="0">
                <a:solidFill>
                  <a:schemeClr val="accent2"/>
                </a:solidFill>
              </a:rPr>
              <a:t>У всех народов колыбельная песня не требует каких-либо инструментов для ее исполнения, достаточно только голоса.</a:t>
            </a:r>
            <a:endParaRPr lang="ru-RU" sz="2500" b="1" dirty="0">
              <a:solidFill>
                <a:schemeClr val="accent2"/>
              </a:solidFill>
            </a:endParaRPr>
          </a:p>
        </p:txBody>
      </p:sp>
      <p:pic>
        <p:nvPicPr>
          <p:cNvPr id="3076" name="Picture 4" descr="https://www.chitalnya.ru/upload3/720/fc5ab163a30aa99fea2aeacc6b673372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690019" y="2386806"/>
            <a:ext cx="457200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6632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42</TotalTime>
  <Words>31</Words>
  <Application>Microsoft Office PowerPoint</Application>
  <PresentationFormat>Широкоэкранный</PresentationFormat>
  <Paragraphs>10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Trebuchet MS</vt:lpstr>
      <vt:lpstr>Wingdings 3</vt:lpstr>
      <vt:lpstr>Аспект</vt:lpstr>
      <vt:lpstr>Презентация PowerPoint</vt:lpstr>
      <vt:lpstr>КОЛЫБЕЛЬНАЯ СВЕТЛАНЫ («ГУСАРСКАЯ БАЛЛАДА») </vt:lpstr>
      <vt:lpstr>  БРАМС КОЛЫБЕЛЬНАЯ  Музыка: Иоганнес Брамс (1833-1897 гг.) Интересный факт: Брамс с 10 лет выступал как пианист на серьезных и очень престижных концертах. А в 14 лет дал первый сольный концерт. </vt:lpstr>
      <vt:lpstr>Отличительными признаками колыбельных песен является ее цель- достичь засыпание человека. У всех народов колыбельная песня не требует каких-либо инструментов для ее исполнения, достаточно только голоса.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Неля</dc:creator>
  <cp:lastModifiedBy>Неля</cp:lastModifiedBy>
  <cp:revision>5</cp:revision>
  <dcterms:created xsi:type="dcterms:W3CDTF">2019-01-23T15:46:26Z</dcterms:created>
  <dcterms:modified xsi:type="dcterms:W3CDTF">2019-01-23T16:28:50Z</dcterms:modified>
</cp:coreProperties>
</file>