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1" u="none" strike="noStrike" cap="none" spc="0" normalizeH="0" baseline="0">
        <a:ln>
          <a:noFill/>
        </a:ln>
        <a:solidFill>
          <a:srgbClr val="86837F">
            <a:alpha val="80000"/>
          </a:srgbClr>
        </a:solidFill>
        <a:effectLst>
          <a:outerShdw blurRad="25400" dist="12700" dir="5400000" rotWithShape="0">
            <a:srgbClr val="FFFFFF"/>
          </a:outerShdw>
        </a:effectLst>
        <a:uFillTx/>
        <a:latin typeface="+mn-lt"/>
        <a:ea typeface="+mn-ea"/>
        <a:cs typeface="+mn-cs"/>
        <a:sym typeface="Hoefler Tex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24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" name="Shape 1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97301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 descr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— Иван Арсентьев</a:t>
            </a:r>
          </a:p>
        </p:txBody>
      </p:sp>
      <p:sp>
        <p:nvSpPr>
          <p:cNvPr id="95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blurRad="25400" dist="25400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blurRad="25400" dist="12700" dir="16200000" rotWithShape="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4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9758" y="49908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19758" y="939557"/>
            <a:ext cx="5410201" cy="38100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79663" y="939800"/>
            <a:ext cx="5499101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24600" y="9359899"/>
            <a:ext cx="368301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 b="1" i="0">
                <a:solidFill>
                  <a:srgbClr val="F3F1DF"/>
                </a:solidFill>
                <a:effectLst>
                  <a:outerShdw blurRad="25400" dist="12700" dir="16200000" rotWithShape="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800" b="0" i="0" u="none" strike="noStrike" cap="none" spc="0" baseline="0">
          <a:ln>
            <a:noFill/>
          </a:ln>
          <a:solidFill>
            <a:srgbClr val="BCB08F"/>
          </a:solidFill>
          <a:effectLst>
            <a:outerShdw blurRad="12700" dist="12700" dir="16200000" rotWithShape="0">
              <a:srgbClr val="000000">
                <a:alpha val="50000"/>
              </a:srgbClr>
            </a:outerShdw>
          </a:effectLst>
          <a:uFillTx/>
          <a:latin typeface="+mn-lt"/>
          <a:ea typeface="+mn-ea"/>
          <a:cs typeface="+mn-cs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4200" b="0" i="1" u="none" strike="noStrike" cap="none" spc="0" baseline="0">
          <a:ln>
            <a:noFill/>
          </a:ln>
          <a:solidFill>
            <a:srgbClr val="86837F">
              <a:alpha val="80000"/>
            </a:srgbClr>
          </a:solidFill>
          <a:effectLst>
            <a:outerShdw blurRad="25400" dist="12700" dir="5400000" rotWithShape="0">
              <a:srgbClr val="FFFFFF"/>
            </a:outerShdw>
          </a:effectLst>
          <a:uFillTx/>
          <a:latin typeface="+mn-lt"/>
          <a:ea typeface="+mn-ea"/>
          <a:cs typeface="+mn-cs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ln>
            <a:noFill/>
          </a:ln>
          <a:solidFill>
            <a:schemeClr val="tx1"/>
          </a:solidFill>
          <a:effectLst>
            <a:outerShdw blurRad="25400" dist="12700" dir="16200000" rotWithShape="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Колыбельные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Колыбельные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песни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Подготовила Пирмамедова Назлы…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Подготовила</a:t>
            </a:r>
            <a:r>
              <a:rPr dirty="0"/>
              <a:t> </a:t>
            </a:r>
            <a:r>
              <a:rPr dirty="0" err="1"/>
              <a:t>Пирмамедова</a:t>
            </a:r>
            <a:r>
              <a:rPr dirty="0"/>
              <a:t> </a:t>
            </a:r>
            <a:r>
              <a:rPr dirty="0" err="1"/>
              <a:t>Назлы</a:t>
            </a:r>
            <a:r>
              <a:rPr dirty="0"/>
              <a:t> </a:t>
            </a:r>
          </a:p>
          <a:p>
            <a:r>
              <a:rPr dirty="0" err="1"/>
              <a:t>ученица</a:t>
            </a:r>
            <a:r>
              <a:rPr dirty="0"/>
              <a:t> 4В </a:t>
            </a:r>
            <a:r>
              <a:rPr dirty="0" err="1"/>
              <a:t>класс</a:t>
            </a:r>
            <a:r>
              <a:rPr dirty="0"/>
              <a:t> МБОУ СОШ №</a:t>
            </a:r>
            <a:r>
              <a:rPr dirty="0" smtClean="0"/>
              <a:t>8</a:t>
            </a:r>
            <a:r>
              <a:rPr lang="ru-RU" dirty="0" smtClean="0"/>
              <a:t> </a:t>
            </a:r>
            <a:r>
              <a:rPr lang="ru-RU" smtClean="0"/>
              <a:t>г.Туймазы</a:t>
            </a: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Музыкальный анализ песни…"/>
          <p:cNvSpPr txBox="1">
            <a:spLocks noGrp="1"/>
          </p:cNvSpPr>
          <p:nvPr>
            <p:ph type="title"/>
          </p:nvPr>
        </p:nvSpPr>
        <p:spPr>
          <a:xfrm>
            <a:off x="593184" y="665082"/>
            <a:ext cx="11818432" cy="1819436"/>
          </a:xfrm>
          <a:prstGeom prst="rect">
            <a:avLst/>
          </a:prstGeom>
        </p:spPr>
        <p:txBody>
          <a:bodyPr/>
          <a:lstStyle/>
          <a:p>
            <a:pPr defTabSz="426466">
              <a:defRPr sz="5548">
                <a:solidFill>
                  <a:srgbClr val="005493"/>
                </a:solidFill>
                <a:effectLst>
                  <a:outerShdw blurRad="18542" dist="18542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Музыкальный анализ песни</a:t>
            </a:r>
          </a:p>
          <a:p>
            <a:pPr defTabSz="426466">
              <a:defRPr sz="5548">
                <a:solidFill>
                  <a:srgbClr val="005493"/>
                </a:solidFill>
                <a:effectLst>
                  <a:outerShdw blurRad="18542" dist="18542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«Колыбельная медведицы»</a:t>
            </a:r>
          </a:p>
        </p:txBody>
      </p:sp>
      <p:sp>
        <p:nvSpPr>
          <p:cNvPr id="152" name="Интонация - убаюкивающая, мечтательная…"/>
          <p:cNvSpPr txBox="1"/>
          <p:nvPr/>
        </p:nvSpPr>
        <p:spPr>
          <a:xfrm>
            <a:off x="543673" y="2971799"/>
            <a:ext cx="7470122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Интонация </a:t>
            </a:r>
            <a:r>
              <a:t>- убаюкивающая, мечтательная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Ритм </a:t>
            </a:r>
            <a:r>
              <a:t>- ровный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Темп </a:t>
            </a:r>
            <a:r>
              <a:t>- умеренный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Мелодия</a:t>
            </a:r>
            <a:r>
              <a:t> - нисходящая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Динамика </a:t>
            </a:r>
            <a:r>
              <a:t>- тихая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Тембр </a:t>
            </a:r>
            <a:r>
              <a:t>- мягкий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Лад </a:t>
            </a:r>
            <a:r>
              <a:t>- мажорный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/>
              <a:t>Регистр</a:t>
            </a:r>
            <a:r>
              <a:t> - средний</a:t>
            </a:r>
          </a:p>
        </p:txBody>
      </p:sp>
      <p:pic>
        <p:nvPicPr>
          <p:cNvPr id="153" name="ymka-lullaby1_0.jpg" descr="ymka-lullaby1_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20141" y="2937935"/>
            <a:ext cx="4310541" cy="59901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и прослушивании «Колыбельной медведицы» снимается вся тревожность, возбуждение, слова и музыка действуют очень успокаивающе. Кажется, что эта спокойная мелодия поможет утихомириться даже самым озорным деткам. В каждом слове медведицы чувствуется любовь к своему малышу. Она надеется, что ничто и никогда не потревожит медвежонка. Их льдина надежна, светят им “звездные медведи”, а рядом старшие соседи – белые медведи."/>
          <p:cNvSpPr txBox="1">
            <a:spLocks noGrp="1"/>
          </p:cNvSpPr>
          <p:nvPr>
            <p:ph type="title"/>
          </p:nvPr>
        </p:nvSpPr>
        <p:spPr>
          <a:xfrm>
            <a:off x="732432" y="609600"/>
            <a:ext cx="11539936" cy="4803875"/>
          </a:xfrm>
          <a:prstGeom prst="rect">
            <a:avLst/>
          </a:prstGeom>
        </p:spPr>
        <p:txBody>
          <a:bodyPr/>
          <a:lstStyle>
            <a:lvl1pPr defTabSz="292100">
              <a:defRPr sz="3400">
                <a:solidFill>
                  <a:srgbClr val="005493"/>
                </a:solidFill>
                <a:effectLst>
                  <a:outerShdw blurRad="6350" dist="635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При прослушивании «Колыбельной медведицы» снимается вся тревожность, возбуждение, слова и музыка действуют очень успокаивающе. Кажется, что эта спокойная мелодия поможет утихомириться даже самым озорным деткам. В каждом слове медведицы чувствуется любовь к своему малышу. Она надеется, что ничто и никогда не потревожит медвежонка. Их льдина надежна, светят им “звездные медведи”, а рядом старшие соседи – белые медведи.</a:t>
            </a:r>
          </a:p>
        </p:txBody>
      </p:sp>
      <p:pic>
        <p:nvPicPr>
          <p:cNvPr id="156" name="image-by-item-and-alias.jpeg" descr="image-by-item-and-alia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828" y="5400399"/>
            <a:ext cx="5763144" cy="3457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Колыбельная Светлане"/>
          <p:cNvSpPr txBox="1">
            <a:spLocks noGrp="1"/>
          </p:cNvSpPr>
          <p:nvPr>
            <p:ph type="title"/>
          </p:nvPr>
        </p:nvSpPr>
        <p:spPr>
          <a:xfrm>
            <a:off x="1025673" y="7325072"/>
            <a:ext cx="10953454" cy="1231900"/>
          </a:xfrm>
          <a:prstGeom prst="rect">
            <a:avLst/>
          </a:prstGeom>
        </p:spPr>
        <p:txBody>
          <a:bodyPr/>
          <a:lstStyle>
            <a:lvl1pPr defTabSz="566674">
              <a:defRPr sz="7372">
                <a:effectLst>
                  <a:outerShdw blurRad="24638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rPr dirty="0" err="1"/>
              <a:t>Колыбельная</a:t>
            </a:r>
            <a:r>
              <a:rPr dirty="0"/>
              <a:t> </a:t>
            </a:r>
            <a:r>
              <a:rPr dirty="0" err="1"/>
              <a:t>Светлане</a:t>
            </a:r>
            <a:endParaRPr dirty="0"/>
          </a:p>
        </p:txBody>
      </p:sp>
      <p:pic>
        <p:nvPicPr>
          <p:cNvPr id="159" name="Kolyibelnaya-Svetlanyi.png" descr="Kolyibelnaya-Svetlany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16218" y="911919"/>
            <a:ext cx="8172364" cy="5592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«Колыбельная Светлане» написана композитором Тихоном Николаевичем Хренниковым к фильму Эльдара Рязанова «Гусарская баллада». Премьера фильма была 7 сентября 1962 года и была приурочена к 150-летию Бородинской битвы. Фильм был создан по пьесе Александра Константиновича Гладкова «Давным-давно». Он же является и автором слов колыбельной. Во многом популярности пьесе и фильму добавила великолепная музыка Хренникова и  самая известная это - «Колыбельная Светлане», которую в фильме исполнила Лариса Голубкина."/>
          <p:cNvSpPr txBox="1"/>
          <p:nvPr/>
        </p:nvSpPr>
        <p:spPr>
          <a:xfrm>
            <a:off x="835737" y="684735"/>
            <a:ext cx="11333326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9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/>
              <a:t>«</a:t>
            </a:r>
            <a:r>
              <a:rPr dirty="0" err="1"/>
              <a:t>Колыбельная</a:t>
            </a:r>
            <a:r>
              <a:rPr dirty="0"/>
              <a:t> </a:t>
            </a:r>
            <a:r>
              <a:rPr dirty="0" err="1"/>
              <a:t>Светлане</a:t>
            </a:r>
            <a:r>
              <a:rPr dirty="0"/>
              <a:t>» </a:t>
            </a:r>
            <a:r>
              <a:rPr lang="ru-RU" dirty="0" smtClean="0"/>
              <a:t>была </a:t>
            </a:r>
            <a:r>
              <a:rPr dirty="0" err="1" smtClean="0"/>
              <a:t>написана</a:t>
            </a:r>
            <a:r>
              <a:rPr dirty="0" smtClean="0"/>
              <a:t> </a:t>
            </a:r>
            <a:r>
              <a:rPr dirty="0" err="1"/>
              <a:t>композитором</a:t>
            </a:r>
            <a:r>
              <a:rPr dirty="0"/>
              <a:t> </a:t>
            </a:r>
            <a:r>
              <a:rPr dirty="0" err="1"/>
              <a:t>Тихоном</a:t>
            </a:r>
            <a:r>
              <a:rPr dirty="0"/>
              <a:t> </a:t>
            </a:r>
            <a:r>
              <a:rPr dirty="0" err="1"/>
              <a:t>Николаевичем</a:t>
            </a:r>
            <a:r>
              <a:rPr dirty="0"/>
              <a:t> </a:t>
            </a:r>
            <a:r>
              <a:rPr dirty="0" err="1"/>
              <a:t>Хренниковым</a:t>
            </a:r>
            <a:r>
              <a:rPr dirty="0"/>
              <a:t> к </a:t>
            </a:r>
            <a:r>
              <a:rPr dirty="0" err="1"/>
              <a:t>фильму</a:t>
            </a:r>
            <a:r>
              <a:rPr dirty="0"/>
              <a:t> </a:t>
            </a:r>
            <a:r>
              <a:rPr dirty="0" err="1"/>
              <a:t>Эльдара</a:t>
            </a:r>
            <a:r>
              <a:rPr dirty="0"/>
              <a:t> </a:t>
            </a:r>
            <a:r>
              <a:rPr dirty="0" err="1"/>
              <a:t>Рязанова</a:t>
            </a:r>
            <a:r>
              <a:rPr dirty="0"/>
              <a:t> «</a:t>
            </a:r>
            <a:r>
              <a:rPr dirty="0" err="1"/>
              <a:t>Гусарская</a:t>
            </a:r>
            <a:r>
              <a:rPr dirty="0"/>
              <a:t> </a:t>
            </a:r>
            <a:r>
              <a:rPr dirty="0" err="1"/>
              <a:t>баллада</a:t>
            </a:r>
            <a:r>
              <a:rPr dirty="0"/>
              <a:t>». </a:t>
            </a:r>
            <a:r>
              <a:rPr dirty="0" err="1"/>
              <a:t>Премьера</a:t>
            </a:r>
            <a:r>
              <a:rPr dirty="0"/>
              <a:t> </a:t>
            </a:r>
            <a:r>
              <a:rPr dirty="0" err="1"/>
              <a:t>фильма</a:t>
            </a:r>
            <a:r>
              <a:rPr dirty="0"/>
              <a:t> </a:t>
            </a:r>
            <a:r>
              <a:rPr lang="ru-RU" dirty="0" smtClean="0"/>
              <a:t>состоялась</a:t>
            </a:r>
            <a:r>
              <a:rPr dirty="0" smtClean="0"/>
              <a:t> </a:t>
            </a:r>
            <a:r>
              <a:rPr dirty="0"/>
              <a:t>7 </a:t>
            </a:r>
            <a:r>
              <a:rPr dirty="0" err="1"/>
              <a:t>сентября</a:t>
            </a:r>
            <a:r>
              <a:rPr dirty="0"/>
              <a:t> 1962 </a:t>
            </a:r>
            <a:r>
              <a:rPr dirty="0" err="1"/>
              <a:t>года</a:t>
            </a:r>
            <a:r>
              <a:rPr dirty="0"/>
              <a:t> и </a:t>
            </a:r>
            <a:r>
              <a:rPr dirty="0" err="1"/>
              <a:t>была</a:t>
            </a:r>
            <a:r>
              <a:rPr dirty="0"/>
              <a:t> </a:t>
            </a:r>
            <a:r>
              <a:rPr dirty="0" err="1"/>
              <a:t>приурочена</a:t>
            </a:r>
            <a:r>
              <a:rPr dirty="0"/>
              <a:t> к 150-летию </a:t>
            </a:r>
            <a:r>
              <a:rPr dirty="0" err="1"/>
              <a:t>Бородинской</a:t>
            </a:r>
            <a:r>
              <a:rPr dirty="0"/>
              <a:t> </a:t>
            </a:r>
            <a:r>
              <a:rPr dirty="0" err="1"/>
              <a:t>битвы</a:t>
            </a:r>
            <a:r>
              <a:rPr dirty="0"/>
              <a:t>. </a:t>
            </a:r>
            <a:r>
              <a:rPr dirty="0" err="1"/>
              <a:t>Фильм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создан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пьесе</a:t>
            </a:r>
            <a:r>
              <a:rPr dirty="0"/>
              <a:t> </a:t>
            </a:r>
            <a:r>
              <a:rPr dirty="0" err="1"/>
              <a:t>Александра</a:t>
            </a:r>
            <a:r>
              <a:rPr dirty="0"/>
              <a:t> </a:t>
            </a:r>
            <a:r>
              <a:rPr dirty="0" err="1"/>
              <a:t>Константиновича</a:t>
            </a:r>
            <a:r>
              <a:rPr dirty="0"/>
              <a:t> </a:t>
            </a:r>
            <a:r>
              <a:rPr dirty="0" err="1"/>
              <a:t>Гладкова</a:t>
            </a:r>
            <a:r>
              <a:rPr dirty="0"/>
              <a:t> «</a:t>
            </a:r>
            <a:r>
              <a:rPr dirty="0" err="1"/>
              <a:t>Давным-давно</a:t>
            </a:r>
            <a:r>
              <a:rPr dirty="0"/>
              <a:t>». </a:t>
            </a:r>
            <a:r>
              <a:rPr dirty="0" err="1"/>
              <a:t>Он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и </a:t>
            </a:r>
            <a:r>
              <a:rPr dirty="0" err="1"/>
              <a:t>автором</a:t>
            </a:r>
            <a:r>
              <a:rPr dirty="0"/>
              <a:t> </a:t>
            </a:r>
            <a:r>
              <a:rPr dirty="0" err="1"/>
              <a:t>слов</a:t>
            </a:r>
            <a:r>
              <a:rPr dirty="0"/>
              <a:t> </a:t>
            </a:r>
            <a:r>
              <a:rPr dirty="0" err="1"/>
              <a:t>колыбельной</a:t>
            </a:r>
            <a:r>
              <a:rPr dirty="0"/>
              <a:t>.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многом</a:t>
            </a:r>
            <a:r>
              <a:rPr dirty="0"/>
              <a:t> </a:t>
            </a:r>
            <a:r>
              <a:rPr dirty="0" err="1"/>
              <a:t>популярности</a:t>
            </a:r>
            <a:r>
              <a:rPr dirty="0"/>
              <a:t> </a:t>
            </a:r>
            <a:r>
              <a:rPr dirty="0" err="1"/>
              <a:t>пьесе</a:t>
            </a:r>
            <a:r>
              <a:rPr dirty="0"/>
              <a:t> и </a:t>
            </a:r>
            <a:r>
              <a:rPr dirty="0" err="1"/>
              <a:t>фильму</a:t>
            </a:r>
            <a:r>
              <a:rPr dirty="0"/>
              <a:t> </a:t>
            </a:r>
            <a:r>
              <a:rPr dirty="0" err="1"/>
              <a:t>добавила</a:t>
            </a:r>
            <a:r>
              <a:rPr dirty="0"/>
              <a:t> </a:t>
            </a:r>
            <a:r>
              <a:rPr dirty="0" err="1"/>
              <a:t>великолепная</a:t>
            </a:r>
            <a:r>
              <a:rPr dirty="0"/>
              <a:t> </a:t>
            </a:r>
            <a:r>
              <a:rPr dirty="0" err="1"/>
              <a:t>музыка</a:t>
            </a:r>
            <a:r>
              <a:rPr dirty="0"/>
              <a:t> </a:t>
            </a:r>
            <a:r>
              <a:rPr dirty="0" err="1"/>
              <a:t>Хренникова</a:t>
            </a:r>
            <a:r>
              <a:rPr dirty="0"/>
              <a:t> и  </a:t>
            </a:r>
            <a:r>
              <a:rPr dirty="0" err="1"/>
              <a:t>самая</a:t>
            </a:r>
            <a:r>
              <a:rPr dirty="0"/>
              <a:t> </a:t>
            </a:r>
            <a:r>
              <a:rPr dirty="0" err="1"/>
              <a:t>известная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 - «</a:t>
            </a:r>
            <a:r>
              <a:rPr dirty="0" err="1"/>
              <a:t>Колыбельная</a:t>
            </a:r>
            <a:r>
              <a:rPr dirty="0"/>
              <a:t> </a:t>
            </a:r>
            <a:r>
              <a:rPr dirty="0" err="1"/>
              <a:t>Светлане</a:t>
            </a:r>
            <a:r>
              <a:rPr dirty="0"/>
              <a:t>», </a:t>
            </a:r>
            <a:r>
              <a:rPr dirty="0" err="1"/>
              <a:t>которую</a:t>
            </a:r>
            <a:r>
              <a:rPr dirty="0"/>
              <a:t> в </a:t>
            </a:r>
            <a:r>
              <a:rPr dirty="0" err="1"/>
              <a:t>фильме</a:t>
            </a:r>
            <a:r>
              <a:rPr dirty="0"/>
              <a:t> </a:t>
            </a:r>
            <a:r>
              <a:rPr dirty="0" err="1"/>
              <a:t>исполнила</a:t>
            </a:r>
            <a:r>
              <a:rPr dirty="0"/>
              <a:t> </a:t>
            </a:r>
            <a:r>
              <a:rPr dirty="0" err="1"/>
              <a:t>Лариса</a:t>
            </a:r>
            <a:r>
              <a:rPr dirty="0"/>
              <a:t> </a:t>
            </a:r>
            <a:r>
              <a:rPr dirty="0" err="1"/>
              <a:t>Голубкина</a:t>
            </a:r>
            <a:r>
              <a:rPr dirty="0"/>
              <a:t>.</a:t>
            </a:r>
          </a:p>
        </p:txBody>
      </p:sp>
      <p:pic>
        <p:nvPicPr>
          <p:cNvPr id="162" name="KHRENNIKOV_Tikhon_Nikolaevich1.jpg" descr="KHRENNIKOV_Tikhon_Nikolaevich1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6388" y="5668888"/>
            <a:ext cx="2750046" cy="3381014"/>
          </a:xfrm>
          <a:prstGeom prst="rect">
            <a:avLst/>
          </a:prstGeom>
        </p:spPr>
      </p:pic>
      <p:pic>
        <p:nvPicPr>
          <p:cNvPr id="163" name="Alexandr_Gladkov.jpg" descr="Alexandr_Gladkov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298" y="5236840"/>
            <a:ext cx="2654783" cy="3381014"/>
          </a:xfrm>
          <a:prstGeom prst="rect">
            <a:avLst/>
          </a:prstGeom>
        </p:spPr>
      </p:pic>
      <p:pic>
        <p:nvPicPr>
          <p:cNvPr id="164" name="679979.jpg" descr="679979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247718" y="5236840"/>
            <a:ext cx="2727696" cy="33810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Музыкальный анализ песни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defTabSz="385572">
              <a:defRPr sz="5148">
                <a:solidFill>
                  <a:srgbClr val="005493"/>
                </a:solidFill>
                <a:effectLst>
                  <a:outerShdw blurRad="16764" dist="16764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Музыкальный анализ песни </a:t>
            </a:r>
          </a:p>
          <a:p>
            <a:pPr defTabSz="385572">
              <a:defRPr sz="5148">
                <a:solidFill>
                  <a:srgbClr val="005493"/>
                </a:solidFill>
                <a:effectLst>
                  <a:outerShdw blurRad="16764" dist="16764" dir="16200000" rotWithShape="0">
                    <a:srgbClr val="000000">
                      <a:alpha val="34000"/>
                    </a:srgbClr>
                  </a:outerShdw>
                </a:effectLst>
              </a:defRPr>
            </a:pPr>
            <a:r>
              <a:t>«Колыбельная Светлане»</a:t>
            </a:r>
          </a:p>
        </p:txBody>
      </p:sp>
      <p:pic>
        <p:nvPicPr>
          <p:cNvPr id="167" name="svetlana-lullaby_0.jpg" descr="svetlana-lullaby_0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3799" y="2847679"/>
            <a:ext cx="4712184" cy="598864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Интонация - убаюкивающая, лиричная…"/>
          <p:cNvSpPr txBox="1"/>
          <p:nvPr/>
        </p:nvSpPr>
        <p:spPr>
          <a:xfrm>
            <a:off x="502227" y="2870199"/>
            <a:ext cx="7165186" cy="558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Интонация</a:t>
            </a:r>
            <a:r>
              <a:rPr dirty="0"/>
              <a:t> - </a:t>
            </a:r>
            <a:r>
              <a:rPr dirty="0" err="1"/>
              <a:t>убаюкивающая</a:t>
            </a:r>
            <a:r>
              <a:rPr dirty="0"/>
              <a:t>, </a:t>
            </a:r>
            <a:r>
              <a:rPr dirty="0" err="1"/>
              <a:t>лиричная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Ритм</a:t>
            </a:r>
            <a:r>
              <a:rPr dirty="0"/>
              <a:t> - </a:t>
            </a:r>
            <a:r>
              <a:rPr dirty="0" err="1"/>
              <a:t>ровный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Темп</a:t>
            </a:r>
            <a:r>
              <a:rPr dirty="0"/>
              <a:t> - </a:t>
            </a:r>
            <a:r>
              <a:rPr dirty="0" err="1"/>
              <a:t>умеренный</a:t>
            </a:r>
            <a:r>
              <a:rPr dirty="0"/>
              <a:t>.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Мелодия</a:t>
            </a:r>
            <a:r>
              <a:rPr dirty="0"/>
              <a:t> - </a:t>
            </a:r>
            <a:r>
              <a:rPr dirty="0" err="1"/>
              <a:t>нисходящая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Динамика</a:t>
            </a:r>
            <a:r>
              <a:rPr dirty="0"/>
              <a:t> - </a:t>
            </a:r>
            <a:r>
              <a:rPr dirty="0" err="1"/>
              <a:t>плавная</a:t>
            </a:r>
            <a:r>
              <a:rPr dirty="0"/>
              <a:t>, </a:t>
            </a:r>
            <a:r>
              <a:rPr dirty="0" err="1"/>
              <a:t>спокойная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Тембр</a:t>
            </a:r>
            <a:r>
              <a:rPr dirty="0"/>
              <a:t> - </a:t>
            </a:r>
            <a:r>
              <a:rPr dirty="0" err="1"/>
              <a:t>мягкий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Лад</a:t>
            </a:r>
            <a:r>
              <a:rPr dirty="0"/>
              <a:t> - </a:t>
            </a:r>
            <a:r>
              <a:rPr dirty="0" err="1"/>
              <a:t>мажорный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Регистр</a:t>
            </a:r>
            <a:r>
              <a:rPr b="1" dirty="0"/>
              <a:t> </a:t>
            </a:r>
            <a:r>
              <a:rPr dirty="0"/>
              <a:t>- </a:t>
            </a:r>
            <a:r>
              <a:rPr dirty="0" err="1"/>
              <a:t>средний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Песня «Колыбельная Светлане» очень лирична. Музыка – нежная, грустная, щемящая. Что мы прочувствовали, когда слушали песню? Конечно же, в первую очередь, это - нежность, заботу и любовь матери к дочке. В словах «Скоро день настанет,…"/>
          <p:cNvSpPr txBox="1"/>
          <p:nvPr/>
        </p:nvSpPr>
        <p:spPr>
          <a:xfrm>
            <a:off x="669753" y="779387"/>
            <a:ext cx="11737304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8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3600" dirty="0" err="1"/>
              <a:t>Песня</a:t>
            </a:r>
            <a:r>
              <a:rPr sz="3600" dirty="0"/>
              <a:t> «</a:t>
            </a:r>
            <a:r>
              <a:rPr sz="3600" dirty="0" err="1"/>
              <a:t>Колыбельная</a:t>
            </a:r>
            <a:r>
              <a:rPr sz="3600" dirty="0"/>
              <a:t> </a:t>
            </a:r>
            <a:r>
              <a:rPr sz="3600" dirty="0" err="1"/>
              <a:t>Светлане</a:t>
            </a:r>
            <a:r>
              <a:rPr sz="3600" dirty="0"/>
              <a:t>» </a:t>
            </a:r>
            <a:r>
              <a:rPr sz="3600" dirty="0" err="1"/>
              <a:t>очень</a:t>
            </a:r>
            <a:r>
              <a:rPr sz="3600" dirty="0"/>
              <a:t> </a:t>
            </a:r>
            <a:r>
              <a:rPr sz="3600" dirty="0" err="1"/>
              <a:t>лирична</a:t>
            </a:r>
            <a:r>
              <a:rPr sz="3600" dirty="0"/>
              <a:t>. </a:t>
            </a:r>
            <a:r>
              <a:rPr sz="3600" dirty="0" err="1"/>
              <a:t>Музыка</a:t>
            </a:r>
            <a:r>
              <a:rPr sz="3600" dirty="0"/>
              <a:t> – </a:t>
            </a:r>
            <a:r>
              <a:rPr sz="3600" dirty="0" err="1"/>
              <a:t>нежная</a:t>
            </a:r>
            <a:r>
              <a:rPr sz="3600" dirty="0"/>
              <a:t>, </a:t>
            </a:r>
            <a:r>
              <a:rPr sz="3600" dirty="0" err="1"/>
              <a:t>грустная</a:t>
            </a:r>
            <a:r>
              <a:rPr sz="3600" dirty="0"/>
              <a:t>, </a:t>
            </a:r>
            <a:r>
              <a:rPr sz="3600" dirty="0" err="1"/>
              <a:t>щемящая</a:t>
            </a:r>
            <a:r>
              <a:rPr sz="3600" dirty="0"/>
              <a:t>. </a:t>
            </a:r>
            <a:r>
              <a:rPr sz="3600" dirty="0" err="1"/>
              <a:t>Что</a:t>
            </a:r>
            <a:r>
              <a:rPr sz="3600" dirty="0"/>
              <a:t> </a:t>
            </a:r>
            <a:r>
              <a:rPr sz="3600" dirty="0" err="1"/>
              <a:t>мы</a:t>
            </a:r>
            <a:r>
              <a:rPr sz="3600" dirty="0"/>
              <a:t> </a:t>
            </a:r>
            <a:r>
              <a:rPr sz="3600" dirty="0" err="1"/>
              <a:t>прочувствовали</a:t>
            </a:r>
            <a:r>
              <a:rPr sz="3600" dirty="0"/>
              <a:t>, </a:t>
            </a:r>
            <a:r>
              <a:rPr sz="3600" dirty="0" err="1"/>
              <a:t>когда</a:t>
            </a:r>
            <a:r>
              <a:rPr sz="3600" dirty="0"/>
              <a:t> </a:t>
            </a:r>
            <a:r>
              <a:rPr sz="3600" dirty="0" err="1"/>
              <a:t>слушали</a:t>
            </a:r>
            <a:r>
              <a:rPr sz="3600" dirty="0"/>
              <a:t> </a:t>
            </a:r>
            <a:r>
              <a:rPr sz="3600" dirty="0" err="1"/>
              <a:t>песню</a:t>
            </a:r>
            <a:r>
              <a:rPr sz="3600" dirty="0"/>
              <a:t>? </a:t>
            </a:r>
            <a:r>
              <a:rPr sz="3600" dirty="0" err="1"/>
              <a:t>Конечно</a:t>
            </a:r>
            <a:r>
              <a:rPr sz="3600" dirty="0"/>
              <a:t> </a:t>
            </a:r>
            <a:r>
              <a:rPr sz="3600" dirty="0" err="1"/>
              <a:t>же</a:t>
            </a:r>
            <a:r>
              <a:rPr sz="3600" dirty="0"/>
              <a:t>, в </a:t>
            </a:r>
            <a:r>
              <a:rPr sz="3600" dirty="0" err="1"/>
              <a:t>первую</a:t>
            </a:r>
            <a:r>
              <a:rPr sz="3600" dirty="0"/>
              <a:t> </a:t>
            </a:r>
            <a:r>
              <a:rPr sz="3600" dirty="0" err="1"/>
              <a:t>очередь</a:t>
            </a:r>
            <a:r>
              <a:rPr sz="3600" dirty="0"/>
              <a:t>, </a:t>
            </a:r>
            <a:r>
              <a:rPr sz="3600" dirty="0" err="1"/>
              <a:t>это</a:t>
            </a:r>
            <a:r>
              <a:rPr sz="3600" dirty="0"/>
              <a:t> - </a:t>
            </a:r>
            <a:r>
              <a:rPr sz="3600" dirty="0" err="1"/>
              <a:t>нежность</a:t>
            </a:r>
            <a:r>
              <a:rPr sz="3600" dirty="0"/>
              <a:t>, </a:t>
            </a:r>
            <a:r>
              <a:rPr sz="3600" dirty="0" err="1"/>
              <a:t>заботу</a:t>
            </a:r>
            <a:r>
              <a:rPr sz="3600" dirty="0"/>
              <a:t> и </a:t>
            </a:r>
            <a:r>
              <a:rPr sz="3600" dirty="0" err="1"/>
              <a:t>любовь</a:t>
            </a:r>
            <a:r>
              <a:rPr sz="3600" dirty="0"/>
              <a:t> </a:t>
            </a:r>
            <a:r>
              <a:rPr sz="3600" dirty="0" err="1"/>
              <a:t>матери</a:t>
            </a:r>
            <a:r>
              <a:rPr sz="3600" dirty="0"/>
              <a:t> к </a:t>
            </a:r>
            <a:r>
              <a:rPr sz="3600" dirty="0" err="1"/>
              <a:t>дочке</a:t>
            </a:r>
            <a:r>
              <a:rPr sz="3600" dirty="0"/>
              <a:t>. В </a:t>
            </a:r>
            <a:r>
              <a:rPr sz="3600" dirty="0" err="1"/>
              <a:t>словах</a:t>
            </a:r>
            <a:r>
              <a:rPr sz="3600" dirty="0"/>
              <a:t> «</a:t>
            </a:r>
            <a:r>
              <a:rPr sz="3600" dirty="0" err="1"/>
              <a:t>Скоро</a:t>
            </a:r>
            <a:r>
              <a:rPr sz="3600" dirty="0"/>
              <a:t> </a:t>
            </a:r>
            <a:r>
              <a:rPr sz="3600" dirty="0" err="1"/>
              <a:t>день</a:t>
            </a:r>
            <a:r>
              <a:rPr sz="3600" dirty="0"/>
              <a:t> </a:t>
            </a:r>
            <a:r>
              <a:rPr sz="3600" dirty="0" err="1"/>
              <a:t>настанет</a:t>
            </a:r>
            <a:r>
              <a:rPr sz="3600" dirty="0"/>
              <a:t>, </a:t>
            </a:r>
          </a:p>
          <a:p>
            <a:pPr>
              <a:defRPr sz="38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3600" dirty="0" err="1"/>
              <a:t>Что-то</a:t>
            </a:r>
            <a:r>
              <a:rPr sz="3600" dirty="0"/>
              <a:t> </a:t>
            </a:r>
            <a:r>
              <a:rPr sz="3600" dirty="0" err="1"/>
              <a:t>он</a:t>
            </a:r>
            <a:r>
              <a:rPr sz="3600" dirty="0"/>
              <a:t> </a:t>
            </a:r>
            <a:r>
              <a:rPr sz="3600" dirty="0" err="1"/>
              <a:t>сулит</a:t>
            </a:r>
            <a:r>
              <a:rPr sz="3600" dirty="0"/>
              <a:t>.» </a:t>
            </a:r>
            <a:r>
              <a:rPr sz="3600" dirty="0" err="1"/>
              <a:t>слышно</a:t>
            </a:r>
            <a:r>
              <a:rPr sz="3600" dirty="0"/>
              <a:t> </a:t>
            </a:r>
            <a:r>
              <a:rPr sz="3600" dirty="0" err="1"/>
              <a:t>беспокойство</a:t>
            </a:r>
            <a:r>
              <a:rPr sz="3600" dirty="0"/>
              <a:t> о </a:t>
            </a:r>
            <a:r>
              <a:rPr sz="3600" dirty="0" err="1"/>
              <a:t>будущем</a:t>
            </a:r>
            <a:r>
              <a:rPr sz="3600" dirty="0"/>
              <a:t> </a:t>
            </a:r>
            <a:r>
              <a:rPr sz="3600" dirty="0" err="1"/>
              <a:t>дочери</a:t>
            </a:r>
            <a:r>
              <a:rPr sz="3600" dirty="0"/>
              <a:t>.  </a:t>
            </a:r>
            <a:r>
              <a:rPr sz="3600" dirty="0" err="1"/>
              <a:t>Это</a:t>
            </a:r>
            <a:r>
              <a:rPr sz="3600" dirty="0"/>
              <a:t> </a:t>
            </a:r>
            <a:r>
              <a:rPr sz="3600" dirty="0" err="1"/>
              <a:t>песня</a:t>
            </a:r>
            <a:r>
              <a:rPr sz="3600" dirty="0"/>
              <a:t> </a:t>
            </a:r>
            <a:r>
              <a:rPr sz="3600" dirty="0" err="1"/>
              <a:t>материнской</a:t>
            </a:r>
            <a:r>
              <a:rPr sz="3600" dirty="0"/>
              <a:t> </a:t>
            </a:r>
            <a:r>
              <a:rPr sz="3600" dirty="0" err="1"/>
              <a:t>души</a:t>
            </a:r>
            <a:r>
              <a:rPr sz="3600" dirty="0"/>
              <a:t>, </a:t>
            </a:r>
            <a:r>
              <a:rPr sz="3600" dirty="0" err="1"/>
              <a:t>любви</a:t>
            </a:r>
            <a:r>
              <a:rPr sz="3600" dirty="0"/>
              <a:t> и </a:t>
            </a:r>
            <a:r>
              <a:rPr sz="3600" dirty="0" err="1"/>
              <a:t>нежности</a:t>
            </a:r>
            <a:r>
              <a:rPr sz="3600" dirty="0"/>
              <a:t>. </a:t>
            </a:r>
          </a:p>
        </p:txBody>
      </p:sp>
      <p:pic>
        <p:nvPicPr>
          <p:cNvPr id="171" name="44f8c129ece6ec382f90e4c8153047ae.jpg" descr="44f8c129ece6ec382f90e4c8153047a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93510" y="5406038"/>
            <a:ext cx="6689786" cy="3763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Колыбельная Брамса"/>
          <p:cNvSpPr txBox="1">
            <a:spLocks noGrp="1"/>
          </p:cNvSpPr>
          <p:nvPr>
            <p:ph type="title"/>
          </p:nvPr>
        </p:nvSpPr>
        <p:spPr>
          <a:xfrm>
            <a:off x="1841500" y="7267702"/>
            <a:ext cx="9321800" cy="12319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66674">
              <a:defRPr sz="7372">
                <a:effectLst>
                  <a:outerShdw blurRad="24638" dist="24638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Колыбельная Брамса</a:t>
            </a:r>
          </a:p>
        </p:txBody>
      </p:sp>
      <p:pic>
        <p:nvPicPr>
          <p:cNvPr id="174" name="mqdefault.jpg" descr="mqdefault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6279" y="841133"/>
            <a:ext cx="8392242" cy="57345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Иоганнес Брамс написал колыбельную как часть симфонии в 1868 г., она не предполагала написание слов.Поначалу мелодия носила название «Wiegenlied (Колыбельная песня), Опус 49 №4&quot;. Текст &quot;Wiegenlied&quot;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&quot;Колыбельной&quot;. Он называется &quot;Guten Abend, gute Nacht&quot; (Доброго вечера, доброй ночи). Песня получилась прост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&quot;Guten Abend, gute Nacht&quot; один."/>
          <p:cNvSpPr txBox="1">
            <a:spLocks noGrp="1"/>
          </p:cNvSpPr>
          <p:nvPr>
            <p:ph type="title"/>
          </p:nvPr>
        </p:nvSpPr>
        <p:spPr>
          <a:xfrm>
            <a:off x="643277" y="497338"/>
            <a:ext cx="8218759" cy="8758924"/>
          </a:xfrm>
          <a:prstGeom prst="rect">
            <a:avLst/>
          </a:prstGeom>
        </p:spPr>
        <p:txBody>
          <a:bodyPr/>
          <a:lstStyle>
            <a:lvl1pPr defTabSz="239522">
              <a:defRPr sz="2788">
                <a:solidFill>
                  <a:srgbClr val="005493"/>
                </a:solidFill>
                <a:effectLst>
                  <a:outerShdw blurRad="5207" dist="5207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Иоганнес Брамс написал колыбельную как часть симфонии в 1868 г., она не предполагала написание слов.Поначалу мелодия носила название «Wiegenlied (Колыбельная песня), Опус 49 №4". Текст "Wiegenlied"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"Guten Abend, gute Nacht" (Доброго вечера, доброй ночи). Песня получилась простой,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"Guten Abend, gute Nacht" один.</a:t>
            </a:r>
          </a:p>
        </p:txBody>
      </p:sp>
      <p:pic>
        <p:nvPicPr>
          <p:cNvPr id="177" name="img_296.jpg" descr="img_29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16688" y="2005342"/>
            <a:ext cx="3713200" cy="5074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очти за полтора века &quot;Колыбельная&quot; Брамса распространилось по всему миру. Она есть и в итальянском варианте, и в английском, и в чешском, и во французском, и, конечно, в русском. Ещё на каждый язык зачастую приходится не по одному варианту текста. Исполнителями Колыбельной Брамса в разные времена были Дин Мартин, Селин Дион, Робертино Лоретти, Элвис Пресли, Эстер Офарим. На русском языке эту колыбельную исполняла Валентина Толкунова, Екатерина Гусева и т.д.."/>
          <p:cNvSpPr txBox="1"/>
          <p:nvPr/>
        </p:nvSpPr>
        <p:spPr>
          <a:xfrm>
            <a:off x="715880" y="726604"/>
            <a:ext cx="11573040" cy="43960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1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 err="1"/>
              <a:t>Почти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полтора</a:t>
            </a:r>
            <a:r>
              <a:rPr dirty="0"/>
              <a:t> </a:t>
            </a:r>
            <a:r>
              <a:rPr dirty="0" err="1"/>
              <a:t>века</a:t>
            </a:r>
            <a:r>
              <a:rPr dirty="0"/>
              <a:t> "</a:t>
            </a:r>
            <a:r>
              <a:rPr dirty="0" err="1"/>
              <a:t>Колыбельная</a:t>
            </a:r>
            <a:r>
              <a:rPr dirty="0"/>
              <a:t>" </a:t>
            </a:r>
            <a:r>
              <a:rPr dirty="0" err="1"/>
              <a:t>Брамса</a:t>
            </a:r>
            <a:r>
              <a:rPr dirty="0"/>
              <a:t> </a:t>
            </a:r>
            <a:r>
              <a:rPr dirty="0" err="1"/>
              <a:t>распространилось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всему</a:t>
            </a:r>
            <a:r>
              <a:rPr dirty="0"/>
              <a:t> </a:t>
            </a:r>
            <a:r>
              <a:rPr dirty="0" err="1"/>
              <a:t>миру</a:t>
            </a:r>
            <a:r>
              <a:rPr dirty="0"/>
              <a:t>. </a:t>
            </a:r>
            <a:r>
              <a:rPr dirty="0" err="1"/>
              <a:t>Она</a:t>
            </a:r>
            <a:r>
              <a:rPr dirty="0"/>
              <a:t> </a:t>
            </a:r>
            <a:r>
              <a:rPr dirty="0" err="1"/>
              <a:t>есть</a:t>
            </a:r>
            <a:r>
              <a:rPr dirty="0"/>
              <a:t> и в </a:t>
            </a:r>
            <a:r>
              <a:rPr dirty="0" err="1"/>
              <a:t>итальянском</a:t>
            </a:r>
            <a:r>
              <a:rPr dirty="0"/>
              <a:t> </a:t>
            </a:r>
            <a:r>
              <a:rPr dirty="0" err="1"/>
              <a:t>варианте</a:t>
            </a:r>
            <a:r>
              <a:rPr dirty="0"/>
              <a:t>, и в </a:t>
            </a:r>
            <a:r>
              <a:rPr dirty="0" err="1"/>
              <a:t>английском</a:t>
            </a:r>
            <a:r>
              <a:rPr dirty="0"/>
              <a:t>, и в </a:t>
            </a:r>
            <a:r>
              <a:rPr dirty="0" err="1"/>
              <a:t>чешском</a:t>
            </a:r>
            <a:r>
              <a:rPr dirty="0"/>
              <a:t>, и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французском</a:t>
            </a:r>
            <a:r>
              <a:rPr dirty="0"/>
              <a:t>, и, </a:t>
            </a:r>
            <a:r>
              <a:rPr dirty="0" err="1"/>
              <a:t>конечно</a:t>
            </a:r>
            <a:r>
              <a:rPr dirty="0"/>
              <a:t>, в </a:t>
            </a:r>
            <a:r>
              <a:rPr dirty="0" err="1"/>
              <a:t>русском</a:t>
            </a:r>
            <a:r>
              <a:rPr dirty="0"/>
              <a:t>. </a:t>
            </a:r>
            <a:r>
              <a:rPr dirty="0" err="1"/>
              <a:t>Ещё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каждый</a:t>
            </a:r>
            <a:r>
              <a:rPr dirty="0"/>
              <a:t> </a:t>
            </a:r>
            <a:r>
              <a:rPr dirty="0" err="1"/>
              <a:t>язык</a:t>
            </a:r>
            <a:r>
              <a:rPr dirty="0"/>
              <a:t> </a:t>
            </a:r>
            <a:r>
              <a:rPr lang="ru-RU" dirty="0" smtClean="0"/>
              <a:t>иногда</a:t>
            </a:r>
            <a:r>
              <a:rPr dirty="0" smtClean="0"/>
              <a:t> </a:t>
            </a:r>
            <a:r>
              <a:rPr dirty="0" err="1"/>
              <a:t>приходится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одному</a:t>
            </a:r>
            <a:r>
              <a:rPr dirty="0"/>
              <a:t> </a:t>
            </a:r>
            <a:r>
              <a:rPr dirty="0" err="1"/>
              <a:t>варианту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. </a:t>
            </a:r>
            <a:r>
              <a:rPr dirty="0" err="1"/>
              <a:t>Исполнителями</a:t>
            </a:r>
            <a:r>
              <a:rPr dirty="0"/>
              <a:t> </a:t>
            </a:r>
            <a:r>
              <a:rPr dirty="0" err="1"/>
              <a:t>Колыбельной</a:t>
            </a:r>
            <a:r>
              <a:rPr dirty="0"/>
              <a:t> </a:t>
            </a:r>
            <a:r>
              <a:rPr dirty="0" err="1"/>
              <a:t>Брамса</a:t>
            </a:r>
            <a:r>
              <a:rPr dirty="0"/>
              <a:t> в </a:t>
            </a:r>
            <a:r>
              <a:rPr dirty="0" err="1"/>
              <a:t>разные</a:t>
            </a:r>
            <a:r>
              <a:rPr dirty="0"/>
              <a:t> </a:t>
            </a:r>
            <a:r>
              <a:rPr dirty="0" err="1"/>
              <a:t>времена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</a:t>
            </a:r>
            <a:r>
              <a:rPr dirty="0" err="1"/>
              <a:t>Дин</a:t>
            </a:r>
            <a:r>
              <a:rPr dirty="0"/>
              <a:t> </a:t>
            </a:r>
            <a:r>
              <a:rPr dirty="0" err="1"/>
              <a:t>Мартин</a:t>
            </a:r>
            <a:r>
              <a:rPr dirty="0"/>
              <a:t>, </a:t>
            </a:r>
            <a:r>
              <a:rPr dirty="0" err="1"/>
              <a:t>Селин</a:t>
            </a:r>
            <a:r>
              <a:rPr dirty="0"/>
              <a:t> </a:t>
            </a:r>
            <a:r>
              <a:rPr dirty="0" err="1"/>
              <a:t>Дион</a:t>
            </a:r>
            <a:r>
              <a:rPr dirty="0"/>
              <a:t>, </a:t>
            </a:r>
            <a:r>
              <a:rPr dirty="0" err="1"/>
              <a:t>Робертино</a:t>
            </a:r>
            <a:r>
              <a:rPr dirty="0"/>
              <a:t> </a:t>
            </a:r>
            <a:r>
              <a:rPr dirty="0" err="1"/>
              <a:t>Лоретти</a:t>
            </a:r>
            <a:r>
              <a:rPr dirty="0"/>
              <a:t>, </a:t>
            </a:r>
            <a:r>
              <a:rPr dirty="0" err="1"/>
              <a:t>Элвис</a:t>
            </a:r>
            <a:r>
              <a:rPr dirty="0"/>
              <a:t> </a:t>
            </a:r>
            <a:r>
              <a:rPr dirty="0" err="1"/>
              <a:t>Пресли</a:t>
            </a:r>
            <a:r>
              <a:rPr dirty="0"/>
              <a:t>, </a:t>
            </a:r>
            <a:r>
              <a:rPr dirty="0" err="1"/>
              <a:t>Эстер</a:t>
            </a:r>
            <a:r>
              <a:rPr dirty="0"/>
              <a:t> </a:t>
            </a:r>
            <a:r>
              <a:rPr dirty="0" err="1"/>
              <a:t>Офарим</a:t>
            </a:r>
            <a:r>
              <a:rPr dirty="0"/>
              <a:t>.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русском</a:t>
            </a:r>
            <a:r>
              <a:rPr dirty="0"/>
              <a:t> </a:t>
            </a:r>
            <a:r>
              <a:rPr dirty="0" err="1"/>
              <a:t>языке</a:t>
            </a:r>
            <a:r>
              <a:rPr dirty="0"/>
              <a:t> </a:t>
            </a:r>
            <a:r>
              <a:rPr dirty="0" err="1"/>
              <a:t>эту</a:t>
            </a:r>
            <a:r>
              <a:rPr dirty="0"/>
              <a:t> </a:t>
            </a:r>
            <a:r>
              <a:rPr dirty="0" err="1"/>
              <a:t>колыбельную</a:t>
            </a:r>
            <a:r>
              <a:rPr dirty="0"/>
              <a:t> </a:t>
            </a:r>
            <a:r>
              <a:rPr dirty="0" err="1"/>
              <a:t>исполняла</a:t>
            </a:r>
            <a:r>
              <a:rPr dirty="0"/>
              <a:t> </a:t>
            </a:r>
            <a:r>
              <a:rPr dirty="0" err="1"/>
              <a:t>Валентина</a:t>
            </a:r>
            <a:r>
              <a:rPr dirty="0"/>
              <a:t> </a:t>
            </a:r>
            <a:r>
              <a:rPr dirty="0" err="1"/>
              <a:t>Толкунова</a:t>
            </a:r>
            <a:r>
              <a:rPr dirty="0"/>
              <a:t>, </a:t>
            </a:r>
            <a:r>
              <a:rPr dirty="0" err="1"/>
              <a:t>Екатерина</a:t>
            </a:r>
            <a:r>
              <a:rPr dirty="0"/>
              <a:t> </a:t>
            </a:r>
            <a:r>
              <a:rPr dirty="0" err="1"/>
              <a:t>Гусева</a:t>
            </a:r>
            <a:r>
              <a:rPr dirty="0"/>
              <a:t> и </a:t>
            </a:r>
            <a:r>
              <a:rPr dirty="0" err="1"/>
              <a:t>т.д</a:t>
            </a:r>
            <a:r>
              <a:rPr dirty="0"/>
              <a:t>..</a:t>
            </a:r>
          </a:p>
        </p:txBody>
      </p:sp>
      <p:pic>
        <p:nvPicPr>
          <p:cNvPr id="180" name="Дин_Мартин.png" descr="Дин_Мартин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158" y="5169228"/>
            <a:ext cx="2069024" cy="206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1499242830-71339900.jpg" descr="1499242830-71339900.jpg"/>
          <p:cNvPicPr>
            <a:picLocks noChangeAspect="1"/>
          </p:cNvPicPr>
          <p:nvPr/>
        </p:nvPicPr>
        <p:blipFill>
          <a:blip r:embed="rId3">
            <a:extLst/>
          </a:blip>
          <a:srcRect l="31960"/>
          <a:stretch>
            <a:fillRect/>
          </a:stretch>
        </p:blipFill>
        <p:spPr>
          <a:xfrm>
            <a:off x="2098094" y="6850562"/>
            <a:ext cx="2111637" cy="206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-1-200x200_thumb8.jpg" descr="-1-200x200_thumb8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38293" y="5169228"/>
            <a:ext cx="2069024" cy="20690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den-rozhdeniya-elvisa-presli_1.jpg" descr="den-rozhdeniya-elvisa-presli_1.jpg"/>
          <p:cNvPicPr>
            <a:picLocks noChangeAspect="1"/>
          </p:cNvPicPr>
          <p:nvPr/>
        </p:nvPicPr>
        <p:blipFill>
          <a:blip r:embed="rId5">
            <a:extLst/>
          </a:blip>
          <a:srcRect l="220" r="220" b="9467"/>
          <a:stretch>
            <a:fillRect/>
          </a:stretch>
        </p:blipFill>
        <p:spPr>
          <a:xfrm>
            <a:off x="5447014" y="6803330"/>
            <a:ext cx="2069024" cy="2163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300px-Эстер_офачто_то_там.jpg" descr="300px-Эстер_офачто_то_там.jpg"/>
          <p:cNvPicPr>
            <a:picLocks noChangeAspect="1"/>
          </p:cNvPicPr>
          <p:nvPr/>
        </p:nvPicPr>
        <p:blipFill>
          <a:blip r:embed="rId6">
            <a:extLst/>
          </a:blip>
          <a:srcRect l="7294" r="7294"/>
          <a:stretch>
            <a:fillRect/>
          </a:stretch>
        </p:blipFill>
        <p:spPr>
          <a:xfrm>
            <a:off x="7083428" y="5169284"/>
            <a:ext cx="2087213" cy="206902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4563.jpg" descr="4563.jpg"/>
          <p:cNvPicPr>
            <a:picLocks noChangeAspect="1"/>
          </p:cNvPicPr>
          <p:nvPr/>
        </p:nvPicPr>
        <p:blipFill>
          <a:blip r:embed="rId7">
            <a:extLst/>
          </a:blip>
          <a:srcRect b="33560"/>
          <a:stretch>
            <a:fillRect/>
          </a:stretch>
        </p:blipFill>
        <p:spPr>
          <a:xfrm>
            <a:off x="8753070" y="6847189"/>
            <a:ext cx="2111906" cy="20756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752ecf5672e6adb47e1f4deff0821630.jpg" descr="752ecf5672e6adb47e1f4deff0821630.jpg"/>
          <p:cNvPicPr>
            <a:picLocks noChangeAspect="1"/>
          </p:cNvPicPr>
          <p:nvPr/>
        </p:nvPicPr>
        <p:blipFill>
          <a:blip r:embed="rId8">
            <a:extLst/>
          </a:blip>
          <a:srcRect b="16511"/>
          <a:stretch>
            <a:fillRect/>
          </a:stretch>
        </p:blipFill>
        <p:spPr>
          <a:xfrm>
            <a:off x="10246705" y="5169284"/>
            <a:ext cx="1858514" cy="20688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Музыкальный анализ «Колыбельной»  Иоганнеса Брамс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397256">
              <a:defRPr sz="5168">
                <a:solidFill>
                  <a:srgbClr val="005493"/>
                </a:solidFill>
                <a:effectLst>
                  <a:outerShdw blurRad="17272" dist="17272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Музыкальный анализ «Колыбельной»  Иоганнеса Брамса</a:t>
            </a:r>
          </a:p>
        </p:txBody>
      </p:sp>
      <p:sp>
        <p:nvSpPr>
          <p:cNvPr id="189" name="Интонация - убаюкивающая, умиротворяющая…"/>
          <p:cNvSpPr txBox="1"/>
          <p:nvPr/>
        </p:nvSpPr>
        <p:spPr>
          <a:xfrm>
            <a:off x="247552" y="2712938"/>
            <a:ext cx="7560840" cy="6258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Интонация</a:t>
            </a:r>
            <a:r>
              <a:rPr dirty="0"/>
              <a:t> - </a:t>
            </a:r>
            <a:r>
              <a:rPr dirty="0" err="1"/>
              <a:t>убаюкивающая</a:t>
            </a:r>
            <a:r>
              <a:rPr dirty="0"/>
              <a:t>, </a:t>
            </a:r>
            <a:r>
              <a:rPr dirty="0" err="1"/>
              <a:t>умиротворяющая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Ритм</a:t>
            </a:r>
            <a:r>
              <a:rPr dirty="0"/>
              <a:t> - </a:t>
            </a:r>
            <a:r>
              <a:rPr dirty="0" err="1"/>
              <a:t>ровный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Темп</a:t>
            </a:r>
            <a:r>
              <a:rPr dirty="0"/>
              <a:t> - </a:t>
            </a:r>
            <a:r>
              <a:rPr dirty="0" err="1"/>
              <a:t>умеренный</a:t>
            </a:r>
            <a:r>
              <a:rPr dirty="0"/>
              <a:t>.</a:t>
            </a:r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Мелодия</a:t>
            </a:r>
            <a:r>
              <a:rPr dirty="0"/>
              <a:t> - </a:t>
            </a:r>
            <a:r>
              <a:rPr dirty="0" err="1"/>
              <a:t>нисходящая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Динамика</a:t>
            </a:r>
            <a:r>
              <a:rPr dirty="0"/>
              <a:t> - </a:t>
            </a:r>
            <a:r>
              <a:rPr dirty="0" err="1"/>
              <a:t>плавная</a:t>
            </a:r>
            <a:r>
              <a:rPr dirty="0"/>
              <a:t>, </a:t>
            </a:r>
            <a:r>
              <a:rPr dirty="0" err="1"/>
              <a:t>спокойная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Тембр</a:t>
            </a:r>
            <a:r>
              <a:rPr dirty="0"/>
              <a:t> - </a:t>
            </a:r>
            <a:r>
              <a:rPr dirty="0" err="1"/>
              <a:t>мягкий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Лад</a:t>
            </a:r>
            <a:r>
              <a:rPr dirty="0"/>
              <a:t> - </a:t>
            </a:r>
            <a:r>
              <a:rPr dirty="0" err="1"/>
              <a:t>мажорный</a:t>
            </a:r>
            <a:endParaRPr dirty="0"/>
          </a:p>
          <a:p>
            <a:pPr>
              <a:defRPr>
                <a:solidFill>
                  <a:srgbClr val="005493"/>
                </a:solidFill>
              </a:defRPr>
            </a:pPr>
            <a:r>
              <a:rPr b="1" dirty="0" err="1"/>
              <a:t>Регистр</a:t>
            </a:r>
            <a:r>
              <a:rPr b="1" dirty="0"/>
              <a:t> </a:t>
            </a:r>
            <a:r>
              <a:rPr dirty="0"/>
              <a:t>- </a:t>
            </a:r>
            <a:r>
              <a:rPr dirty="0" err="1"/>
              <a:t>средний</a:t>
            </a:r>
            <a:endParaRPr dirty="0"/>
          </a:p>
        </p:txBody>
      </p:sp>
      <p:pic>
        <p:nvPicPr>
          <p:cNvPr id="190" name="ottawan_youre_o_k_slushat_44886_101.jpg" descr="ottawan_youre_o_k_slushat_44886_101.jpg"/>
          <p:cNvPicPr>
            <a:picLocks noChangeAspect="1"/>
          </p:cNvPicPr>
          <p:nvPr/>
        </p:nvPicPr>
        <p:blipFill>
          <a:blip r:embed="rId2">
            <a:extLst/>
          </a:blip>
          <a:srcRect l="5206" t="1070" r="778" b="4914"/>
          <a:stretch>
            <a:fillRect/>
          </a:stretch>
        </p:blipFill>
        <p:spPr>
          <a:xfrm>
            <a:off x="7654622" y="2898379"/>
            <a:ext cx="4274998" cy="58872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Изображение" descr="Изображение"/>
          <p:cNvPicPr>
            <a:picLocks noGrp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24" name="«Песня матери – главная песня в мире; начало всех человеческих песен»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286258">
              <a:defRPr sz="3724">
                <a:effectLst>
                  <a:outerShdw blurRad="12446" dist="12446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«Песня матери – главная песня в мире; начало всех человеческих песен»</a:t>
            </a:r>
          </a:p>
        </p:txBody>
      </p:sp>
      <p:sp>
        <p:nvSpPr>
          <p:cNvPr id="125" name="Расул Гамзатов.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t>Расул Гамзатов.</a:t>
            </a:r>
          </a:p>
        </p:txBody>
      </p:sp>
      <p:pic>
        <p:nvPicPr>
          <p:cNvPr id="126" name="6484.jpg" descr="6484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1899" y="1071235"/>
            <a:ext cx="8001001" cy="52870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Все три прослушанных нами произведения схожи по своим характеристикам. И это не удивительно. Ведь основная задача всех колыбельных - это подарить спокойствие, настроение тишины и умиротворенности.Этому способствуют плавная мелодия, убаюкивающая, лиричная интонация. По тембру все три мелодии мягкие, исполняются в среднем регистре. «Колыбельная Медведицы» и «Колыбельная» Брамса были мне известны, а «Колыбельную Светлане» я прослушала впервые. Конечно же, не одна из них не оставляет равнодушной, но «Колыбельная Светлане» навеяла на меня небольшую грусть. При прослушивании «Колыбельной Медведицы»  воображение отчетливо рисует нам картинки. А «Колыбельная» Брамса дарит тепло, уют и чувство защиты. И мне больше всего мне нравится именно эта песня."/>
          <p:cNvSpPr txBox="1"/>
          <p:nvPr/>
        </p:nvSpPr>
        <p:spPr>
          <a:xfrm>
            <a:off x="663388" y="1132185"/>
            <a:ext cx="11678023" cy="7489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sz="3200" dirty="0" err="1"/>
              <a:t>Все</a:t>
            </a:r>
            <a:r>
              <a:rPr sz="3200" dirty="0"/>
              <a:t> </a:t>
            </a:r>
            <a:r>
              <a:rPr sz="3200" dirty="0" err="1"/>
              <a:t>три</a:t>
            </a:r>
            <a:r>
              <a:rPr sz="3200" dirty="0"/>
              <a:t> </a:t>
            </a:r>
            <a:r>
              <a:rPr sz="3200" dirty="0" err="1"/>
              <a:t>прослушанных</a:t>
            </a:r>
            <a:r>
              <a:rPr sz="3200" dirty="0"/>
              <a:t> </a:t>
            </a:r>
            <a:r>
              <a:rPr sz="3200" dirty="0" err="1"/>
              <a:t>нами</a:t>
            </a:r>
            <a:r>
              <a:rPr sz="3200" dirty="0"/>
              <a:t> </a:t>
            </a:r>
            <a:r>
              <a:rPr sz="3200" dirty="0" err="1"/>
              <a:t>произведения</a:t>
            </a:r>
            <a:r>
              <a:rPr sz="3200" dirty="0"/>
              <a:t> </a:t>
            </a:r>
            <a:r>
              <a:rPr sz="3200" dirty="0" err="1"/>
              <a:t>схожи</a:t>
            </a:r>
            <a:r>
              <a:rPr sz="3200" dirty="0"/>
              <a:t>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dirty="0" err="1"/>
              <a:t>своим</a:t>
            </a:r>
            <a:r>
              <a:rPr sz="3200" dirty="0"/>
              <a:t> </a:t>
            </a:r>
            <a:r>
              <a:rPr sz="3200" dirty="0" err="1"/>
              <a:t>характеристикам</a:t>
            </a:r>
            <a:r>
              <a:rPr sz="3200" dirty="0"/>
              <a:t>. И </a:t>
            </a:r>
            <a:r>
              <a:rPr sz="3200" dirty="0" err="1"/>
              <a:t>это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удивительно</a:t>
            </a:r>
            <a:r>
              <a:rPr sz="3200" dirty="0"/>
              <a:t>. </a:t>
            </a:r>
            <a:r>
              <a:rPr sz="3200" dirty="0" err="1"/>
              <a:t>Ведь</a:t>
            </a:r>
            <a:r>
              <a:rPr sz="3200" dirty="0"/>
              <a:t> </a:t>
            </a:r>
            <a:r>
              <a:rPr sz="3200" dirty="0" err="1"/>
              <a:t>основная</a:t>
            </a:r>
            <a:r>
              <a:rPr sz="3200" dirty="0"/>
              <a:t> </a:t>
            </a:r>
            <a:r>
              <a:rPr sz="3200" dirty="0" err="1"/>
              <a:t>задача</a:t>
            </a:r>
            <a:r>
              <a:rPr sz="3200" dirty="0"/>
              <a:t> </a:t>
            </a:r>
            <a:r>
              <a:rPr sz="3200" dirty="0" err="1"/>
              <a:t>всех</a:t>
            </a:r>
            <a:r>
              <a:rPr sz="3200" dirty="0"/>
              <a:t> </a:t>
            </a:r>
            <a:r>
              <a:rPr sz="3200" dirty="0" err="1"/>
              <a:t>колыбельных</a:t>
            </a:r>
            <a:r>
              <a:rPr sz="3200" dirty="0"/>
              <a:t> - </a:t>
            </a:r>
            <a:r>
              <a:rPr sz="3200" dirty="0" err="1"/>
              <a:t>это</a:t>
            </a:r>
            <a:r>
              <a:rPr sz="3200" dirty="0"/>
              <a:t> </a:t>
            </a:r>
            <a:r>
              <a:rPr sz="3200" dirty="0" err="1"/>
              <a:t>подарить</a:t>
            </a:r>
            <a:r>
              <a:rPr sz="3200" dirty="0"/>
              <a:t> </a:t>
            </a:r>
            <a:r>
              <a:rPr sz="3200" dirty="0" err="1"/>
              <a:t>спокойствие</a:t>
            </a:r>
            <a:r>
              <a:rPr sz="3200" dirty="0"/>
              <a:t>, </a:t>
            </a:r>
            <a:r>
              <a:rPr sz="3200" dirty="0" err="1"/>
              <a:t>настроение</a:t>
            </a:r>
            <a:r>
              <a:rPr sz="3200" dirty="0"/>
              <a:t> </a:t>
            </a:r>
            <a:r>
              <a:rPr sz="3200" dirty="0" err="1"/>
              <a:t>тишины</a:t>
            </a:r>
            <a:r>
              <a:rPr sz="3200" dirty="0"/>
              <a:t> и </a:t>
            </a:r>
            <a:r>
              <a:rPr sz="3200" dirty="0" err="1"/>
              <a:t>умиротворенности.Этому</a:t>
            </a:r>
            <a:r>
              <a:rPr sz="3200" dirty="0"/>
              <a:t> </a:t>
            </a:r>
            <a:r>
              <a:rPr sz="3200" dirty="0" err="1"/>
              <a:t>способствуют</a:t>
            </a:r>
            <a:r>
              <a:rPr sz="3200" dirty="0"/>
              <a:t> </a:t>
            </a:r>
            <a:r>
              <a:rPr sz="3200" dirty="0" err="1"/>
              <a:t>плавная</a:t>
            </a:r>
            <a:r>
              <a:rPr sz="3200" dirty="0"/>
              <a:t> </a:t>
            </a:r>
            <a:r>
              <a:rPr sz="3200" dirty="0" err="1"/>
              <a:t>мелодия</a:t>
            </a:r>
            <a:r>
              <a:rPr sz="3200" dirty="0"/>
              <a:t>, </a:t>
            </a:r>
            <a:r>
              <a:rPr sz="3200" dirty="0" err="1"/>
              <a:t>убаюкивающая</a:t>
            </a:r>
            <a:r>
              <a:rPr sz="3200" dirty="0"/>
              <a:t>, </a:t>
            </a:r>
            <a:r>
              <a:rPr sz="3200" dirty="0" err="1"/>
              <a:t>лиричная</a:t>
            </a:r>
            <a:r>
              <a:rPr sz="3200" dirty="0"/>
              <a:t> </a:t>
            </a:r>
            <a:r>
              <a:rPr sz="3200" dirty="0" err="1"/>
              <a:t>интонация</a:t>
            </a:r>
            <a:r>
              <a:rPr sz="3200" dirty="0"/>
              <a:t>. </a:t>
            </a:r>
            <a:r>
              <a:rPr sz="3200" dirty="0" err="1"/>
              <a:t>По</a:t>
            </a:r>
            <a:r>
              <a:rPr sz="3200" dirty="0"/>
              <a:t> </a:t>
            </a:r>
            <a:r>
              <a:rPr sz="3200" dirty="0" err="1"/>
              <a:t>тембру</a:t>
            </a:r>
            <a:r>
              <a:rPr sz="3200" dirty="0"/>
              <a:t> </a:t>
            </a:r>
            <a:r>
              <a:rPr sz="3200" dirty="0" err="1"/>
              <a:t>все</a:t>
            </a:r>
            <a:r>
              <a:rPr sz="3200" dirty="0"/>
              <a:t> </a:t>
            </a:r>
            <a:r>
              <a:rPr sz="3200" dirty="0" err="1"/>
              <a:t>три</a:t>
            </a:r>
            <a:r>
              <a:rPr sz="3200" dirty="0"/>
              <a:t> </a:t>
            </a:r>
            <a:r>
              <a:rPr sz="3200" dirty="0" err="1"/>
              <a:t>мелодии</a:t>
            </a:r>
            <a:r>
              <a:rPr sz="3200" dirty="0"/>
              <a:t> </a:t>
            </a:r>
            <a:r>
              <a:rPr sz="3200" dirty="0" err="1"/>
              <a:t>мягкие</a:t>
            </a:r>
            <a:r>
              <a:rPr sz="3200" dirty="0"/>
              <a:t>, </a:t>
            </a:r>
            <a:r>
              <a:rPr sz="3200" dirty="0" err="1"/>
              <a:t>исполняются</a:t>
            </a:r>
            <a:r>
              <a:rPr sz="3200" dirty="0"/>
              <a:t> в </a:t>
            </a:r>
            <a:r>
              <a:rPr sz="3200" dirty="0" err="1"/>
              <a:t>среднем</a:t>
            </a:r>
            <a:r>
              <a:rPr sz="3200" dirty="0"/>
              <a:t> </a:t>
            </a:r>
            <a:r>
              <a:rPr sz="3200" dirty="0" err="1"/>
              <a:t>регистре</a:t>
            </a:r>
            <a:r>
              <a:rPr sz="3200" dirty="0"/>
              <a:t>. «</a:t>
            </a:r>
            <a:r>
              <a:rPr sz="3200" dirty="0" err="1"/>
              <a:t>Колыбельная</a:t>
            </a:r>
            <a:r>
              <a:rPr sz="3200" dirty="0"/>
              <a:t> </a:t>
            </a:r>
            <a:r>
              <a:rPr sz="3200" dirty="0" err="1"/>
              <a:t>Медведицы</a:t>
            </a:r>
            <a:r>
              <a:rPr sz="3200" dirty="0"/>
              <a:t>» и «</a:t>
            </a:r>
            <a:r>
              <a:rPr sz="3200" dirty="0" err="1"/>
              <a:t>Колыбельная</a:t>
            </a:r>
            <a:r>
              <a:rPr sz="3200" dirty="0"/>
              <a:t>» </a:t>
            </a:r>
            <a:r>
              <a:rPr sz="3200" dirty="0" err="1"/>
              <a:t>Брамса</a:t>
            </a:r>
            <a:r>
              <a:rPr sz="3200" dirty="0"/>
              <a:t> </a:t>
            </a:r>
            <a:r>
              <a:rPr sz="3200" dirty="0" err="1"/>
              <a:t>были</a:t>
            </a:r>
            <a:r>
              <a:rPr sz="3200" dirty="0"/>
              <a:t> </a:t>
            </a:r>
            <a:r>
              <a:rPr sz="3200" dirty="0" err="1"/>
              <a:t>мне</a:t>
            </a:r>
            <a:r>
              <a:rPr sz="3200" dirty="0"/>
              <a:t> </a:t>
            </a:r>
            <a:r>
              <a:rPr sz="3200" dirty="0" err="1"/>
              <a:t>известны</a:t>
            </a:r>
            <a:r>
              <a:rPr sz="3200" dirty="0"/>
              <a:t>, а «</a:t>
            </a:r>
            <a:r>
              <a:rPr sz="3200" dirty="0" err="1"/>
              <a:t>Колыбельную</a:t>
            </a:r>
            <a:r>
              <a:rPr sz="3200" dirty="0"/>
              <a:t> </a:t>
            </a:r>
            <a:r>
              <a:rPr sz="3200" dirty="0" err="1"/>
              <a:t>Светлане</a:t>
            </a:r>
            <a:r>
              <a:rPr sz="3200" dirty="0"/>
              <a:t>» я </a:t>
            </a:r>
            <a:r>
              <a:rPr sz="3200" dirty="0" err="1"/>
              <a:t>прослушала</a:t>
            </a:r>
            <a:r>
              <a:rPr sz="3200" dirty="0"/>
              <a:t> </a:t>
            </a:r>
            <a:r>
              <a:rPr sz="3200" dirty="0" err="1"/>
              <a:t>впервые</a:t>
            </a:r>
            <a:r>
              <a:rPr sz="3200" dirty="0"/>
              <a:t>. </a:t>
            </a:r>
            <a:r>
              <a:rPr sz="3200" dirty="0" err="1"/>
              <a:t>Конечно</a:t>
            </a:r>
            <a:r>
              <a:rPr sz="3200" dirty="0"/>
              <a:t> </a:t>
            </a:r>
            <a:r>
              <a:rPr sz="3200" dirty="0" err="1"/>
              <a:t>же</a:t>
            </a:r>
            <a:r>
              <a:rPr sz="3200" dirty="0"/>
              <a:t>,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одна</a:t>
            </a:r>
            <a:r>
              <a:rPr sz="3200" dirty="0"/>
              <a:t> </a:t>
            </a:r>
            <a:r>
              <a:rPr sz="3200" dirty="0" err="1"/>
              <a:t>из</a:t>
            </a:r>
            <a:r>
              <a:rPr sz="3200" dirty="0"/>
              <a:t> </a:t>
            </a:r>
            <a:r>
              <a:rPr sz="3200" dirty="0" err="1"/>
              <a:t>них</a:t>
            </a:r>
            <a:r>
              <a:rPr sz="3200" dirty="0"/>
              <a:t> </a:t>
            </a:r>
            <a:r>
              <a:rPr sz="3200" dirty="0" err="1"/>
              <a:t>не</a:t>
            </a:r>
            <a:r>
              <a:rPr sz="3200" dirty="0"/>
              <a:t> </a:t>
            </a:r>
            <a:r>
              <a:rPr sz="3200" dirty="0" err="1"/>
              <a:t>оставляет</a:t>
            </a:r>
            <a:r>
              <a:rPr sz="3200" dirty="0"/>
              <a:t> </a:t>
            </a:r>
            <a:r>
              <a:rPr sz="3200" dirty="0" err="1"/>
              <a:t>равнодушной</a:t>
            </a:r>
            <a:r>
              <a:rPr sz="3200" dirty="0"/>
              <a:t>, </a:t>
            </a:r>
            <a:r>
              <a:rPr sz="3200" dirty="0" err="1"/>
              <a:t>но</a:t>
            </a:r>
            <a:r>
              <a:rPr sz="3200" dirty="0"/>
              <a:t> «</a:t>
            </a:r>
            <a:r>
              <a:rPr sz="3200" dirty="0" err="1"/>
              <a:t>Колыбельная</a:t>
            </a:r>
            <a:r>
              <a:rPr sz="3200" dirty="0"/>
              <a:t> </a:t>
            </a:r>
            <a:r>
              <a:rPr sz="3200" dirty="0" err="1"/>
              <a:t>Светлане</a:t>
            </a:r>
            <a:r>
              <a:rPr sz="3200" dirty="0"/>
              <a:t>» </a:t>
            </a:r>
            <a:r>
              <a:rPr sz="3200" dirty="0" err="1"/>
              <a:t>навеяла</a:t>
            </a:r>
            <a:r>
              <a:rPr sz="3200" dirty="0"/>
              <a:t> </a:t>
            </a:r>
            <a:r>
              <a:rPr sz="3200" dirty="0" err="1"/>
              <a:t>на</a:t>
            </a:r>
            <a:r>
              <a:rPr sz="3200" dirty="0"/>
              <a:t> </a:t>
            </a:r>
            <a:r>
              <a:rPr sz="3200" dirty="0" err="1"/>
              <a:t>меня</a:t>
            </a:r>
            <a:r>
              <a:rPr sz="3200" dirty="0"/>
              <a:t> </a:t>
            </a:r>
            <a:r>
              <a:rPr sz="3200" dirty="0" err="1"/>
              <a:t>небольшую</a:t>
            </a:r>
            <a:r>
              <a:rPr sz="3200" dirty="0"/>
              <a:t> </a:t>
            </a:r>
            <a:r>
              <a:rPr sz="3200" dirty="0" err="1"/>
              <a:t>грусть</a:t>
            </a:r>
            <a:r>
              <a:rPr sz="3200" dirty="0"/>
              <a:t>. </a:t>
            </a:r>
            <a:r>
              <a:rPr sz="3200" dirty="0" err="1"/>
              <a:t>При</a:t>
            </a:r>
            <a:r>
              <a:rPr sz="3200" dirty="0"/>
              <a:t> </a:t>
            </a:r>
            <a:r>
              <a:rPr sz="3200" dirty="0" err="1"/>
              <a:t>прослушивании</a:t>
            </a:r>
            <a:r>
              <a:rPr sz="3200" dirty="0"/>
              <a:t> «</a:t>
            </a:r>
            <a:r>
              <a:rPr sz="3200" dirty="0" err="1"/>
              <a:t>Колыбельной</a:t>
            </a:r>
            <a:r>
              <a:rPr sz="3200" dirty="0"/>
              <a:t> </a:t>
            </a:r>
            <a:r>
              <a:rPr sz="3200" dirty="0" err="1"/>
              <a:t>Медведицы</a:t>
            </a:r>
            <a:r>
              <a:rPr sz="3200" dirty="0"/>
              <a:t>»  </a:t>
            </a:r>
            <a:r>
              <a:rPr sz="3200" dirty="0" err="1"/>
              <a:t>воображение</a:t>
            </a:r>
            <a:r>
              <a:rPr sz="3200" dirty="0"/>
              <a:t> </a:t>
            </a:r>
            <a:r>
              <a:rPr sz="3200" dirty="0" err="1"/>
              <a:t>отчетливо</a:t>
            </a:r>
            <a:r>
              <a:rPr sz="3200" dirty="0"/>
              <a:t> </a:t>
            </a:r>
            <a:r>
              <a:rPr sz="3200" dirty="0" err="1"/>
              <a:t>рисует</a:t>
            </a:r>
            <a:r>
              <a:rPr sz="3200" dirty="0"/>
              <a:t> </a:t>
            </a:r>
            <a:r>
              <a:rPr sz="3200" dirty="0" err="1"/>
              <a:t>нам</a:t>
            </a:r>
            <a:r>
              <a:rPr sz="3200" dirty="0"/>
              <a:t> </a:t>
            </a:r>
            <a:r>
              <a:rPr sz="3200" dirty="0" err="1"/>
              <a:t>картинки</a:t>
            </a:r>
            <a:r>
              <a:rPr sz="3200" dirty="0"/>
              <a:t>. А «</a:t>
            </a:r>
            <a:r>
              <a:rPr sz="3200" dirty="0" err="1"/>
              <a:t>Колыбельная</a:t>
            </a:r>
            <a:r>
              <a:rPr sz="3200" dirty="0"/>
              <a:t>» </a:t>
            </a:r>
            <a:r>
              <a:rPr sz="3200" dirty="0" err="1"/>
              <a:t>Брамса</a:t>
            </a:r>
            <a:r>
              <a:rPr sz="3200" dirty="0"/>
              <a:t> </a:t>
            </a:r>
            <a:r>
              <a:rPr sz="3200" dirty="0" err="1"/>
              <a:t>дарит</a:t>
            </a:r>
            <a:r>
              <a:rPr sz="3200" dirty="0"/>
              <a:t> </a:t>
            </a:r>
            <a:r>
              <a:rPr sz="3200" dirty="0" err="1"/>
              <a:t>тепло</a:t>
            </a:r>
            <a:r>
              <a:rPr sz="3200" dirty="0"/>
              <a:t>, </a:t>
            </a:r>
            <a:r>
              <a:rPr sz="3200" dirty="0" err="1"/>
              <a:t>уют</a:t>
            </a:r>
            <a:r>
              <a:rPr sz="3200" dirty="0"/>
              <a:t> и </a:t>
            </a:r>
            <a:r>
              <a:rPr sz="3200" dirty="0" err="1"/>
              <a:t>чувство</a:t>
            </a:r>
            <a:r>
              <a:rPr sz="3200" dirty="0"/>
              <a:t> </a:t>
            </a:r>
            <a:r>
              <a:rPr sz="3200" dirty="0" err="1"/>
              <a:t>защиты</a:t>
            </a:r>
            <a:r>
              <a:rPr sz="3200" dirty="0"/>
              <a:t>. </a:t>
            </a:r>
            <a:r>
              <a:rPr sz="3200" dirty="0" smtClean="0"/>
              <a:t>И </a:t>
            </a:r>
            <a:r>
              <a:rPr sz="3200" dirty="0" err="1"/>
              <a:t>больше</a:t>
            </a:r>
            <a:r>
              <a:rPr sz="3200" dirty="0"/>
              <a:t> </a:t>
            </a:r>
            <a:r>
              <a:rPr sz="3200" dirty="0" err="1"/>
              <a:t>всего</a:t>
            </a:r>
            <a:r>
              <a:rPr sz="3200" dirty="0"/>
              <a:t> </a:t>
            </a:r>
            <a:r>
              <a:rPr sz="3200" dirty="0" err="1"/>
              <a:t>мне</a:t>
            </a:r>
            <a:r>
              <a:rPr sz="3200" dirty="0"/>
              <a:t> </a:t>
            </a:r>
            <a:r>
              <a:rPr sz="3200" dirty="0" err="1"/>
              <a:t>нравится</a:t>
            </a:r>
            <a:r>
              <a:rPr sz="3200" dirty="0"/>
              <a:t> </a:t>
            </a:r>
            <a:r>
              <a:rPr sz="3200" dirty="0" err="1"/>
              <a:t>именно</a:t>
            </a:r>
            <a:r>
              <a:rPr sz="3200" dirty="0"/>
              <a:t> </a:t>
            </a:r>
            <a:r>
              <a:rPr sz="3200" dirty="0" err="1"/>
              <a:t>эта</a:t>
            </a:r>
            <a:r>
              <a:rPr sz="3200" dirty="0"/>
              <a:t> </a:t>
            </a:r>
            <a:r>
              <a:rPr sz="3200" dirty="0" err="1"/>
              <a:t>песня</a:t>
            </a:r>
            <a:r>
              <a:rPr sz="3200" dirty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Нам с братом мама перед сном очень часто пела колыбельные. Это были «Спят усталые игрушки», колыбельную Моцарта «Спи моя радость, усни…» и колыбельную на своем родном языке, которую ей пел ее папа в детстве. Когда я болею или после сложного дня, я иногда прошу спеть маму мне колыбельную и она, конечно же, мне не отказывает. Мне совсем не стыдно, хоть мне уже 10 лет. Ведь именно с голосом мамы исчезают все трудности и внушается уверенность и защищенность."/>
          <p:cNvSpPr txBox="1"/>
          <p:nvPr/>
        </p:nvSpPr>
        <p:spPr>
          <a:xfrm>
            <a:off x="610232" y="760508"/>
            <a:ext cx="11912828" cy="48115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4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rPr dirty="0" err="1"/>
              <a:t>Нам</a:t>
            </a:r>
            <a:r>
              <a:rPr dirty="0"/>
              <a:t> с </a:t>
            </a:r>
            <a:r>
              <a:rPr dirty="0" err="1"/>
              <a:t>братом</a:t>
            </a:r>
            <a:r>
              <a:rPr dirty="0"/>
              <a:t> </a:t>
            </a:r>
            <a:r>
              <a:rPr dirty="0" err="1"/>
              <a:t>мама</a:t>
            </a:r>
            <a:r>
              <a:rPr dirty="0"/>
              <a:t> </a:t>
            </a:r>
            <a:r>
              <a:rPr dirty="0" err="1"/>
              <a:t>перед</a:t>
            </a:r>
            <a:r>
              <a:rPr dirty="0"/>
              <a:t> </a:t>
            </a:r>
            <a:r>
              <a:rPr dirty="0" err="1"/>
              <a:t>сном</a:t>
            </a:r>
            <a:r>
              <a:rPr dirty="0"/>
              <a:t> </a:t>
            </a:r>
            <a:r>
              <a:rPr dirty="0" err="1"/>
              <a:t>очень</a:t>
            </a:r>
            <a:r>
              <a:rPr dirty="0"/>
              <a:t> </a:t>
            </a:r>
            <a:r>
              <a:rPr dirty="0" err="1"/>
              <a:t>часто</a:t>
            </a:r>
            <a:r>
              <a:rPr dirty="0"/>
              <a:t> </a:t>
            </a:r>
            <a:r>
              <a:rPr dirty="0" err="1"/>
              <a:t>пела</a:t>
            </a:r>
            <a:r>
              <a:rPr dirty="0"/>
              <a:t> </a:t>
            </a:r>
            <a:r>
              <a:rPr dirty="0" err="1"/>
              <a:t>колыбельные</a:t>
            </a:r>
            <a:r>
              <a:rPr dirty="0"/>
              <a:t>. </a:t>
            </a:r>
            <a:r>
              <a:rPr dirty="0" err="1"/>
              <a:t>Это</a:t>
            </a:r>
            <a:r>
              <a:rPr dirty="0"/>
              <a:t> </a:t>
            </a:r>
            <a:r>
              <a:rPr dirty="0" err="1"/>
              <a:t>были</a:t>
            </a:r>
            <a:r>
              <a:rPr dirty="0"/>
              <a:t> «</a:t>
            </a:r>
            <a:r>
              <a:rPr dirty="0" err="1"/>
              <a:t>Спят</a:t>
            </a:r>
            <a:r>
              <a:rPr dirty="0"/>
              <a:t> </a:t>
            </a:r>
            <a:r>
              <a:rPr dirty="0" err="1"/>
              <a:t>усталые</a:t>
            </a:r>
            <a:r>
              <a:rPr dirty="0"/>
              <a:t> </a:t>
            </a:r>
            <a:r>
              <a:rPr dirty="0" err="1"/>
              <a:t>игрушки</a:t>
            </a:r>
            <a:r>
              <a:rPr dirty="0" smtClean="0"/>
              <a:t>», </a:t>
            </a:r>
            <a:r>
              <a:rPr dirty="0"/>
              <a:t>«</a:t>
            </a:r>
            <a:r>
              <a:rPr dirty="0" err="1"/>
              <a:t>Спи</a:t>
            </a:r>
            <a:r>
              <a:rPr dirty="0"/>
              <a:t> </a:t>
            </a:r>
            <a:r>
              <a:rPr dirty="0" err="1"/>
              <a:t>моя</a:t>
            </a:r>
            <a:r>
              <a:rPr dirty="0"/>
              <a:t> </a:t>
            </a:r>
            <a:r>
              <a:rPr dirty="0" err="1"/>
              <a:t>радость</a:t>
            </a:r>
            <a:r>
              <a:rPr dirty="0"/>
              <a:t>, </a:t>
            </a:r>
            <a:r>
              <a:rPr dirty="0" err="1"/>
              <a:t>усни</a:t>
            </a:r>
            <a:r>
              <a:rPr dirty="0"/>
              <a:t>…» и </a:t>
            </a:r>
            <a:r>
              <a:rPr dirty="0" err="1"/>
              <a:t>колыбельную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своем</a:t>
            </a:r>
            <a:r>
              <a:rPr dirty="0"/>
              <a:t> </a:t>
            </a:r>
            <a:r>
              <a:rPr dirty="0" err="1"/>
              <a:t>родном</a:t>
            </a:r>
            <a:r>
              <a:rPr dirty="0"/>
              <a:t> </a:t>
            </a:r>
            <a:r>
              <a:rPr dirty="0" err="1"/>
              <a:t>языке</a:t>
            </a:r>
            <a:r>
              <a:rPr dirty="0"/>
              <a:t>, </a:t>
            </a:r>
            <a:r>
              <a:rPr dirty="0" err="1"/>
              <a:t>которую</a:t>
            </a:r>
            <a:r>
              <a:rPr dirty="0"/>
              <a:t> </a:t>
            </a:r>
            <a:r>
              <a:rPr dirty="0" err="1"/>
              <a:t>ей</a:t>
            </a:r>
            <a:r>
              <a:rPr dirty="0"/>
              <a:t> </a:t>
            </a:r>
            <a:r>
              <a:rPr dirty="0" err="1"/>
              <a:t>пел</a:t>
            </a:r>
            <a:r>
              <a:rPr dirty="0"/>
              <a:t> </a:t>
            </a:r>
            <a:r>
              <a:rPr dirty="0" err="1"/>
              <a:t>ее</a:t>
            </a:r>
            <a:r>
              <a:rPr dirty="0"/>
              <a:t> </a:t>
            </a:r>
            <a:r>
              <a:rPr dirty="0" err="1"/>
              <a:t>папа</a:t>
            </a:r>
            <a:r>
              <a:rPr dirty="0"/>
              <a:t> в </a:t>
            </a:r>
            <a:r>
              <a:rPr dirty="0" err="1"/>
              <a:t>детстве</a:t>
            </a:r>
            <a:r>
              <a:rPr dirty="0"/>
              <a:t>. </a:t>
            </a:r>
            <a:r>
              <a:rPr dirty="0" err="1"/>
              <a:t>Когда</a:t>
            </a:r>
            <a:r>
              <a:rPr dirty="0"/>
              <a:t> я </a:t>
            </a:r>
            <a:r>
              <a:rPr dirty="0" err="1"/>
              <a:t>болею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после</a:t>
            </a:r>
            <a:r>
              <a:rPr dirty="0"/>
              <a:t> </a:t>
            </a:r>
            <a:r>
              <a:rPr dirty="0" err="1"/>
              <a:t>сложного</a:t>
            </a:r>
            <a:r>
              <a:rPr dirty="0"/>
              <a:t> </a:t>
            </a:r>
            <a:r>
              <a:rPr dirty="0" err="1"/>
              <a:t>дня</a:t>
            </a:r>
            <a:r>
              <a:rPr dirty="0"/>
              <a:t>, я </a:t>
            </a:r>
            <a:r>
              <a:rPr dirty="0" err="1"/>
              <a:t>иногда</a:t>
            </a:r>
            <a:r>
              <a:rPr dirty="0"/>
              <a:t> </a:t>
            </a:r>
            <a:r>
              <a:rPr dirty="0" err="1"/>
              <a:t>прошу</a:t>
            </a:r>
            <a:r>
              <a:rPr dirty="0"/>
              <a:t> </a:t>
            </a:r>
            <a:r>
              <a:rPr dirty="0" err="1"/>
              <a:t>спеть</a:t>
            </a:r>
            <a:r>
              <a:rPr dirty="0"/>
              <a:t> </a:t>
            </a:r>
            <a:r>
              <a:rPr dirty="0" err="1"/>
              <a:t>маму</a:t>
            </a:r>
            <a:r>
              <a:rPr dirty="0"/>
              <a:t> </a:t>
            </a:r>
            <a:r>
              <a:rPr dirty="0" err="1"/>
              <a:t>мне</a:t>
            </a:r>
            <a:r>
              <a:rPr dirty="0"/>
              <a:t> </a:t>
            </a:r>
            <a:r>
              <a:rPr dirty="0" err="1"/>
              <a:t>колыбельную</a:t>
            </a:r>
            <a:r>
              <a:rPr dirty="0"/>
              <a:t> и </a:t>
            </a:r>
            <a:r>
              <a:rPr dirty="0" err="1"/>
              <a:t>она</a:t>
            </a:r>
            <a:r>
              <a:rPr dirty="0"/>
              <a:t>, </a:t>
            </a:r>
            <a:r>
              <a:rPr dirty="0" err="1"/>
              <a:t>конечно</a:t>
            </a:r>
            <a:r>
              <a:rPr dirty="0"/>
              <a:t> </a:t>
            </a:r>
            <a:r>
              <a:rPr dirty="0" err="1"/>
              <a:t>же</a:t>
            </a:r>
            <a:r>
              <a:rPr dirty="0"/>
              <a:t>, </a:t>
            </a:r>
            <a:r>
              <a:rPr dirty="0" err="1"/>
              <a:t>мне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отказывает</a:t>
            </a:r>
            <a:r>
              <a:rPr dirty="0"/>
              <a:t>. </a:t>
            </a:r>
            <a:r>
              <a:rPr dirty="0" err="1"/>
              <a:t>Мне</a:t>
            </a:r>
            <a:r>
              <a:rPr dirty="0"/>
              <a:t> </a:t>
            </a:r>
            <a:r>
              <a:rPr dirty="0" err="1"/>
              <a:t>совсем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стыдно</a:t>
            </a:r>
            <a:r>
              <a:rPr dirty="0"/>
              <a:t>, </a:t>
            </a:r>
            <a:r>
              <a:rPr dirty="0" err="1"/>
              <a:t>хоть</a:t>
            </a:r>
            <a:r>
              <a:rPr dirty="0"/>
              <a:t> </a:t>
            </a:r>
            <a:r>
              <a:rPr dirty="0" err="1"/>
              <a:t>мне</a:t>
            </a:r>
            <a:r>
              <a:rPr dirty="0"/>
              <a:t> </a:t>
            </a:r>
            <a:r>
              <a:rPr dirty="0" err="1"/>
              <a:t>уже</a:t>
            </a:r>
            <a:r>
              <a:rPr dirty="0"/>
              <a:t> 10 </a:t>
            </a:r>
            <a:r>
              <a:rPr dirty="0" err="1"/>
              <a:t>лет</a:t>
            </a:r>
            <a:r>
              <a:rPr dirty="0"/>
              <a:t>. </a:t>
            </a:r>
            <a:r>
              <a:rPr dirty="0" err="1"/>
              <a:t>Ведь</a:t>
            </a:r>
            <a:r>
              <a:rPr dirty="0"/>
              <a:t> </a:t>
            </a:r>
            <a:r>
              <a:rPr dirty="0" err="1"/>
              <a:t>именно</a:t>
            </a:r>
            <a:r>
              <a:rPr dirty="0"/>
              <a:t> с </a:t>
            </a:r>
            <a:r>
              <a:rPr dirty="0" err="1"/>
              <a:t>голосом</a:t>
            </a:r>
            <a:r>
              <a:rPr dirty="0"/>
              <a:t> </a:t>
            </a:r>
            <a:r>
              <a:rPr dirty="0" err="1"/>
              <a:t>мамы</a:t>
            </a:r>
            <a:r>
              <a:rPr dirty="0"/>
              <a:t> </a:t>
            </a:r>
            <a:r>
              <a:rPr dirty="0" err="1"/>
              <a:t>исчезают</a:t>
            </a:r>
            <a:r>
              <a:rPr dirty="0"/>
              <a:t>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трудности</a:t>
            </a:r>
            <a:r>
              <a:rPr dirty="0"/>
              <a:t> и </a:t>
            </a:r>
            <a:r>
              <a:rPr dirty="0" err="1"/>
              <a:t>внушается</a:t>
            </a:r>
            <a:r>
              <a:rPr dirty="0"/>
              <a:t> </a:t>
            </a:r>
            <a:r>
              <a:rPr dirty="0" err="1"/>
              <a:t>уверенность</a:t>
            </a:r>
            <a:r>
              <a:rPr dirty="0"/>
              <a:t> и </a:t>
            </a:r>
            <a:r>
              <a:rPr dirty="0" err="1"/>
              <a:t>защищенность</a:t>
            </a:r>
            <a:r>
              <a:rPr dirty="0"/>
              <a:t>. </a:t>
            </a:r>
          </a:p>
        </p:txBody>
      </p:sp>
      <p:pic>
        <p:nvPicPr>
          <p:cNvPr id="195" name="20172F12F202Fb48838da-41b5-43ce-9a44-f3d9bbc37f20-e1502887096732.jpg" descr="20172F12F202Fb48838da-41b5-43ce-9a44-f3d9bbc37f20-e15028870967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7399" y="5740896"/>
            <a:ext cx="6350002" cy="334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В наш современный высокотехнологичный век, наверное, не все родители могут уделить время и перед сном спеть колыбельные для своих малышей. Но мне очень хотелось, чтобы колыбельные песни не переставали звучать. Когда мы вырастим, станем взрослыми, может быть в трудную минуту, мы вспомним о своей маленькой родине, где мама пела нам колыбельную песню.…"/>
          <p:cNvSpPr txBox="1"/>
          <p:nvPr/>
        </p:nvSpPr>
        <p:spPr>
          <a:xfrm>
            <a:off x="399649" y="556320"/>
            <a:ext cx="12313367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2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800" dirty="0"/>
              <a:t>В </a:t>
            </a:r>
            <a:r>
              <a:rPr sz="2800" dirty="0" err="1"/>
              <a:t>наш</a:t>
            </a:r>
            <a:r>
              <a:rPr sz="2800" dirty="0"/>
              <a:t> </a:t>
            </a:r>
            <a:r>
              <a:rPr sz="2800" dirty="0" err="1"/>
              <a:t>современный</a:t>
            </a:r>
            <a:r>
              <a:rPr sz="2800" dirty="0"/>
              <a:t> </a:t>
            </a:r>
            <a:r>
              <a:rPr sz="2800" dirty="0" err="1"/>
              <a:t>высокотехнологичный</a:t>
            </a:r>
            <a:r>
              <a:rPr sz="2800" dirty="0"/>
              <a:t> </a:t>
            </a:r>
            <a:r>
              <a:rPr sz="2800" dirty="0" err="1"/>
              <a:t>век</a:t>
            </a:r>
            <a:r>
              <a:rPr sz="2800" dirty="0"/>
              <a:t>, </a:t>
            </a:r>
            <a:r>
              <a:rPr sz="2800" dirty="0" err="1"/>
              <a:t>наверное</a:t>
            </a:r>
            <a:r>
              <a:rPr sz="2800" dirty="0"/>
              <a:t>,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/>
              <a:t>все</a:t>
            </a:r>
            <a:r>
              <a:rPr sz="2800" dirty="0"/>
              <a:t> </a:t>
            </a:r>
            <a:r>
              <a:rPr sz="2800" dirty="0" err="1"/>
              <a:t>родители</a:t>
            </a:r>
            <a:r>
              <a:rPr sz="2800" dirty="0"/>
              <a:t> </a:t>
            </a:r>
            <a:r>
              <a:rPr sz="2800" dirty="0" err="1"/>
              <a:t>могут</a:t>
            </a:r>
            <a:r>
              <a:rPr sz="2800" dirty="0"/>
              <a:t> </a:t>
            </a:r>
            <a:r>
              <a:rPr sz="2800" dirty="0" err="1"/>
              <a:t>уделить</a:t>
            </a:r>
            <a:r>
              <a:rPr sz="2800" dirty="0"/>
              <a:t> </a:t>
            </a:r>
            <a:r>
              <a:rPr sz="2800" dirty="0" err="1"/>
              <a:t>время</a:t>
            </a:r>
            <a:r>
              <a:rPr sz="2800" dirty="0"/>
              <a:t> и </a:t>
            </a:r>
            <a:r>
              <a:rPr sz="2800" dirty="0" err="1"/>
              <a:t>перед</a:t>
            </a:r>
            <a:r>
              <a:rPr sz="2800" dirty="0"/>
              <a:t> </a:t>
            </a:r>
            <a:r>
              <a:rPr sz="2800" dirty="0" err="1"/>
              <a:t>сном</a:t>
            </a:r>
            <a:r>
              <a:rPr sz="2800" dirty="0"/>
              <a:t> </a:t>
            </a:r>
            <a:r>
              <a:rPr sz="2800" dirty="0" err="1"/>
              <a:t>спеть</a:t>
            </a:r>
            <a:r>
              <a:rPr sz="2800" dirty="0"/>
              <a:t> </a:t>
            </a:r>
            <a:r>
              <a:rPr sz="2800" dirty="0" err="1"/>
              <a:t>колыбельные</a:t>
            </a:r>
            <a:r>
              <a:rPr sz="2800" dirty="0"/>
              <a:t> </a:t>
            </a:r>
            <a:r>
              <a:rPr sz="2800" dirty="0" err="1"/>
              <a:t>для</a:t>
            </a:r>
            <a:r>
              <a:rPr sz="2800" dirty="0"/>
              <a:t> </a:t>
            </a:r>
            <a:r>
              <a:rPr sz="2800" dirty="0" err="1"/>
              <a:t>своих</a:t>
            </a:r>
            <a:r>
              <a:rPr sz="2800" dirty="0"/>
              <a:t> </a:t>
            </a:r>
            <a:r>
              <a:rPr sz="2800" dirty="0" err="1"/>
              <a:t>малышей</a:t>
            </a:r>
            <a:r>
              <a:rPr sz="2800" dirty="0"/>
              <a:t>. </a:t>
            </a:r>
            <a:r>
              <a:rPr sz="2800" dirty="0" err="1"/>
              <a:t>Но</a:t>
            </a:r>
            <a:r>
              <a:rPr sz="2800" dirty="0"/>
              <a:t> </a:t>
            </a:r>
            <a:r>
              <a:rPr sz="2800" dirty="0" err="1"/>
              <a:t>мне</a:t>
            </a:r>
            <a:r>
              <a:rPr sz="2800" dirty="0"/>
              <a:t> </a:t>
            </a:r>
            <a:r>
              <a:rPr sz="2800" dirty="0" err="1"/>
              <a:t>очень</a:t>
            </a:r>
            <a:r>
              <a:rPr sz="2800" dirty="0"/>
              <a:t> </a:t>
            </a:r>
            <a:r>
              <a:rPr sz="2800" dirty="0" err="1"/>
              <a:t>хотелось</a:t>
            </a:r>
            <a:r>
              <a:rPr sz="2800" dirty="0"/>
              <a:t>, </a:t>
            </a:r>
            <a:r>
              <a:rPr sz="2800" dirty="0" err="1"/>
              <a:t>чтобы</a:t>
            </a:r>
            <a:r>
              <a:rPr sz="2800" dirty="0"/>
              <a:t> </a:t>
            </a:r>
            <a:r>
              <a:rPr sz="2800" dirty="0" err="1"/>
              <a:t>колыбельные</a:t>
            </a:r>
            <a:r>
              <a:rPr sz="2800" dirty="0"/>
              <a:t> </a:t>
            </a:r>
            <a:r>
              <a:rPr sz="2800" dirty="0" err="1"/>
              <a:t>песни</a:t>
            </a:r>
            <a:r>
              <a:rPr sz="2800" dirty="0"/>
              <a:t> </a:t>
            </a:r>
            <a:r>
              <a:rPr sz="2800" dirty="0" err="1"/>
              <a:t>не</a:t>
            </a:r>
            <a:r>
              <a:rPr sz="2800" dirty="0"/>
              <a:t> </a:t>
            </a:r>
            <a:r>
              <a:rPr sz="2800" dirty="0" err="1"/>
              <a:t>переставали</a:t>
            </a:r>
            <a:r>
              <a:rPr sz="2800" dirty="0"/>
              <a:t> </a:t>
            </a:r>
            <a:r>
              <a:rPr sz="2800" dirty="0" err="1"/>
              <a:t>звучать</a:t>
            </a:r>
            <a:r>
              <a:rPr sz="2800" dirty="0"/>
              <a:t>. </a:t>
            </a:r>
            <a:r>
              <a:rPr sz="2800" dirty="0" err="1"/>
              <a:t>Когда</a:t>
            </a:r>
            <a:r>
              <a:rPr sz="2800" dirty="0"/>
              <a:t> </a:t>
            </a:r>
            <a:r>
              <a:rPr sz="2800" dirty="0" err="1"/>
              <a:t>мы</a:t>
            </a:r>
            <a:r>
              <a:rPr sz="2800" dirty="0"/>
              <a:t> </a:t>
            </a:r>
            <a:r>
              <a:rPr sz="2800" dirty="0" err="1"/>
              <a:t>вырастим</a:t>
            </a:r>
            <a:r>
              <a:rPr sz="2800" dirty="0"/>
              <a:t>, </a:t>
            </a:r>
            <a:r>
              <a:rPr sz="2800" dirty="0" err="1"/>
              <a:t>станем</a:t>
            </a:r>
            <a:r>
              <a:rPr sz="2800" dirty="0"/>
              <a:t> </a:t>
            </a:r>
            <a:r>
              <a:rPr sz="2800" dirty="0" err="1"/>
              <a:t>взрослыми</a:t>
            </a:r>
            <a:r>
              <a:rPr sz="2800" dirty="0"/>
              <a:t>, </a:t>
            </a:r>
            <a:r>
              <a:rPr sz="2800" dirty="0" err="1"/>
              <a:t>может</a:t>
            </a:r>
            <a:r>
              <a:rPr sz="2800" dirty="0"/>
              <a:t> </a:t>
            </a:r>
            <a:r>
              <a:rPr sz="2800" dirty="0" err="1"/>
              <a:t>быть</a:t>
            </a:r>
            <a:r>
              <a:rPr sz="2800" dirty="0"/>
              <a:t> в </a:t>
            </a:r>
            <a:r>
              <a:rPr sz="2800" dirty="0" err="1"/>
              <a:t>трудную</a:t>
            </a:r>
            <a:r>
              <a:rPr sz="2800" dirty="0"/>
              <a:t> </a:t>
            </a:r>
            <a:r>
              <a:rPr sz="2800" dirty="0" err="1"/>
              <a:t>минуту</a:t>
            </a:r>
            <a:r>
              <a:rPr sz="2800" dirty="0"/>
              <a:t>, </a:t>
            </a:r>
            <a:r>
              <a:rPr sz="2800" dirty="0" err="1"/>
              <a:t>мы</a:t>
            </a:r>
            <a:r>
              <a:rPr sz="2800" dirty="0"/>
              <a:t> </a:t>
            </a:r>
            <a:r>
              <a:rPr sz="2800" dirty="0" err="1"/>
              <a:t>вспомним</a:t>
            </a:r>
            <a:r>
              <a:rPr sz="2800" dirty="0"/>
              <a:t> о </a:t>
            </a:r>
            <a:r>
              <a:rPr sz="2800" dirty="0" err="1"/>
              <a:t>своей</a:t>
            </a:r>
            <a:r>
              <a:rPr sz="2800" dirty="0"/>
              <a:t> </a:t>
            </a:r>
            <a:r>
              <a:rPr sz="2800" dirty="0" err="1"/>
              <a:t>маленькой</a:t>
            </a:r>
            <a:r>
              <a:rPr sz="2800" dirty="0"/>
              <a:t> </a:t>
            </a:r>
            <a:r>
              <a:rPr sz="2800" dirty="0" err="1"/>
              <a:t>родине</a:t>
            </a:r>
            <a:r>
              <a:rPr sz="2800" dirty="0"/>
              <a:t>, </a:t>
            </a:r>
            <a:r>
              <a:rPr sz="2800" dirty="0" err="1"/>
              <a:t>где</a:t>
            </a:r>
            <a:r>
              <a:rPr sz="2800" dirty="0"/>
              <a:t> </a:t>
            </a:r>
            <a:r>
              <a:rPr sz="2800" dirty="0" err="1"/>
              <a:t>мама</a:t>
            </a:r>
            <a:r>
              <a:rPr sz="2800" dirty="0"/>
              <a:t> </a:t>
            </a:r>
            <a:r>
              <a:rPr sz="2800" dirty="0" err="1"/>
              <a:t>пела</a:t>
            </a:r>
            <a:r>
              <a:rPr sz="2800" dirty="0"/>
              <a:t> </a:t>
            </a:r>
            <a:r>
              <a:rPr sz="2800" dirty="0" err="1"/>
              <a:t>нам</a:t>
            </a:r>
            <a:r>
              <a:rPr sz="2800" dirty="0"/>
              <a:t> </a:t>
            </a:r>
            <a:r>
              <a:rPr sz="2800" dirty="0" err="1"/>
              <a:t>колыбельную</a:t>
            </a:r>
            <a:r>
              <a:rPr sz="2800" dirty="0"/>
              <a:t> </a:t>
            </a:r>
            <a:r>
              <a:rPr sz="2800" dirty="0" err="1"/>
              <a:t>песню</a:t>
            </a:r>
            <a:r>
              <a:rPr sz="2800" dirty="0"/>
              <a:t>.</a:t>
            </a:r>
          </a:p>
          <a:p>
            <a:pPr>
              <a:defRPr sz="32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sz="2800" dirty="0" err="1"/>
              <a:t>Пусть</a:t>
            </a:r>
            <a:r>
              <a:rPr sz="2800" dirty="0"/>
              <a:t> </a:t>
            </a:r>
            <a:r>
              <a:rPr sz="2800" dirty="0" err="1"/>
              <a:t>колыбельная</a:t>
            </a:r>
            <a:r>
              <a:rPr sz="2800" dirty="0"/>
              <a:t> </a:t>
            </a:r>
            <a:r>
              <a:rPr sz="2800" dirty="0" err="1"/>
              <a:t>всегда</a:t>
            </a:r>
            <a:r>
              <a:rPr sz="2800" dirty="0"/>
              <a:t> </a:t>
            </a:r>
            <a:r>
              <a:rPr sz="2800" dirty="0" err="1"/>
              <a:t>возвращает</a:t>
            </a:r>
            <a:r>
              <a:rPr sz="2800" dirty="0"/>
              <a:t> </a:t>
            </a:r>
            <a:r>
              <a:rPr sz="2800" dirty="0" err="1"/>
              <a:t>нас</a:t>
            </a:r>
            <a:r>
              <a:rPr sz="2800" dirty="0"/>
              <a:t> к </a:t>
            </a:r>
            <a:r>
              <a:rPr sz="2800" dirty="0" err="1"/>
              <a:t>порогу</a:t>
            </a:r>
            <a:r>
              <a:rPr sz="2800" dirty="0"/>
              <a:t> </a:t>
            </a:r>
            <a:r>
              <a:rPr sz="2800" dirty="0" err="1"/>
              <a:t>родного</a:t>
            </a:r>
            <a:r>
              <a:rPr sz="2800" dirty="0"/>
              <a:t> </a:t>
            </a:r>
            <a:r>
              <a:rPr sz="2800" dirty="0" err="1" smtClean="0"/>
              <a:t>дома</a:t>
            </a:r>
            <a:r>
              <a:rPr sz="2800" dirty="0" smtClean="0"/>
              <a:t>.</a:t>
            </a:r>
            <a:r>
              <a:rPr lang="ru-RU" sz="2800" dirty="0" smtClean="0"/>
              <a:t>Родина</a:t>
            </a:r>
            <a:r>
              <a:rPr lang="ru-RU" sz="2800" dirty="0"/>
              <a:t> </a:t>
            </a:r>
            <a:r>
              <a:rPr lang="ru-RU" sz="2800" dirty="0" smtClean="0"/>
              <a:t>- это</a:t>
            </a:r>
            <a:r>
              <a:rPr sz="2800" dirty="0" smtClean="0"/>
              <a:t> </a:t>
            </a:r>
            <a:r>
              <a:rPr sz="2800" dirty="0" err="1"/>
              <a:t>мама</a:t>
            </a:r>
            <a:r>
              <a:rPr sz="2800" dirty="0"/>
              <a:t> и </a:t>
            </a:r>
            <a:r>
              <a:rPr sz="2800" dirty="0" err="1"/>
              <a:t>ее</a:t>
            </a:r>
            <a:r>
              <a:rPr sz="2800" dirty="0"/>
              <a:t> </a:t>
            </a:r>
            <a:r>
              <a:rPr sz="2800" dirty="0" err="1"/>
              <a:t>колыбельная</a:t>
            </a:r>
            <a:r>
              <a:rPr sz="2800" dirty="0"/>
              <a:t> </a:t>
            </a:r>
            <a:r>
              <a:rPr sz="2800" dirty="0" err="1"/>
              <a:t>песня</a:t>
            </a:r>
            <a:r>
              <a:rPr sz="2800" dirty="0" smtClean="0"/>
              <a:t>.</a:t>
            </a:r>
            <a:r>
              <a:rPr lang="ru-RU" sz="2800" dirty="0"/>
              <a:t> Хотелось бы закончить словами </a:t>
            </a:r>
            <a:r>
              <a:rPr lang="ru-RU" sz="2800" dirty="0" smtClean="0"/>
              <a:t>Юрия  Яковлева из рассказа «Мама</a:t>
            </a:r>
            <a:r>
              <a:rPr lang="ru-RU" sz="2800" dirty="0"/>
              <a:t>» :  «Закрой глаза, прислушайся. И ты услышишь мамин голос. Он живёт в самом тебе такой знакомый, родной. Его не спутаешь ни с одним другим голосом. Даже когда станешь взрослым, всегда будешь помнить мамин голос, мамины глаза, мамины руки.» </a:t>
            </a:r>
          </a:p>
        </p:txBody>
      </p:sp>
      <p:pic>
        <p:nvPicPr>
          <p:cNvPr id="198" name="images-cms-image-000017239.jpg" descr="images-cms-image-0000172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06656" y="6490778"/>
            <a:ext cx="3534602" cy="2650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getImage_0.jpg" descr="getImage_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50272" y="6456665"/>
            <a:ext cx="2124358" cy="2719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s1200.jpg" descr="s120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2569" y="6456665"/>
            <a:ext cx="3412519" cy="2559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Колыбельная песня - один из древних жанров фольклора. Произошло слово &quot;колыбельная&quot; от глагола &quot;колыбать&quot;, т.е. &quot;колыхать&quot;, &quot;качать&quot;. Еще в древние времена люди подметили, что ребенок быстрее засыпает, если его монотонно покачивать. Так появилась колыбель или люлька. Как правило, колыбельная исполняется только голосом без сопровождения каких-либо инструментов."/>
          <p:cNvSpPr txBox="1">
            <a:spLocks noGrp="1"/>
          </p:cNvSpPr>
          <p:nvPr>
            <p:ph type="body" sz="half" idx="1"/>
          </p:nvPr>
        </p:nvSpPr>
        <p:spPr>
          <a:xfrm>
            <a:off x="774700" y="912812"/>
            <a:ext cx="6045200" cy="79279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defTabSz="292100">
              <a:lnSpc>
                <a:spcPct val="100000"/>
              </a:lnSpc>
              <a:defRPr sz="3400" i="0">
                <a:solidFill>
                  <a:srgbClr val="005493"/>
                </a:solidFill>
                <a:effectLst>
                  <a:outerShdw blurRad="6350" dist="635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Колыбельная песня - один из древних жанров фольклора. Произошло слово "колыбельная" от глагола "колыбать", т.е. "колыхать", "качать". Еще в древние времена люди подметили, что ребенок быстрее засыпает, если его монотонно покачивать. Так появилась колыбель или люлька. Как правило, колыбельная исполняется только голосом без сопровождения каких-либо инструментов.</a:t>
            </a:r>
          </a:p>
        </p:txBody>
      </p:sp>
      <p:pic>
        <p:nvPicPr>
          <p:cNvPr id="129" name="1331895056_image_4dfd1cd740587.jpg" descr="1331895056_image_4dfd1cd74058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40153" y="1565473"/>
            <a:ext cx="5017128" cy="663530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В древности колыбельные песни носили глубокий сакральный смысл. Это было своеобразное напутствие ребёнку. Через колыбельные лечили от болезней, закладывали правильную жизненную программу, желали добра и благополучия. У многих народов существовало поверье, что колыбельная песня, сочиненная матерью для своего ребёнка, оберегает его всю жизнь.…"/>
          <p:cNvSpPr txBox="1">
            <a:spLocks noGrp="1"/>
          </p:cNvSpPr>
          <p:nvPr>
            <p:ph type="title"/>
          </p:nvPr>
        </p:nvSpPr>
        <p:spPr>
          <a:xfrm>
            <a:off x="774700" y="800100"/>
            <a:ext cx="6045200" cy="7907189"/>
          </a:xfrm>
          <a:prstGeom prst="rect">
            <a:avLst/>
          </a:prstGeom>
        </p:spPr>
        <p:txBody>
          <a:bodyPr/>
          <a:lstStyle/>
          <a:p>
            <a:pPr defTabSz="257047">
              <a:defRPr sz="2992">
                <a:effectLst>
                  <a:outerShdw blurRad="5588" dist="5588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>
                <a:solidFill>
                  <a:srgbClr val="005493"/>
                </a:solidFill>
              </a:rPr>
              <a:t>В древности колыбельные песни носили глубокий сакральный смысл. Это было своеобразное напутствие ребёнку. Через колыбельные лечили от болезней, закладывали правильную жизненную программу, желали добра и благополучия. У многих народов существовало поверье, что колыбельная песня, сочиненная матерью для своего ребёнка, оберегает его всю жизнь.</a:t>
            </a:r>
          </a:p>
          <a:p>
            <a:pPr defTabSz="257047">
              <a:defRPr sz="2992">
                <a:solidFill>
                  <a:srgbClr val="005493"/>
                </a:solidFill>
                <a:effectLst>
                  <a:outerShdw blurRad="5588" dist="5588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t>Со временем, колыбельные потеряли свой глубокий смысл и стали обычными песнями для убаюкивания детей.</a:t>
            </a:r>
          </a:p>
        </p:txBody>
      </p:sp>
      <p:pic>
        <p:nvPicPr>
          <p:cNvPr id="132" name="119832543_4.jpg" descr="119832543_4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1050" y="1386487"/>
            <a:ext cx="5078185" cy="674711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В колыбельных песнях главным является не только текст, но и ритм. И у всех народов он разный. Специалисты утверждают, что ритмическая составляющая колыбельных песен близка к медитации или молитве. Мать, поющая колыбельную и ребёнок, слушающий голос матери, усиливают общую положительную энергию."/>
          <p:cNvSpPr txBox="1"/>
          <p:nvPr/>
        </p:nvSpPr>
        <p:spPr>
          <a:xfrm>
            <a:off x="6573161" y="1689100"/>
            <a:ext cx="5806307" cy="637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2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В колыбельных песнях главным является не только текст, но и ритм. И у всех народов он разный. Специалисты утверждают, что ритмическая составляющая колыбельных песен близка к медитации или молитве. Мать, поющая колыбельную и ребёнок, слушающий голос матери, усиливают общую положительную энергию. </a:t>
            </a:r>
          </a:p>
        </p:txBody>
      </p:sp>
      <p:pic>
        <p:nvPicPr>
          <p:cNvPr id="135" name="mamin_obraz.jpg" descr="mamin_obraz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386" y="742950"/>
            <a:ext cx="5832828" cy="8267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У сербов считалось, что колыбельные песни защищают ребёнка от порчи.На востоке до сих пор про неудачливого и не очень хорошего человека говорят: «Ему мать колыбельных песен не пела». Колыбельные дарят малышу счастье, покой и умиротворенность."/>
          <p:cNvSpPr txBox="1">
            <a:spLocks noGrp="1"/>
          </p:cNvSpPr>
          <p:nvPr>
            <p:ph type="title"/>
          </p:nvPr>
        </p:nvSpPr>
        <p:spPr>
          <a:xfrm>
            <a:off x="1041400" y="5562600"/>
            <a:ext cx="11455400" cy="34575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43991">
              <a:defRPr sz="3723">
                <a:solidFill>
                  <a:srgbClr val="005493"/>
                </a:solidFill>
                <a:effectLst>
                  <a:outerShdw blurRad="9652" dist="9652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У сербов считалось, что колыбельные песни защищают ребёнка от порчи.На востоке до сих пор про неудачливого и не очень хорошего человека говорят: «Ему мать колыбельных песен не пела». Колыбельные дарят малышу счастье, покой и умиротворенность.</a:t>
            </a:r>
          </a:p>
        </p:txBody>
      </p:sp>
      <p:pic>
        <p:nvPicPr>
          <p:cNvPr id="138" name="image.jpg" descr="image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62264" y="707922"/>
            <a:ext cx="7413672" cy="496434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Колыбельные песни всех народов мира имеют схожие черты: высокий тембр, медленный темп и характерные интонации. Но в песне каждого народа много своих &quot;секретов&quot;: в них заключается своя философия и свой взгляд на жизнь, ударения в словах подчиняются своему ритмическому рисунку, они отражают обобщенную модель мироздания своего народа, по которой ребенок в первый раз знакомится с миром."/>
          <p:cNvSpPr txBox="1">
            <a:spLocks noGrp="1"/>
          </p:cNvSpPr>
          <p:nvPr>
            <p:ph type="title"/>
          </p:nvPr>
        </p:nvSpPr>
        <p:spPr>
          <a:xfrm>
            <a:off x="660400" y="695275"/>
            <a:ext cx="5338267" cy="8125818"/>
          </a:xfrm>
          <a:prstGeom prst="rect">
            <a:avLst/>
          </a:prstGeom>
        </p:spPr>
        <p:txBody>
          <a:bodyPr/>
          <a:lstStyle>
            <a:lvl1pPr defTabSz="262889">
              <a:defRPr sz="3059">
                <a:solidFill>
                  <a:srgbClr val="005493"/>
                </a:solidFill>
                <a:effectLst>
                  <a:outerShdw blurRad="5715" dist="5715" dir="16200000" rotWithShape="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r>
              <a:t>Колыбельные песни всех народов мира имеют схожие черты: высокий тембр, медленный темп и характерные интонации. Но в песне каждого народа много своих "секретов": в них заключается своя философия и свой взгляд на жизнь, ударения в словах подчиняются своему ритмическому рисунку, они отражают обобщенную модель мироздания своего народа, по которой ребенок в первый раз знакомится с миром.</a:t>
            </a:r>
          </a:p>
        </p:txBody>
      </p:sp>
      <p:pic>
        <p:nvPicPr>
          <p:cNvPr id="141" name="f_dd30ea4fd4837aa6c283dc70ea1cf4f465f79fd7.jpg" descr="f_dd30ea4fd4837aa6c283dc70ea1cf4f465f79fd7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03379" y="2150293"/>
            <a:ext cx="6366421" cy="54530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«Колыбельная медведицы»"/>
          <p:cNvSpPr txBox="1">
            <a:spLocks noGrp="1"/>
          </p:cNvSpPr>
          <p:nvPr>
            <p:ph type="title"/>
          </p:nvPr>
        </p:nvSpPr>
        <p:spPr>
          <a:xfrm>
            <a:off x="1841500" y="7315200"/>
            <a:ext cx="9321800" cy="12319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5928">
                <a:effectLst>
                  <a:outerShdw blurRad="19812" dist="19812" dir="16200000" rotWithShape="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r>
              <a:t>«Колыбельная медведицы»</a:t>
            </a:r>
          </a:p>
        </p:txBody>
      </p:sp>
      <p:pic>
        <p:nvPicPr>
          <p:cNvPr id="144" name="Unknown.jpg" descr="Unknown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78050" y="757771"/>
            <a:ext cx="8648700" cy="59139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«Колыбельная медведицы» была написана к советскому рисованному мультфильму 1969 года, созданной режиссёрами Владимиром Пекарем и Владимиром Поповым на студии «Союзмультфильм». Автор сценария, а также автором слов колыбельной является писатель Юрий Яковлев. Музыку написал композитор Евгений Крылатов, автор песен к таким фильмам, как «Приключения Электроника», «Чародеи», «Гостья из будущего» и т.д.. Но началом его широкой композиторской известности стала музыка к мультипликационному фильму «Умка». Песенку «Колыбельная медведицы» исполнила Аида Ведищева."/>
          <p:cNvSpPr txBox="1"/>
          <p:nvPr/>
        </p:nvSpPr>
        <p:spPr>
          <a:xfrm>
            <a:off x="732147" y="660399"/>
            <a:ext cx="11540506" cy="454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900" i="0">
                <a:solidFill>
                  <a:srgbClr val="005493"/>
                </a:solidFill>
                <a:effectLst>
                  <a:outerShdw blurRad="12700" dist="12700" dir="16200000" rotWithShape="0">
                    <a:srgbClr val="000000">
                      <a:alpha val="50000"/>
                    </a:srgbClr>
                  </a:outerShdw>
                </a:effectLst>
              </a:defRPr>
            </a:pPr>
            <a:r>
              <a:rPr dirty="0"/>
              <a:t>«</a:t>
            </a:r>
            <a:r>
              <a:rPr dirty="0" err="1"/>
              <a:t>Колыбельная</a:t>
            </a:r>
            <a:r>
              <a:rPr dirty="0"/>
              <a:t> </a:t>
            </a:r>
            <a:r>
              <a:rPr dirty="0" err="1"/>
              <a:t>медведицы</a:t>
            </a:r>
            <a:r>
              <a:rPr dirty="0"/>
              <a:t>» </a:t>
            </a:r>
            <a:r>
              <a:rPr dirty="0" err="1"/>
              <a:t>была</a:t>
            </a:r>
            <a:r>
              <a:rPr dirty="0"/>
              <a:t> </a:t>
            </a:r>
            <a:r>
              <a:rPr dirty="0" err="1"/>
              <a:t>написана</a:t>
            </a:r>
            <a:r>
              <a:rPr dirty="0"/>
              <a:t> к </a:t>
            </a:r>
            <a:r>
              <a:rPr dirty="0" err="1"/>
              <a:t>советскому</a:t>
            </a:r>
            <a:r>
              <a:rPr dirty="0"/>
              <a:t> </a:t>
            </a:r>
            <a:r>
              <a:rPr dirty="0" err="1"/>
              <a:t>рисованному</a:t>
            </a:r>
            <a:r>
              <a:rPr dirty="0"/>
              <a:t> </a:t>
            </a:r>
            <a:r>
              <a:rPr dirty="0" err="1"/>
              <a:t>мультфильму</a:t>
            </a:r>
            <a:r>
              <a:rPr dirty="0"/>
              <a:t> </a:t>
            </a:r>
            <a:r>
              <a:rPr lang="en-US" dirty="0" smtClean="0"/>
              <a:t>1969 </a:t>
            </a:r>
            <a:r>
              <a:rPr dirty="0" err="1" smtClean="0"/>
              <a:t>года</a:t>
            </a:r>
            <a:r>
              <a:rPr dirty="0"/>
              <a:t>, </a:t>
            </a:r>
            <a:r>
              <a:rPr dirty="0" err="1"/>
              <a:t>созданной</a:t>
            </a:r>
            <a:r>
              <a:rPr dirty="0"/>
              <a:t> </a:t>
            </a:r>
            <a:r>
              <a:rPr dirty="0" err="1"/>
              <a:t>режиссёрами</a:t>
            </a:r>
            <a:r>
              <a:rPr dirty="0"/>
              <a:t> </a:t>
            </a:r>
            <a:r>
              <a:rPr lang="ru-RU" dirty="0" smtClean="0"/>
              <a:t>Владимиром Пекарем </a:t>
            </a:r>
            <a:r>
              <a:rPr dirty="0" smtClean="0"/>
              <a:t>и </a:t>
            </a:r>
            <a:r>
              <a:rPr lang="ru-RU" dirty="0" smtClean="0"/>
              <a:t>Владимиром Поповым </a:t>
            </a:r>
            <a:r>
              <a:rPr dirty="0" err="1" smtClean="0"/>
              <a:t>на</a:t>
            </a:r>
            <a:r>
              <a:rPr dirty="0" smtClean="0"/>
              <a:t> </a:t>
            </a:r>
            <a:r>
              <a:rPr dirty="0" err="1"/>
              <a:t>студии</a:t>
            </a:r>
            <a:r>
              <a:rPr dirty="0"/>
              <a:t> </a:t>
            </a:r>
            <a:r>
              <a:rPr dirty="0" smtClean="0"/>
              <a:t>«</a:t>
            </a:r>
            <a:r>
              <a:rPr lang="ru-RU" dirty="0" err="1" smtClean="0"/>
              <a:t>Союзмультфильм</a:t>
            </a:r>
            <a:r>
              <a:rPr dirty="0" smtClean="0"/>
              <a:t>». </a:t>
            </a:r>
            <a:r>
              <a:rPr dirty="0" err="1"/>
              <a:t>Автор</a:t>
            </a:r>
            <a:r>
              <a:rPr dirty="0"/>
              <a:t> </a:t>
            </a:r>
            <a:r>
              <a:rPr dirty="0" err="1"/>
              <a:t>сценария</a:t>
            </a:r>
            <a:r>
              <a:rPr dirty="0"/>
              <a:t>, а </a:t>
            </a:r>
            <a:r>
              <a:rPr dirty="0" err="1"/>
              <a:t>также</a:t>
            </a:r>
            <a:r>
              <a:rPr dirty="0"/>
              <a:t> </a:t>
            </a:r>
            <a:r>
              <a:rPr dirty="0" err="1"/>
              <a:t>автором</a:t>
            </a:r>
            <a:r>
              <a:rPr dirty="0"/>
              <a:t> </a:t>
            </a:r>
            <a:r>
              <a:rPr dirty="0" err="1"/>
              <a:t>слов</a:t>
            </a:r>
            <a:r>
              <a:rPr dirty="0"/>
              <a:t> </a:t>
            </a:r>
            <a:r>
              <a:rPr dirty="0" err="1"/>
              <a:t>колыбельной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писатель</a:t>
            </a:r>
            <a:r>
              <a:rPr dirty="0"/>
              <a:t> </a:t>
            </a:r>
            <a:r>
              <a:rPr lang="ru-RU" dirty="0" smtClean="0"/>
              <a:t>Юрий Яковлев</a:t>
            </a:r>
            <a:r>
              <a:rPr dirty="0" smtClean="0"/>
              <a:t>. </a:t>
            </a:r>
            <a:r>
              <a:rPr dirty="0" err="1"/>
              <a:t>Музыку</a:t>
            </a:r>
            <a:r>
              <a:rPr dirty="0"/>
              <a:t> </a:t>
            </a:r>
            <a:r>
              <a:rPr dirty="0" err="1"/>
              <a:t>написал</a:t>
            </a:r>
            <a:r>
              <a:rPr dirty="0"/>
              <a:t> </a:t>
            </a:r>
            <a:r>
              <a:rPr dirty="0" err="1"/>
              <a:t>композитор</a:t>
            </a:r>
            <a:r>
              <a:rPr dirty="0"/>
              <a:t> </a:t>
            </a:r>
            <a:r>
              <a:rPr dirty="0" err="1"/>
              <a:t>Евгений</a:t>
            </a:r>
            <a:r>
              <a:rPr dirty="0"/>
              <a:t> </a:t>
            </a:r>
            <a:r>
              <a:rPr dirty="0" err="1"/>
              <a:t>Крылатов</a:t>
            </a:r>
            <a:r>
              <a:rPr dirty="0"/>
              <a:t>, </a:t>
            </a:r>
            <a:r>
              <a:rPr dirty="0" err="1"/>
              <a:t>автор</a:t>
            </a:r>
            <a:r>
              <a:rPr dirty="0"/>
              <a:t> </a:t>
            </a:r>
            <a:r>
              <a:rPr dirty="0" err="1"/>
              <a:t>песен</a:t>
            </a:r>
            <a:r>
              <a:rPr dirty="0"/>
              <a:t> к </a:t>
            </a:r>
            <a:r>
              <a:rPr dirty="0" err="1"/>
              <a:t>таким</a:t>
            </a:r>
            <a:r>
              <a:rPr dirty="0"/>
              <a:t> </a:t>
            </a:r>
            <a:r>
              <a:rPr dirty="0" err="1"/>
              <a:t>фильмам</a:t>
            </a:r>
            <a:r>
              <a:rPr dirty="0"/>
              <a:t>, </a:t>
            </a:r>
            <a:r>
              <a:rPr dirty="0" err="1"/>
              <a:t>как</a:t>
            </a:r>
            <a:r>
              <a:rPr dirty="0"/>
              <a:t> «</a:t>
            </a:r>
            <a:r>
              <a:rPr dirty="0" err="1"/>
              <a:t>Приключения</a:t>
            </a:r>
            <a:r>
              <a:rPr dirty="0"/>
              <a:t> </a:t>
            </a:r>
            <a:r>
              <a:rPr dirty="0" err="1"/>
              <a:t>Электроника</a:t>
            </a:r>
            <a:r>
              <a:rPr dirty="0"/>
              <a:t>», «</a:t>
            </a:r>
            <a:r>
              <a:rPr dirty="0" err="1"/>
              <a:t>Чародеи</a:t>
            </a:r>
            <a:r>
              <a:rPr dirty="0"/>
              <a:t>», «</a:t>
            </a:r>
            <a:r>
              <a:rPr dirty="0" err="1"/>
              <a:t>Гостья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будущего</a:t>
            </a:r>
            <a:r>
              <a:rPr dirty="0"/>
              <a:t>» и </a:t>
            </a:r>
            <a:r>
              <a:rPr dirty="0" err="1"/>
              <a:t>т.д</a:t>
            </a:r>
            <a:r>
              <a:rPr dirty="0"/>
              <a:t>.. </a:t>
            </a:r>
            <a:r>
              <a:rPr dirty="0" err="1"/>
              <a:t>Но</a:t>
            </a:r>
            <a:r>
              <a:rPr dirty="0"/>
              <a:t> </a:t>
            </a:r>
            <a:r>
              <a:rPr dirty="0" err="1"/>
              <a:t>началом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широкой</a:t>
            </a:r>
            <a:r>
              <a:rPr dirty="0"/>
              <a:t> </a:t>
            </a:r>
            <a:r>
              <a:rPr dirty="0" err="1"/>
              <a:t>композиторской</a:t>
            </a:r>
            <a:r>
              <a:rPr dirty="0"/>
              <a:t> </a:t>
            </a:r>
            <a:r>
              <a:rPr dirty="0" err="1"/>
              <a:t>известности</a:t>
            </a:r>
            <a:r>
              <a:rPr dirty="0"/>
              <a:t> </a:t>
            </a:r>
            <a:r>
              <a:rPr dirty="0" err="1"/>
              <a:t>стала</a:t>
            </a:r>
            <a:r>
              <a:rPr dirty="0"/>
              <a:t> </a:t>
            </a:r>
            <a:r>
              <a:rPr dirty="0" err="1"/>
              <a:t>музыка</a:t>
            </a:r>
            <a:r>
              <a:rPr dirty="0"/>
              <a:t> к </a:t>
            </a:r>
            <a:r>
              <a:rPr dirty="0" err="1"/>
              <a:t>мультипликационному</a:t>
            </a:r>
            <a:r>
              <a:rPr dirty="0"/>
              <a:t> </a:t>
            </a:r>
            <a:r>
              <a:rPr dirty="0" err="1"/>
              <a:t>фильму</a:t>
            </a:r>
            <a:r>
              <a:rPr dirty="0"/>
              <a:t> «</a:t>
            </a:r>
            <a:r>
              <a:rPr dirty="0" err="1"/>
              <a:t>Умка</a:t>
            </a:r>
            <a:r>
              <a:rPr dirty="0"/>
              <a:t>». </a:t>
            </a:r>
            <a:r>
              <a:rPr dirty="0" err="1"/>
              <a:t>Песенку</a:t>
            </a:r>
            <a:r>
              <a:rPr dirty="0"/>
              <a:t> «</a:t>
            </a:r>
            <a:r>
              <a:rPr dirty="0" err="1"/>
              <a:t>Колыбельная</a:t>
            </a:r>
            <a:r>
              <a:rPr dirty="0"/>
              <a:t> </a:t>
            </a:r>
            <a:r>
              <a:rPr dirty="0" err="1"/>
              <a:t>медведицы</a:t>
            </a:r>
            <a:r>
              <a:rPr dirty="0"/>
              <a:t>» </a:t>
            </a:r>
            <a:r>
              <a:rPr dirty="0" err="1"/>
              <a:t>исполнила</a:t>
            </a:r>
            <a:r>
              <a:rPr dirty="0"/>
              <a:t> </a:t>
            </a:r>
            <a:r>
              <a:rPr dirty="0" err="1"/>
              <a:t>Аида</a:t>
            </a:r>
            <a:r>
              <a:rPr dirty="0"/>
              <a:t> </a:t>
            </a:r>
            <a:r>
              <a:rPr dirty="0" err="1"/>
              <a:t>Ведищева</a:t>
            </a:r>
            <a:r>
              <a:rPr dirty="0"/>
              <a:t>.</a:t>
            </a:r>
          </a:p>
        </p:txBody>
      </p:sp>
      <p:pic>
        <p:nvPicPr>
          <p:cNvPr id="147" name="pv_795136.jpg" descr="pv_795136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585" y="5336381"/>
            <a:ext cx="3091675" cy="3081378"/>
          </a:xfrm>
          <a:prstGeom prst="rect">
            <a:avLst/>
          </a:prstGeom>
        </p:spPr>
      </p:pic>
      <p:pic>
        <p:nvPicPr>
          <p:cNvPr id="148" name="i-2417.jpg" descr="i-2417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5381" y="5336367"/>
            <a:ext cx="3220614" cy="3081406"/>
          </a:xfrm>
          <a:prstGeom prst="rect">
            <a:avLst/>
          </a:prstGeom>
        </p:spPr>
      </p:pic>
      <p:pic>
        <p:nvPicPr>
          <p:cNvPr id="149" name="Unknown.jpg" descr="Unknown.jpg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7870" y="5670550"/>
            <a:ext cx="3009901" cy="314940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1">
              <a:satOff val="-17010"/>
              <a:lumOff val="1436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1" u="none" strike="noStrike" cap="none" spc="0" normalizeH="0" baseline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blurRad="25400" dist="12700" dir="5400000" rotWithShape="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1328</Words>
  <Application>Microsoft Office PowerPoint</Application>
  <PresentationFormat>Произвольный</PresentationFormat>
  <Paragraphs>54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Moroccan</vt:lpstr>
      <vt:lpstr>Колыбельные песни</vt:lpstr>
      <vt:lpstr>«Песня матери – главная песня в мире; начало всех человеческих песен»</vt:lpstr>
      <vt:lpstr>Презентация PowerPoint</vt:lpstr>
      <vt:lpstr>В древности колыбельные песни носили глубокий сакральный смысл. Это было своеобразное напутствие ребёнку. Через колыбельные лечили от болезней, закладывали правильную жизненную программу, желали добра и благополучия. У многих народов существовало поверье, что колыбельная песня, сочиненная матерью для своего ребёнка, оберегает его всю жизнь. Со временем, колыбельные потеряли свой глубокий смысл и стали обычными песнями для убаюкивания детей.</vt:lpstr>
      <vt:lpstr>Презентация PowerPoint</vt:lpstr>
      <vt:lpstr>У сербов считалось, что колыбельные песни защищают ребёнка от порчи.На востоке до сих пор про неудачливого и не очень хорошего человека говорят: «Ему мать колыбельных песен не пела». Колыбельные дарят малышу счастье, покой и умиротворенность.</vt:lpstr>
      <vt:lpstr>Колыбельные песни всех народов мира имеют схожие черты: высокий тембр, медленный темп и характерные интонации. Но в песне каждого народа много своих "секретов": в них заключается своя философия и свой взгляд на жизнь, ударения в словах подчиняются своему ритмическому рисунку, они отражают обобщенную модель мироздания своего народа, по которой ребенок в первый раз знакомится с миром.</vt:lpstr>
      <vt:lpstr>«Колыбельная медведицы»</vt:lpstr>
      <vt:lpstr>Презентация PowerPoint</vt:lpstr>
      <vt:lpstr>Музыкальный анализ песни «Колыбельная медведицы»</vt:lpstr>
      <vt:lpstr>При прослушивании «Колыбельной медведицы» снимается вся тревожность, возбуждение, слова и музыка действуют очень успокаивающе. Кажется, что эта спокойная мелодия поможет утихомириться даже самым озорным деткам. В каждом слове медведицы чувствуется любовь к своему малышу. Она надеется, что ничто и никогда не потревожит медвежонка. Их льдина надежна, светят им “звездные медведи”, а рядом старшие соседи – белые медведи.</vt:lpstr>
      <vt:lpstr>Колыбельная Светлане</vt:lpstr>
      <vt:lpstr>Презентация PowerPoint</vt:lpstr>
      <vt:lpstr>Музыкальный анализ песни  «Колыбельная Светлане»</vt:lpstr>
      <vt:lpstr>Презентация PowerPoint</vt:lpstr>
      <vt:lpstr>Колыбельная Брамса</vt:lpstr>
      <vt:lpstr>Иоганнес Брамс написал колыбельную как часть симфонии в 1868 г., она не предполагала написание слов.Поначалу мелодия носила название «Wiegenlied (Колыбельная песня), Опус 49 №4". Текст "Wiegenlied"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"Guten Abend, gute Nacht" (Доброго вечера, доброй ночи). Песня получилась простой, поэтому 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"Guten Abend, gute Nacht" один.</vt:lpstr>
      <vt:lpstr>Презентация PowerPoint</vt:lpstr>
      <vt:lpstr>Музыкальный анализ «Колыбельной»  Иоганнеса Брамса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Колыбельные</dc:title>
  <dc:creator>мб</dc:creator>
  <cp:lastModifiedBy>Пользователь Windows</cp:lastModifiedBy>
  <cp:revision>9</cp:revision>
  <dcterms:modified xsi:type="dcterms:W3CDTF">2019-01-23T07:52:04Z</dcterms:modified>
</cp:coreProperties>
</file>