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70" r:id="rId5"/>
    <p:sldId id="271" r:id="rId6"/>
    <p:sldId id="272" r:id="rId7"/>
    <p:sldId id="273" r:id="rId8"/>
    <p:sldId id="274" r:id="rId9"/>
    <p:sldId id="27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E21D-5B0A-4410-9C26-EC51663E104F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AB4D-D603-4DD8-817B-7689DB6E3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96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E21D-5B0A-4410-9C26-EC51663E104F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AB4D-D603-4DD8-817B-7689DB6E3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84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E21D-5B0A-4410-9C26-EC51663E104F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AB4D-D603-4DD8-817B-7689DB6E3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12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E21D-5B0A-4410-9C26-EC51663E104F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AB4D-D603-4DD8-817B-7689DB6E3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10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E21D-5B0A-4410-9C26-EC51663E104F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AB4D-D603-4DD8-817B-7689DB6E3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67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E21D-5B0A-4410-9C26-EC51663E104F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AB4D-D603-4DD8-817B-7689DB6E3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25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E21D-5B0A-4410-9C26-EC51663E104F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AB4D-D603-4DD8-817B-7689DB6E3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2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E21D-5B0A-4410-9C26-EC51663E104F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AB4D-D603-4DD8-817B-7689DB6E3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68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E21D-5B0A-4410-9C26-EC51663E104F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AB4D-D603-4DD8-817B-7689DB6E3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71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E21D-5B0A-4410-9C26-EC51663E104F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AB4D-D603-4DD8-817B-7689DB6E3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09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E21D-5B0A-4410-9C26-EC51663E104F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AB4D-D603-4DD8-817B-7689DB6E3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0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0E21D-5B0A-4410-9C26-EC51663E104F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1AB4D-D603-4DD8-817B-7689DB6E3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62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1259632" y="2348880"/>
            <a:ext cx="6480720" cy="2160240"/>
          </a:xfrm>
          <a:prstGeom prst="cloudCallou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4306" y="2564904"/>
            <a:ext cx="6120680" cy="1512168"/>
          </a:xfrm>
          <a:ln w="0">
            <a:noFill/>
            <a:miter lim="800000"/>
          </a:ln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Колыбельные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4869160"/>
            <a:ext cx="4600600" cy="1584176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Выполнила ученица 2В класса</a:t>
            </a:r>
          </a:p>
          <a:p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МБОУ СОШ №7 г. Туймазы</a:t>
            </a:r>
          </a:p>
          <a:p>
            <a:r>
              <a:rPr lang="ru-RU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Гиматова</a:t>
            </a: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Алина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34186" y="332656"/>
            <a:ext cx="8280920" cy="1512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АКМУЛЛИНСКАЯ ОЛИМПИАДА</a:t>
            </a:r>
          </a:p>
          <a:p>
            <a:r>
              <a:rPr lang="ru-RU" sz="2400" dirty="0" smtClean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Дистанционная олимпиада по музыке 1-4 классы </a:t>
            </a:r>
          </a:p>
          <a:p>
            <a:r>
              <a:rPr lang="ru-RU" sz="2400" dirty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2</a:t>
            </a:r>
            <a:r>
              <a:rPr lang="ru-RU" sz="2400" dirty="0" smtClean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тур 2018-2019 уч. год</a:t>
            </a:r>
          </a:p>
          <a:p>
            <a:endParaRPr lang="ru-RU" sz="2400" dirty="0"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732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4862"/>
            <a:ext cx="5292080" cy="79208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Колыбельная как жанр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0345" y="908720"/>
            <a:ext cx="8496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Колыбельные были одними из первых произведений детского фольклора, которые обратили на себя внимание собирателей и начали включаться в фольклорные сборники. Это песни совершенно определенного назначения: они исполняются матерью или нянькой у колыбели ребенка, чтобы быстрее успокоить его, усыпить. Минуют года и века, меняются социальные формации и условия жизни, но всегда остается нежность к новому человеку, остаются заботы о его воспитании, материнская любовь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068960"/>
            <a:ext cx="38209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Поэтому </a:t>
            </a:r>
            <a:r>
              <a:rPr lang="ru-RU" sz="2000" dirty="0"/>
              <a:t>колыбельные всегда являются наиболее популярным песенным жанром, который существует в  семьях. Они манят своей нежностью, необычной мягкостью и красотой, идущими из глубины материнского сердца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3" name="AutoShape 2" descr="https://storage.yvision.kz/images/user/washington/vOGVWexKEURXMM61RNTAH40cvYD7M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https://storage.yvision.kz/images/user/washington/vOGVWexKEURXMM61RNTAH40cvYD7M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188124"/>
            <a:ext cx="4665431" cy="348123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438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4862"/>
            <a:ext cx="5292080" cy="79208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Колыбельная как жанр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6604" y="906973"/>
            <a:ext cx="55712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Колыбельные </a:t>
            </a:r>
            <a:r>
              <a:rPr lang="ru-RU" sz="2000" dirty="0"/>
              <a:t>поют ребенку еще тогда, когда </a:t>
            </a:r>
            <a:r>
              <a:rPr lang="ru-RU" sz="2000" dirty="0" smtClean="0"/>
              <a:t>он </a:t>
            </a:r>
            <a:r>
              <a:rPr lang="ru-RU" sz="2000" dirty="0"/>
              <a:t>не понимает слов. Это произведения для детей, с помощью которых успокаивали малыша. Позже через песню он получает первые представления об окружающем мире. Это обстоятельство обусловило и форму песни, прежде всего мелодию и ритм, а также доступность содержания, простоту композиции, занимательность. Ритм колыбельных передает само покачивание колыбели. </a:t>
            </a:r>
          </a:p>
        </p:txBody>
      </p:sp>
      <p:pic>
        <p:nvPicPr>
          <p:cNvPr id="1026" name="Picture 2" descr="http://xn--b1algoccq.xn--p1ai/%D0%BA%D0%B0%D1%80%D1%82%D0%B8%D0%BD%D0%BA%D0%B0/%D0%B1%D0%BE%D0%BB%D1%8C%D1%88%D0%B0%D1%8F/a22aa8f11e53e14cac44dc07399fac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760" y="1052736"/>
            <a:ext cx="2990590" cy="236268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https://avatars.mds.yandex.net/get-pdb/1352825/53a4582d-ec3c-4eac-84af-bdfa764fc151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https://avatars.mds.yandex.net/get-pdb/1352825/53a4582d-ec3c-4eac-84af-bdfa764fc151/s1200?webp=fals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4" t="10127" r="10698" b="2858"/>
          <a:stretch/>
        </p:blipFill>
        <p:spPr bwMode="auto">
          <a:xfrm>
            <a:off x="354217" y="4103292"/>
            <a:ext cx="3750522" cy="233897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223598" y="4007302"/>
            <a:ext cx="47071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К </a:t>
            </a:r>
            <a:r>
              <a:rPr lang="ru-RU" sz="2000" dirty="0"/>
              <a:t>этому жанру как нельзя лучше относятся требования, предъявляемые вообще к детским произведениям. По своему сложению колыбельные принадлежат к древнейшим из песенных жанров. Многие из них несут совершенно конкретную информацию, необходимую и интересную для ребенка</a:t>
            </a:r>
          </a:p>
        </p:txBody>
      </p:sp>
    </p:spTree>
    <p:extLst>
      <p:ext uri="{BB962C8B-B14F-4D97-AF65-F5344CB8AC3E}">
        <p14:creationId xmlns:p14="http://schemas.microsoft.com/office/powerpoint/2010/main" val="122535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4862"/>
            <a:ext cx="5652120" cy="79208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«Колыбельная Светлане»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906973"/>
            <a:ext cx="525658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Музыка Тихона Хренникова, </a:t>
            </a:r>
            <a:endParaRPr lang="ru-RU" sz="2000" b="1" dirty="0" smtClean="0"/>
          </a:p>
          <a:p>
            <a:pPr algn="just"/>
            <a:r>
              <a:rPr lang="ru-RU" sz="2000" b="1" dirty="0" smtClean="0"/>
              <a:t>слова </a:t>
            </a:r>
            <a:r>
              <a:rPr lang="ru-RU" sz="2000" b="1" dirty="0"/>
              <a:t>Александра </a:t>
            </a:r>
            <a:r>
              <a:rPr lang="ru-RU" sz="2000" b="1" dirty="0" smtClean="0"/>
              <a:t>Гладкова</a:t>
            </a:r>
          </a:p>
          <a:p>
            <a:pPr algn="just"/>
            <a:endParaRPr lang="ru-RU" sz="1000" dirty="0"/>
          </a:p>
          <a:p>
            <a:pPr algn="just"/>
            <a:r>
              <a:rPr lang="ru-RU" sz="2000" dirty="0"/>
              <a:t>К 150-летию Бородинского сражения был снят Эльдаром Рязановым был снят фильм «Гусарская баллада» по пьесе Александра Гладкова «Давным-давно» про отечественную войну 1812 года. Для этого фильма Тихоном Хренниковым была написана великолепная музыка. В том числе «Колыбельная Светлане». </a:t>
            </a:r>
          </a:p>
        </p:txBody>
      </p:sp>
      <p:sp>
        <p:nvSpPr>
          <p:cNvPr id="3" name="AutoShape 4" descr="https://avatars.mds.yandex.net/get-pdb/1352825/53a4582d-ec3c-4eac-84af-bdfa764fc151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Колыбельная Светланы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030" y="1249468"/>
            <a:ext cx="3486154" cy="238650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79513" y="3789040"/>
            <a:ext cx="87766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По </a:t>
            </a:r>
            <a:r>
              <a:rPr lang="ru-RU" sz="2000" dirty="0"/>
              <a:t>сюжету пьесы девушка-корнет Шура Азарова поет своей кукле Светлане колыбельную, прощаясь с ней и с родным домом. И окончательно прощаясь с детством. "Колыбельная Светлане" стоит в ряду его лучших лирических песен. Французский композитор Жорж </a:t>
            </a:r>
            <a:r>
              <a:rPr lang="ru-RU" sz="2000" dirty="0" err="1"/>
              <a:t>Орик</a:t>
            </a:r>
            <a:r>
              <a:rPr lang="ru-RU" sz="2000" dirty="0"/>
              <a:t> (</a:t>
            </a:r>
            <a:r>
              <a:rPr lang="ru-RU" sz="2000" dirty="0" err="1"/>
              <a:t>Georges</a:t>
            </a:r>
            <a:r>
              <a:rPr lang="ru-RU" sz="2000" dirty="0"/>
              <a:t> </a:t>
            </a:r>
            <a:r>
              <a:rPr lang="ru-RU" sz="2000" dirty="0" err="1"/>
              <a:t>Auric</a:t>
            </a:r>
            <a:r>
              <a:rPr lang="ru-RU" sz="2000" dirty="0"/>
              <a:t>) прямо сказал: "Если бы Хренников сочинил только одну мелодию - "Колыбельную Светлане" - его имя было бы уже навечно занесено в музыкальные анналы".</a:t>
            </a:r>
          </a:p>
          <a:p>
            <a:pPr algn="just"/>
            <a:r>
              <a:rPr lang="ru-RU" sz="2000" dirty="0" smtClean="0"/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2788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4862"/>
            <a:ext cx="6300192" cy="79208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«Колыбельная Медведицы»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058" y="733246"/>
            <a:ext cx="539705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Музыка </a:t>
            </a:r>
            <a:r>
              <a:rPr lang="ru-RU" sz="2000" b="1" dirty="0" smtClean="0"/>
              <a:t>Евгения </a:t>
            </a:r>
            <a:r>
              <a:rPr lang="ru-RU" sz="2000" b="1" dirty="0" err="1" smtClean="0"/>
              <a:t>Крылатова</a:t>
            </a:r>
            <a:r>
              <a:rPr lang="ru-RU" sz="2000" b="1" dirty="0" smtClean="0"/>
              <a:t>, </a:t>
            </a:r>
          </a:p>
          <a:p>
            <a:pPr algn="just"/>
            <a:r>
              <a:rPr lang="ru-RU" sz="2000" b="1" dirty="0" smtClean="0"/>
              <a:t>слова Юрия Яковлева</a:t>
            </a:r>
          </a:p>
          <a:p>
            <a:pPr algn="just"/>
            <a:endParaRPr lang="ru-RU" sz="1000" dirty="0"/>
          </a:p>
          <a:p>
            <a:pPr algn="just"/>
            <a:r>
              <a:rPr lang="ru-RU" sz="2000" dirty="0"/>
              <a:t>Одним из композиторов, писавших детские кинохиты в 1970−80-е годы, является Евгений </a:t>
            </a:r>
            <a:r>
              <a:rPr lang="ru-RU" sz="2000" dirty="0" err="1"/>
              <a:t>Крылатов</a:t>
            </a:r>
            <a:r>
              <a:rPr lang="ru-RU" sz="2000" dirty="0"/>
              <a:t>. Он родился 23 февраля 1934 года в Пермской области в простой рабочей семье. Окончив местную музыкальную школу, затем </a:t>
            </a:r>
            <a:r>
              <a:rPr lang="ru-RU" sz="2000" dirty="0" smtClean="0"/>
              <a:t> </a:t>
            </a:r>
            <a:r>
              <a:rPr lang="ru-RU" sz="2000" dirty="0"/>
              <a:t>училище, </a:t>
            </a:r>
            <a:r>
              <a:rPr lang="ru-RU" sz="2000" dirty="0" smtClean="0"/>
              <a:t>он </a:t>
            </a:r>
            <a:r>
              <a:rPr lang="ru-RU" sz="2000" dirty="0"/>
              <a:t>поступил в </a:t>
            </a:r>
            <a:r>
              <a:rPr lang="ru-RU" sz="2000" dirty="0" smtClean="0"/>
              <a:t>Московскую </a:t>
            </a:r>
            <a:r>
              <a:rPr lang="ru-RU" sz="2000" dirty="0" err="1" smtClean="0"/>
              <a:t>консерва</a:t>
            </a:r>
            <a:r>
              <a:rPr lang="ru-RU" sz="2000" dirty="0" smtClean="0"/>
              <a:t>-</a:t>
            </a:r>
            <a:endParaRPr lang="ru-RU" sz="2000" dirty="0"/>
          </a:p>
        </p:txBody>
      </p:sp>
      <p:sp>
        <p:nvSpPr>
          <p:cNvPr id="3" name="AutoShape 4" descr="https://avatars.mds.yandex.net/get-pdb/1352825/53a4582d-ec3c-4eac-84af-bdfa764fc151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http://mir-pozitiva.su/wp-content/uploads/2018/11/2018.11.27-00-51-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236" y="1556792"/>
            <a:ext cx="3363648" cy="173771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86700" y="3284984"/>
            <a:ext cx="883918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торию</a:t>
            </a:r>
            <a:r>
              <a:rPr lang="ru-RU" sz="2000" dirty="0"/>
              <a:t>. После её окончания он работал при драмтеатре, где писал в основном инструментальную </a:t>
            </a:r>
            <a:r>
              <a:rPr lang="ru-RU" sz="2000" dirty="0" smtClean="0"/>
              <a:t>музыку. Решающую </a:t>
            </a:r>
            <a:r>
              <a:rPr lang="ru-RU" sz="2000" dirty="0"/>
              <a:t>роль в судьбе Евгения сыграл </a:t>
            </a:r>
            <a:r>
              <a:rPr lang="ru-RU" sz="2000" dirty="0" smtClean="0"/>
              <a:t>композитор </a:t>
            </a:r>
            <a:r>
              <a:rPr lang="ru-RU" sz="2000" dirty="0"/>
              <a:t>Александр </a:t>
            </a:r>
            <a:r>
              <a:rPr lang="ru-RU" sz="2000" dirty="0" err="1"/>
              <a:t>Зацепин</a:t>
            </a:r>
            <a:r>
              <a:rPr lang="ru-RU" sz="2000" dirty="0"/>
              <a:t>. К тому времени </a:t>
            </a:r>
            <a:r>
              <a:rPr lang="ru-RU" sz="2000" dirty="0" err="1"/>
              <a:t>Зацепин</a:t>
            </a:r>
            <a:r>
              <a:rPr lang="ru-RU" sz="2000" dirty="0"/>
              <a:t> был уже широко известен в мире кино. </a:t>
            </a:r>
            <a:r>
              <a:rPr lang="ru-RU" sz="2000" dirty="0" smtClean="0"/>
              <a:t>Он </a:t>
            </a:r>
            <a:r>
              <a:rPr lang="ru-RU" sz="2000" dirty="0"/>
              <a:t>привёл </a:t>
            </a:r>
            <a:r>
              <a:rPr lang="ru-RU" sz="2000" dirty="0" err="1"/>
              <a:t>Крылатова</a:t>
            </a:r>
            <a:r>
              <a:rPr lang="ru-RU" sz="2000" dirty="0"/>
              <a:t> на студию «</a:t>
            </a:r>
            <a:r>
              <a:rPr lang="ru-RU" sz="2000" dirty="0" err="1"/>
              <a:t>Союзмультфильм</a:t>
            </a:r>
            <a:r>
              <a:rPr lang="ru-RU" sz="2000" dirty="0"/>
              <a:t>», где работал над музыкой к мультфильму «Умка», и заявил, что тот будет его соавтором. Далее Александр Сергеевич отдает создание музыки к мультфильму полностью в руки своего протеже. В результате на свет появляется знаменитая «Колыбельная Медведицы» на слова Ю. Яковлева, замечательно исполненная </a:t>
            </a:r>
            <a:r>
              <a:rPr lang="ru-RU" sz="2000" dirty="0" err="1"/>
              <a:t>Аидой</a:t>
            </a:r>
            <a:r>
              <a:rPr lang="ru-RU" sz="2000" dirty="0"/>
              <a:t> Ведищевой. Поначалу </a:t>
            </a:r>
            <a:r>
              <a:rPr lang="ru-RU" sz="2000" dirty="0" err="1"/>
              <a:t>Крылатов</a:t>
            </a:r>
            <a:r>
              <a:rPr lang="ru-RU" sz="2000" dirty="0"/>
              <a:t> не придаёт песне большого значения. Но после выхода на экраны мультфильма про забавного полярного медвежонка «Колыбельная» становится </a:t>
            </a:r>
            <a:r>
              <a:rPr lang="ru-RU" sz="2000" dirty="0" err="1" smtClean="0"/>
              <a:t>мегахитом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8106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4862"/>
            <a:ext cx="6012160" cy="79208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«Колыбельная» И. Брамса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058" y="733246"/>
            <a:ext cx="611713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Музыка </a:t>
            </a:r>
            <a:r>
              <a:rPr lang="ru-RU" sz="2000" b="1" dirty="0" smtClean="0"/>
              <a:t>и слова </a:t>
            </a:r>
            <a:r>
              <a:rPr lang="ru-RU" sz="2000" b="1" dirty="0" err="1" smtClean="0"/>
              <a:t>Иоганнеса</a:t>
            </a:r>
            <a:r>
              <a:rPr lang="ru-RU" sz="2000" b="1" dirty="0" smtClean="0"/>
              <a:t> Брамса</a:t>
            </a:r>
          </a:p>
          <a:p>
            <a:pPr algn="just"/>
            <a:endParaRPr lang="ru-RU" sz="1000" dirty="0"/>
          </a:p>
          <a:p>
            <a:pPr algn="just"/>
            <a:r>
              <a:rPr lang="ru-RU" sz="2000" dirty="0" err="1"/>
              <a:t>Иоганнес</a:t>
            </a:r>
            <a:r>
              <a:rPr lang="ru-RU" sz="2000" dirty="0"/>
              <a:t> Брамс написал колыбельную как часть симфонии в 1868 г., она не предполагала написание слов</a:t>
            </a:r>
            <a:r>
              <a:rPr lang="ru-RU" sz="2000" dirty="0" smtClean="0"/>
              <a:t>. Поначалу </a:t>
            </a:r>
            <a:r>
              <a:rPr lang="ru-RU" sz="2000" dirty="0"/>
              <a:t>мелодия носила название "</a:t>
            </a:r>
            <a:r>
              <a:rPr lang="ru-RU" sz="2000" dirty="0" err="1"/>
              <a:t>Wiegenlied</a:t>
            </a:r>
            <a:r>
              <a:rPr lang="ru-RU" sz="2000" dirty="0"/>
              <a:t> (</a:t>
            </a:r>
            <a:r>
              <a:rPr lang="ru-RU" sz="2000" i="1" dirty="0"/>
              <a:t>то есть Колыбельная песня</a:t>
            </a:r>
            <a:r>
              <a:rPr lang="ru-RU" sz="2000" dirty="0"/>
              <a:t>), Опус 49 №4". Текст "</a:t>
            </a:r>
            <a:r>
              <a:rPr lang="ru-RU" sz="2000" dirty="0" err="1"/>
              <a:t>Wiegenlied</a:t>
            </a:r>
            <a:r>
              <a:rPr lang="ru-RU" sz="2000" dirty="0"/>
              <a:t>" получила несколько позже, когда композитор отправился в Германию. Там Брамс встретил молодую женщину по имени Берта Фабер. Она хотела новую песню, чтобы петь её своему первенцу, и композитор исполнил её желание, написав текст к своей "Колыбельной". Он называется "</a:t>
            </a:r>
            <a:r>
              <a:rPr lang="ru-RU" sz="2000" dirty="0" err="1"/>
              <a:t>Guten</a:t>
            </a:r>
            <a:r>
              <a:rPr lang="ru-RU" sz="2000" dirty="0"/>
              <a:t> </a:t>
            </a:r>
            <a:r>
              <a:rPr lang="ru-RU" sz="2000" dirty="0" err="1"/>
              <a:t>Abend</a:t>
            </a:r>
            <a:r>
              <a:rPr lang="ru-RU" sz="2000" dirty="0"/>
              <a:t>, </a:t>
            </a:r>
            <a:r>
              <a:rPr lang="ru-RU" sz="2000" dirty="0" err="1"/>
              <a:t>gute</a:t>
            </a:r>
            <a:r>
              <a:rPr lang="ru-RU" sz="2000" dirty="0"/>
              <a:t> </a:t>
            </a:r>
            <a:r>
              <a:rPr lang="ru-RU" sz="2000" dirty="0" err="1"/>
              <a:t>Nacht</a:t>
            </a:r>
            <a:r>
              <a:rPr lang="ru-RU" sz="2000" dirty="0"/>
              <a:t>" (Доброго вечера, </a:t>
            </a:r>
            <a:r>
              <a:rPr lang="ru-RU" sz="2000" dirty="0" smtClean="0"/>
              <a:t>доброй</a:t>
            </a:r>
            <a:endParaRPr lang="ru-RU" sz="2000" dirty="0"/>
          </a:p>
        </p:txBody>
      </p:sp>
      <p:sp>
        <p:nvSpPr>
          <p:cNvPr id="3" name="AutoShape 4" descr="https://avatars.mds.yandex.net/get-pdb/1352825/53a4582d-ec3c-4eac-84af-bdfa764fc151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https://letmuzika.ru/uploads/images/i/o/g/iogannes_brams_nemetskij_rekviem.jpg"/>
          <p:cNvSpPr>
            <a:spLocks noChangeAspect="1" noChangeArrowheads="1"/>
          </p:cNvSpPr>
          <p:nvPr/>
        </p:nvSpPr>
        <p:spPr bwMode="auto">
          <a:xfrm>
            <a:off x="155575" y="-4411663"/>
            <a:ext cx="6981825" cy="920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https://letmuzika.ru/uploads/images/i/o/g/iogannes_brams_nemetskij_rekviem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72305"/>
            <a:ext cx="2458703" cy="324036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00475" y="4527668"/>
            <a:ext cx="870243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ночи</a:t>
            </a:r>
            <a:r>
              <a:rPr lang="ru-RU" sz="2000" dirty="0"/>
              <a:t>). Песня получилась простой и естественно красивой, поэтому многие думают, что Брамс её целиком позаимствовал у народа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dirty="0" err="1"/>
              <a:t>Иоганнес</a:t>
            </a:r>
            <a:r>
              <a:rPr lang="ru-RU" sz="2000" dirty="0"/>
              <a:t> Брамс, бесспорно, один из самых значительных представителей немецкого песенного искусства. Им написано около 300 очень разнообразных песен; Брамс создал свой индивидуальный песенный стиль</a:t>
            </a:r>
            <a:r>
              <a:rPr lang="ru-RU" sz="2000" dirty="0" smtClean="0"/>
              <a:t>. </a:t>
            </a:r>
            <a:r>
              <a:rPr lang="ru-RU" sz="2000" dirty="0"/>
              <a:t>Композитор как бы «переводит» песню в план камерной лирики, сохраняя ясно ощутимую связь с народными истоками.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8549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4862"/>
            <a:ext cx="6012160" cy="79208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«Колыбельная» И. Брамса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764704"/>
            <a:ext cx="875385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Такова </a:t>
            </a:r>
            <a:r>
              <a:rPr lang="ru-RU" sz="2000" dirty="0"/>
              <a:t>его известнейшая «Колыбельная» (ор. 49 № 4), по справедливости причисляемая к жемчужинам немецкого вокального искусства. </a:t>
            </a:r>
          </a:p>
          <a:p>
            <a:pPr algn="just"/>
            <a:r>
              <a:rPr lang="ru-RU" sz="2000" dirty="0" smtClean="0"/>
              <a:t>Спокойная </a:t>
            </a:r>
            <a:r>
              <a:rPr lang="ru-RU" sz="2000" dirty="0"/>
              <a:t>мелодия, для которой очень характерны «покачивающиеся» </a:t>
            </a:r>
            <a:r>
              <a:rPr lang="ru-RU" sz="2000" dirty="0" err="1"/>
              <a:t>терцовые</a:t>
            </a:r>
            <a:r>
              <a:rPr lang="ru-RU" sz="2000" dirty="0"/>
              <a:t> интонации, такое же «покачивание» в сопровождении, выдержанном с начала до конца на тоническом органном пункте, — все это выразительно передает настроение тишины и умиротворенности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dirty="0"/>
              <a:t>Существует мнение, что колыбельные детям надо обязательно слушать </a:t>
            </a:r>
            <a:r>
              <a:rPr lang="ru-RU" sz="2000" dirty="0" smtClean="0"/>
              <a:t>на </a:t>
            </a:r>
            <a:r>
              <a:rPr lang="ru-RU" sz="2000" dirty="0"/>
              <a:t>родном языке, в крайнем случае – инструментальные версии. Но учёные доказали, что мелодия со словами влияет на детей сильнее, чем мелодия </a:t>
            </a:r>
            <a:r>
              <a:rPr lang="ru-RU" sz="2000" dirty="0" smtClean="0"/>
              <a:t>без</a:t>
            </a:r>
            <a:endParaRPr lang="ru-RU" sz="2000" dirty="0"/>
          </a:p>
        </p:txBody>
      </p:sp>
      <p:sp>
        <p:nvSpPr>
          <p:cNvPr id="3" name="AutoShape 4" descr="https://avatars.mds.yandex.net/get-pdb/1352825/53a4582d-ec3c-4eac-84af-bdfa764fc151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3661937"/>
            <a:ext cx="3569275" cy="268708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61889" y="3501008"/>
            <a:ext cx="51301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слов, а живое пение – </a:t>
            </a:r>
            <a:r>
              <a:rPr lang="ru-RU" sz="2000" dirty="0" smtClean="0"/>
              <a:t>сильнее инструментального </a:t>
            </a:r>
            <a:r>
              <a:rPr lang="ru-RU" sz="2000" dirty="0"/>
              <a:t>исполнения, язык при этом не имеет никакого </a:t>
            </a:r>
            <a:r>
              <a:rPr lang="ru-RU" sz="2000" dirty="0" smtClean="0"/>
              <a:t>значения. Почти </a:t>
            </a:r>
            <a:r>
              <a:rPr lang="ru-RU" sz="2000" dirty="0"/>
              <a:t>за полтора века "Колыбельная" Брамса распространилась по всему миру. Она есть и в итальянском варианте, и в английском, и в чешском, и во французском, и, конечно, в русском – да ещё на каждый язык зачастую приходится не по одному варианту текста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8869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4862"/>
            <a:ext cx="8964488" cy="79208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463" y="1052736"/>
            <a:ext cx="84729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Колыбельные песни играют огромную роль в жизни семьи и в воспитании ребенка. В </a:t>
            </a:r>
            <a:r>
              <a:rPr lang="ru-RU" sz="2000"/>
              <a:t>них </a:t>
            </a:r>
            <a:r>
              <a:rPr lang="ru-RU" sz="2000" smtClean="0"/>
              <a:t>отражаются </a:t>
            </a:r>
            <a:r>
              <a:rPr lang="ru-RU" sz="2000" dirty="0"/>
              <a:t>материнская любовь и нежность. </a:t>
            </a:r>
          </a:p>
          <a:p>
            <a:pPr algn="just"/>
            <a:r>
              <a:rPr lang="ru-RU" sz="2000" dirty="0"/>
              <a:t>Две песни из прослушанных я много раз слышала, еще когда была маленькой. И они мне очень нравятся. Но больше всего мне понравилась колыбельная Брамса, хотя я услышала ее в первый раз. И я на собственном примере убедилась, что классическая музыка всегда актуальна и над ней не властно время.</a:t>
            </a:r>
          </a:p>
        </p:txBody>
      </p:sp>
      <p:sp>
        <p:nvSpPr>
          <p:cNvPr id="3" name="AutoShape 4" descr="https://avatars.mds.yandex.net/get-pdb/1352825/53a4582d-ec3c-4eac-84af-bdfa764fc151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12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ttps://avatars.mds.yandex.net/get-pdb/1352825/53a4582d-ec3c-4eac-84af-bdfa764fc151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691680" y="2132856"/>
            <a:ext cx="5904656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  <a:b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</a:t>
            </a:r>
            <a:endParaRPr lang="ru-RU" sz="6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401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962</Words>
  <Application>Microsoft Office PowerPoint</Application>
  <PresentationFormat>Экран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Колыбельные</vt:lpstr>
      <vt:lpstr>Колыбельная как жанр</vt:lpstr>
      <vt:lpstr>Колыбельная как жанр</vt:lpstr>
      <vt:lpstr>«Колыбельная Светлане»</vt:lpstr>
      <vt:lpstr>«Колыбельная Медведицы»</vt:lpstr>
      <vt:lpstr>«Колыбельная» И. Брамса</vt:lpstr>
      <vt:lpstr>«Колыбельная» И. Брамса</vt:lpstr>
      <vt:lpstr>ВЫВОД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91</cp:revision>
  <dcterms:created xsi:type="dcterms:W3CDTF">2018-11-07T17:20:39Z</dcterms:created>
  <dcterms:modified xsi:type="dcterms:W3CDTF">2019-01-22T21:16:14Z</dcterms:modified>
</cp:coreProperties>
</file>