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656" autoAdjust="0"/>
  </p:normalViewPr>
  <p:slideViewPr>
    <p:cSldViewPr>
      <p:cViewPr varScale="1">
        <p:scale>
          <a:sx n="85" d="100"/>
          <a:sy n="85" d="100"/>
        </p:scale>
        <p:origin x="-1378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1B91-1909-487B-BC03-E795E1853FF1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FB4D-DBDB-450B-8478-3B3E5B17EA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1B91-1909-487B-BC03-E795E1853FF1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FB4D-DBDB-450B-8478-3B3E5B17EA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1B91-1909-487B-BC03-E795E1853FF1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FB4D-DBDB-450B-8478-3B3E5B17EA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1B91-1909-487B-BC03-E795E1853FF1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FB4D-DBDB-450B-8478-3B3E5B17EA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1B91-1909-487B-BC03-E795E1853FF1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FB4D-DBDB-450B-8478-3B3E5B17EA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1B91-1909-487B-BC03-E795E1853FF1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FB4D-DBDB-450B-8478-3B3E5B17EA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1B91-1909-487B-BC03-E795E1853FF1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FB4D-DBDB-450B-8478-3B3E5B17EA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1B91-1909-487B-BC03-E795E1853FF1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FB4D-DBDB-450B-8478-3B3E5B17EA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1B91-1909-487B-BC03-E795E1853FF1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FB4D-DBDB-450B-8478-3B3E5B17EA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1B91-1909-487B-BC03-E795E1853FF1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FB4D-DBDB-450B-8478-3B3E5B17EA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1B91-1909-487B-BC03-E795E1853FF1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FB4D-DBDB-450B-8478-3B3E5B17EA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E1B91-1909-487B-BC03-E795E1853FF1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4FB4D-DBDB-450B-8478-3B3E5B17EA4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hildrens-songs.ru/slova-detskix-pesen/belye-korabliki.html" TargetMode="External"/><Relationship Id="rId2" Type="http://schemas.openxmlformats.org/officeDocument/2006/relationships/hyperlink" Target="http://childrens-songs.ru/slova-detskix-pesen/spyat-ustalye-igrushki.html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jpeg"/><Relationship Id="rId4" Type="http://schemas.openxmlformats.org/officeDocument/2006/relationships/hyperlink" Target="http://childrens-songs.ru/slova-detskix-pesen/spi-moya-radost-usni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285883"/>
          </a:xfrm>
        </p:spPr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Колыбельные песни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857364"/>
            <a:ext cx="8072494" cy="378143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i="1" dirty="0" smtClean="0">
                <a:solidFill>
                  <a:schemeClr val="tx1"/>
                </a:solidFill>
              </a:rPr>
              <a:t>	Ритм </a:t>
            </a:r>
            <a:r>
              <a:rPr lang="ru-RU" i="1" dirty="0">
                <a:solidFill>
                  <a:schemeClr val="tx1"/>
                </a:solidFill>
              </a:rPr>
              <a:t>колыбельных приближен к ритму спокойного сердцебиения (68–72 удара в минуту), поэтому они обладают успокаивающим, </a:t>
            </a:r>
            <a:r>
              <a:rPr lang="ru-RU" i="1" dirty="0" smtClean="0">
                <a:solidFill>
                  <a:schemeClr val="tx1"/>
                </a:solidFill>
              </a:rPr>
              <a:t>умиротворяющим действием.</a:t>
            </a:r>
            <a:endParaRPr lang="ru-RU" i="1" dirty="0">
              <a:solidFill>
                <a:schemeClr val="tx1"/>
              </a:solidFill>
            </a:endParaRPr>
          </a:p>
          <a:p>
            <a:pPr algn="just"/>
            <a:r>
              <a:rPr lang="ru-RU" i="1" dirty="0" smtClean="0">
                <a:solidFill>
                  <a:schemeClr val="tx1"/>
                </a:solidFill>
              </a:rPr>
              <a:t>	В </a:t>
            </a:r>
            <a:r>
              <a:rPr lang="ru-RU" i="1" dirty="0">
                <a:solidFill>
                  <a:schemeClr val="tx1"/>
                </a:solidFill>
              </a:rPr>
              <a:t>словах колыбельных очень много мягких звуков, часто повторяются одни и те же слова похожего звучания, сложные предложения разделены на</a:t>
            </a:r>
          </a:p>
          <a:p>
            <a:pPr algn="just"/>
            <a:r>
              <a:rPr lang="ru-RU" i="1" dirty="0">
                <a:solidFill>
                  <a:schemeClr val="tx1"/>
                </a:solidFill>
              </a:rPr>
              <a:t>простые</a:t>
            </a:r>
            <a:r>
              <a:rPr lang="ru-RU" i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i="1" dirty="0">
                <a:solidFill>
                  <a:schemeClr val="tx1"/>
                </a:solidFill>
              </a:rPr>
              <a:t>	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>
                <a:solidFill>
                  <a:schemeClr val="tx1"/>
                </a:solidFill>
              </a:rPr>
              <a:t>Специфический звуковой рисунок песен, плавный, размеренный ритм помогают расслаблению и засыпанию.</a:t>
            </a:r>
          </a:p>
          <a:p>
            <a:pPr algn="just"/>
            <a:r>
              <a:rPr lang="ru-RU" i="1" dirty="0" smtClean="0">
                <a:solidFill>
                  <a:schemeClr val="tx1"/>
                </a:solidFill>
              </a:rPr>
              <a:t>	Колыбельные </a:t>
            </a:r>
            <a:r>
              <a:rPr lang="ru-RU" i="1" dirty="0">
                <a:solidFill>
                  <a:schemeClr val="tx1"/>
                </a:solidFill>
              </a:rPr>
              <a:t>песни способствуют улучшению лактации, а также укреплению эмоциональной связи "мама – малыш".</a:t>
            </a:r>
          </a:p>
          <a:p>
            <a:pPr algn="just"/>
            <a:r>
              <a:rPr lang="ru-RU" i="1" dirty="0" smtClean="0">
                <a:solidFill>
                  <a:schemeClr val="tx1"/>
                </a:solidFill>
              </a:rPr>
              <a:t>	Традицию </a:t>
            </a:r>
            <a:r>
              <a:rPr lang="ru-RU" i="1" dirty="0">
                <a:solidFill>
                  <a:schemeClr val="tx1"/>
                </a:solidFill>
              </a:rPr>
              <a:t>петь колыбельные можно найти практически в любой стране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829180" cy="941372"/>
          </a:xfrm>
        </p:spPr>
        <p:txBody>
          <a:bodyPr>
            <a:normAutofit fontScale="90000"/>
          </a:bodyPr>
          <a:lstStyle/>
          <a:p>
            <a:r>
              <a:rPr lang="ru-RU" sz="2700" i="1" dirty="0">
                <a:solidFill>
                  <a:schemeClr val="accent1">
                    <a:lumMod val="75000"/>
                  </a:schemeClr>
                </a:solidFill>
              </a:rPr>
              <a:t>«Колыбельная медведицы» (из </a:t>
            </a:r>
            <a:r>
              <a:rPr lang="ru-RU" sz="2700" i="1" dirty="0" err="1">
                <a:solidFill>
                  <a:schemeClr val="accent1">
                    <a:lumMod val="75000"/>
                  </a:schemeClr>
                </a:solidFill>
              </a:rPr>
              <a:t>м-ф</a:t>
            </a:r>
            <a:r>
              <a:rPr lang="ru-RU" sz="2700" i="1" dirty="0">
                <a:solidFill>
                  <a:schemeClr val="accent1">
                    <a:lumMod val="75000"/>
                  </a:schemeClr>
                </a:solidFill>
              </a:rPr>
              <a:t> «Умка», 1969)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1428736"/>
            <a:ext cx="5111750" cy="469742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ru-RU" i="1" dirty="0" smtClean="0"/>
              <a:t>	</a:t>
            </a:r>
            <a:br>
              <a:rPr lang="ru-RU" i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85860"/>
            <a:ext cx="3543296" cy="484030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i="1" dirty="0" smtClean="0"/>
              <a:t>	Решающую </a:t>
            </a:r>
            <a:r>
              <a:rPr lang="ru-RU" i="1" dirty="0"/>
              <a:t>роль в судьбе Евгения сыграл его хороший знакомый — композитор Александр </a:t>
            </a:r>
            <a:r>
              <a:rPr lang="ru-RU" i="1" dirty="0" err="1"/>
              <a:t>Зацепин</a:t>
            </a:r>
            <a:r>
              <a:rPr lang="ru-RU" i="1" dirty="0"/>
              <a:t>. К тому времени </a:t>
            </a:r>
            <a:r>
              <a:rPr lang="ru-RU" i="1" dirty="0" err="1"/>
              <a:t>Зацепин</a:t>
            </a:r>
            <a:r>
              <a:rPr lang="ru-RU" i="1" dirty="0"/>
              <a:t> был уже широко известен в мире кино (вспомнить хотя бы песни из фильмов Гайдая о Шурике). </a:t>
            </a:r>
            <a:r>
              <a:rPr lang="ru-RU" i="1" dirty="0" smtClean="0"/>
              <a:t>	Именно </a:t>
            </a:r>
            <a:r>
              <a:rPr lang="ru-RU" i="1" dirty="0"/>
              <a:t>он привёл </a:t>
            </a:r>
            <a:r>
              <a:rPr lang="ru-RU" i="1" dirty="0" err="1"/>
              <a:t>Крылатова</a:t>
            </a:r>
            <a:r>
              <a:rPr lang="ru-RU" i="1" dirty="0"/>
              <a:t> на студию «</a:t>
            </a:r>
            <a:r>
              <a:rPr lang="ru-RU" i="1" dirty="0" err="1"/>
              <a:t>Союзмультфильм</a:t>
            </a:r>
            <a:r>
              <a:rPr lang="ru-RU" i="1" dirty="0"/>
              <a:t>», где работал над музыкой к </a:t>
            </a:r>
            <a:r>
              <a:rPr lang="ru-RU" i="1" dirty="0" err="1"/>
              <a:t>м-ф</a:t>
            </a:r>
            <a:r>
              <a:rPr lang="ru-RU" i="1" dirty="0"/>
              <a:t> «Умка», и заявил, что тот будет его соавтором. Нельзя сказать, что режиссёры Владимир Попов и Владимир Пекарь сильно обрадовались — мультик длится всего 10 минут, что там делать двум композиторам? Однако отказать именитому </a:t>
            </a:r>
            <a:r>
              <a:rPr lang="ru-RU" i="1" dirty="0" err="1"/>
              <a:t>Зацепину</a:t>
            </a:r>
            <a:r>
              <a:rPr lang="ru-RU" i="1" dirty="0"/>
              <a:t> не смогли</a:t>
            </a:r>
            <a:r>
              <a:rPr lang="ru-RU" i="1" dirty="0" smtClean="0"/>
              <a:t>.	</a:t>
            </a:r>
          </a:p>
          <a:p>
            <a:pPr algn="just"/>
            <a:r>
              <a:rPr lang="ru-RU" i="1" dirty="0"/>
              <a:t>	</a:t>
            </a:r>
            <a:r>
              <a:rPr lang="ru-RU" i="1" dirty="0" smtClean="0"/>
              <a:t> </a:t>
            </a:r>
            <a:r>
              <a:rPr lang="ru-RU" i="1" dirty="0"/>
              <a:t>Далее Александр Сергеевич делает благородный «ход конём» — и просто исчезает со студии, отдав создание музыки к мультфильму полностью в руки своего протеже</a:t>
            </a:r>
            <a:r>
              <a:rPr lang="ru-RU" i="1" dirty="0" smtClean="0"/>
              <a:t>.</a:t>
            </a:r>
          </a:p>
          <a:p>
            <a:pPr algn="just"/>
            <a:r>
              <a:rPr lang="ru-RU" i="1" dirty="0"/>
              <a:t>	</a:t>
            </a:r>
            <a:r>
              <a:rPr lang="ru-RU" i="1" dirty="0" smtClean="0"/>
              <a:t> </a:t>
            </a:r>
            <a:r>
              <a:rPr lang="ru-RU" i="1" dirty="0"/>
              <a:t>В результате на свет появляется знаменитая «Колыбельная Медведицы» на слова Ю. Яковлева («Ложкой снег мешая ночь идет большая…»), замечательно исполненная </a:t>
            </a:r>
            <a:r>
              <a:rPr lang="ru-RU" i="1" dirty="0" err="1"/>
              <a:t>Аидой</a:t>
            </a:r>
            <a:r>
              <a:rPr lang="ru-RU" i="1" dirty="0"/>
              <a:t> Ведищевой. Поначалу </a:t>
            </a:r>
            <a:r>
              <a:rPr lang="ru-RU" i="1" dirty="0" err="1"/>
              <a:t>Крылатов</a:t>
            </a:r>
            <a:r>
              <a:rPr lang="ru-RU" i="1" dirty="0"/>
              <a:t> не придаёт песне большого значения («Когда написал её, думал, что это пустячок»). Но после выхода на экраны мультфильма про забавного полярного медвежонка «Колыбельная» становится </a:t>
            </a:r>
            <a:r>
              <a:rPr lang="ru-RU" i="1" dirty="0" err="1"/>
              <a:t>мегахитом</a:t>
            </a:r>
            <a:r>
              <a:rPr lang="ru-RU" i="1" dirty="0"/>
              <a:t> — и, что особенно интересно, не столько для детей, сколько для взрослых. 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i="1" dirty="0"/>
          </a:p>
        </p:txBody>
      </p:sp>
      <p:pic>
        <p:nvPicPr>
          <p:cNvPr id="5" name="Рисунок 4" descr="Kratkoe_soderzhanie_rasskazov_yuriya_yakovleva_za_2_minuty_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496" y="642918"/>
            <a:ext cx="4564066" cy="531018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«Колыбельная Медведицы»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79"/>
          </a:xfrm>
        </p:spPr>
        <p:txBody>
          <a:bodyPr>
            <a:normAutofit fontScale="85000" lnSpcReduction="20000"/>
          </a:bodyPr>
          <a:lstStyle/>
          <a:p>
            <a:r>
              <a:rPr lang="ru-RU" sz="2900" i="1" dirty="0">
                <a:solidFill>
                  <a:schemeClr val="accent1">
                    <a:lumMod val="75000"/>
                  </a:schemeClr>
                </a:solidFill>
              </a:rPr>
              <a:t>Текст песни «Колыбельная Медведицы</a:t>
            </a:r>
            <a:r>
              <a:rPr lang="ru-RU" sz="2900" i="1" dirty="0" smtClean="0">
                <a:solidFill>
                  <a:schemeClr val="accent1">
                    <a:lumMod val="75000"/>
                  </a:schemeClr>
                </a:solidFill>
              </a:rPr>
              <a:t>» 1969года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28867"/>
            <a:ext cx="4040188" cy="3697295"/>
          </a:xfrm>
        </p:spPr>
        <p:txBody>
          <a:bodyPr>
            <a:normAutofit fontScale="70000" lnSpcReduction="20000"/>
          </a:bodyPr>
          <a:lstStyle/>
          <a:p>
            <a:r>
              <a:rPr lang="ru-RU" sz="1900" i="1" dirty="0"/>
              <a:t>Ложкой снег мешая, ночь идёт большая,</a:t>
            </a:r>
            <a:br>
              <a:rPr lang="ru-RU" sz="1900" i="1" dirty="0"/>
            </a:br>
            <a:r>
              <a:rPr lang="ru-RU" sz="1900" i="1" dirty="0"/>
              <a:t>Что же ты, глупышка, не спишь?</a:t>
            </a:r>
            <a:br>
              <a:rPr lang="ru-RU" sz="1900" i="1" dirty="0"/>
            </a:br>
            <a:r>
              <a:rPr lang="ru-RU" sz="1900" i="1" dirty="0"/>
              <a:t>Спят твои соседи, белые медведи,</a:t>
            </a:r>
            <a:br>
              <a:rPr lang="ru-RU" sz="1900" i="1" dirty="0"/>
            </a:br>
            <a:r>
              <a:rPr lang="ru-RU" sz="1900" i="1" dirty="0"/>
              <a:t>Спи и ты скорей, малыш.</a:t>
            </a:r>
            <a:br>
              <a:rPr lang="ru-RU" sz="1900" i="1" dirty="0"/>
            </a:br>
            <a:r>
              <a:rPr lang="ru-RU" sz="1900" i="1" dirty="0">
                <a:hlinkClick r:id="rId2"/>
              </a:rPr>
              <a:t>Спят</a:t>
            </a:r>
            <a:r>
              <a:rPr lang="ru-RU" sz="1900" i="1" dirty="0"/>
              <a:t> твои соседи, белые медведи,</a:t>
            </a:r>
            <a:br>
              <a:rPr lang="ru-RU" sz="1900" i="1" dirty="0"/>
            </a:br>
            <a:r>
              <a:rPr lang="ru-RU" sz="1900" i="1" dirty="0"/>
              <a:t>Спи и ты скорей, малыш.</a:t>
            </a:r>
          </a:p>
          <a:p>
            <a:r>
              <a:rPr lang="ru-RU" sz="1900" i="1" dirty="0"/>
              <a:t>Мы плывём на льдине, как на бригантине,</a:t>
            </a:r>
            <a:br>
              <a:rPr lang="ru-RU" sz="1900" i="1" dirty="0"/>
            </a:br>
            <a:r>
              <a:rPr lang="ru-RU" sz="1900" i="1" dirty="0"/>
              <a:t>По седым суровым морям.</a:t>
            </a:r>
            <a:br>
              <a:rPr lang="ru-RU" sz="1900" i="1" dirty="0"/>
            </a:br>
            <a:r>
              <a:rPr lang="ru-RU" sz="1900" i="1" dirty="0"/>
              <a:t>И всю ночь соседи, звёздные медведи,</a:t>
            </a:r>
            <a:br>
              <a:rPr lang="ru-RU" sz="1900" i="1" dirty="0"/>
            </a:br>
            <a:r>
              <a:rPr lang="ru-RU" sz="1900" i="1" dirty="0"/>
              <a:t>Светят дальним </a:t>
            </a:r>
            <a:r>
              <a:rPr lang="ru-RU" sz="1900" i="1" dirty="0">
                <a:hlinkClick r:id="rId3"/>
              </a:rPr>
              <a:t>кораблям</a:t>
            </a:r>
            <a:r>
              <a:rPr lang="ru-RU" sz="1900" i="1" dirty="0"/>
              <a:t>.</a:t>
            </a:r>
            <a:br>
              <a:rPr lang="ru-RU" sz="1900" i="1" dirty="0"/>
            </a:br>
            <a:r>
              <a:rPr lang="ru-RU" sz="1900" i="1" dirty="0"/>
              <a:t>И всю ночь соседи, звёздные медведи,</a:t>
            </a:r>
            <a:br>
              <a:rPr lang="ru-RU" sz="1900" i="1" dirty="0"/>
            </a:br>
            <a:r>
              <a:rPr lang="ru-RU" sz="1900" i="1" dirty="0"/>
              <a:t>Светят дальним кораблям.</a:t>
            </a:r>
          </a:p>
          <a:p>
            <a:r>
              <a:rPr lang="ru-RU" sz="1900" i="1" dirty="0"/>
              <a:t>Ложкой снег мешая, ночь идёт большая,</a:t>
            </a:r>
            <a:br>
              <a:rPr lang="ru-RU" sz="1900" i="1" dirty="0"/>
            </a:br>
            <a:r>
              <a:rPr lang="ru-RU" sz="1900" i="1" dirty="0"/>
              <a:t>Что же ты, глупышка, не спишь?</a:t>
            </a:r>
            <a:br>
              <a:rPr lang="ru-RU" sz="1900" i="1" dirty="0"/>
            </a:br>
            <a:r>
              <a:rPr lang="ru-RU" sz="1900" i="1" dirty="0"/>
              <a:t>Спят твои соседи, белые медведи,</a:t>
            </a:r>
            <a:br>
              <a:rPr lang="ru-RU" sz="1900" i="1" dirty="0"/>
            </a:br>
            <a:r>
              <a:rPr lang="ru-RU" sz="1900" i="1" dirty="0">
                <a:hlinkClick r:id="rId4"/>
              </a:rPr>
              <a:t>Спи</a:t>
            </a:r>
            <a:r>
              <a:rPr lang="ru-RU" sz="1900" i="1" dirty="0"/>
              <a:t> и ты скорей, малыш.</a:t>
            </a:r>
            <a:br>
              <a:rPr lang="ru-RU" sz="1900" i="1" dirty="0"/>
            </a:br>
            <a:r>
              <a:rPr lang="ru-RU" sz="1900" i="1" dirty="0"/>
              <a:t>Спят твои соседи, белые медведи,</a:t>
            </a:r>
            <a:br>
              <a:rPr lang="ru-RU" sz="1900" i="1" dirty="0"/>
            </a:br>
            <a:r>
              <a:rPr lang="ru-RU" sz="1900" i="1" dirty="0"/>
              <a:t>Спи и ты скорей, малыш.</a:t>
            </a:r>
            <a:br>
              <a:rPr lang="ru-RU" sz="1900" i="1" dirty="0"/>
            </a:br>
            <a:r>
              <a:rPr lang="ru-RU" sz="1900" i="1" dirty="0"/>
              <a:t>Спи и ты скорей, малыш…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ru-RU" sz="1400" i="1" dirty="0"/>
              <a:t>Автор слов</a:t>
            </a:r>
            <a:r>
              <a:rPr lang="ru-RU" sz="1400" b="0" i="1" dirty="0"/>
              <a:t>: Яковлев Ю.</a:t>
            </a:r>
            <a:r>
              <a:rPr lang="ru-RU" sz="1400" i="1" dirty="0" smtClean="0"/>
              <a:t/>
            </a:r>
            <a:br>
              <a:rPr lang="ru-RU" sz="1400" i="1" dirty="0" smtClean="0"/>
            </a:br>
            <a:r>
              <a:rPr lang="ru-RU" sz="1400" i="1" dirty="0"/>
              <a:t>Автор музыки</a:t>
            </a:r>
            <a:r>
              <a:rPr lang="ru-RU" sz="1400" b="0" i="1" dirty="0"/>
              <a:t>: </a:t>
            </a:r>
            <a:r>
              <a:rPr lang="ru-RU" sz="1400" b="0" i="1" dirty="0" err="1"/>
              <a:t>Крылатов</a:t>
            </a:r>
            <a:r>
              <a:rPr lang="ru-RU" sz="1400" b="0" i="1" dirty="0"/>
              <a:t> Е.</a:t>
            </a:r>
            <a:r>
              <a:rPr lang="ru-RU" sz="1400" i="1" dirty="0" smtClean="0"/>
              <a:t/>
            </a:r>
            <a:br>
              <a:rPr lang="ru-RU" sz="1400" i="1" dirty="0" smtClean="0"/>
            </a:br>
            <a:r>
              <a:rPr lang="ru-RU" sz="1400" i="1" dirty="0"/>
              <a:t>Из к/</a:t>
            </a:r>
            <a:r>
              <a:rPr lang="ru-RU" sz="1400" i="1" dirty="0" err="1"/>
              <a:t>ф</a:t>
            </a:r>
            <a:r>
              <a:rPr lang="ru-RU" sz="1400" i="1" dirty="0"/>
              <a:t> или м/</a:t>
            </a:r>
            <a:r>
              <a:rPr lang="ru-RU" sz="1400" i="1" dirty="0" err="1"/>
              <a:t>ф</a:t>
            </a:r>
            <a:r>
              <a:rPr lang="ru-RU" sz="1400" b="0" i="1" dirty="0"/>
              <a:t>: "Умка"</a:t>
            </a:r>
            <a:endParaRPr lang="ru-RU" sz="1400" i="1" dirty="0"/>
          </a:p>
        </p:txBody>
      </p:sp>
      <p:pic>
        <p:nvPicPr>
          <p:cNvPr id="7" name="Содержимое 6" descr="0-375.jpg"/>
          <p:cNvPicPr>
            <a:picLocks noGrp="1" noChangeAspect="1"/>
          </p:cNvPicPr>
          <p:nvPr>
            <p:ph sz="quarter" idx="4"/>
          </p:nvPr>
        </p:nvPicPr>
        <p:blipFill>
          <a:blip r:embed="rId5"/>
          <a:stretch>
            <a:fillRect/>
          </a:stretch>
        </p:blipFill>
        <p:spPr>
          <a:xfrm>
            <a:off x="4645025" y="2214554"/>
            <a:ext cx="4041775" cy="342636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«Колыбельная Светланы» </a:t>
            </a:r>
          </a:p>
        </p:txBody>
      </p:sp>
      <p:pic>
        <p:nvPicPr>
          <p:cNvPr id="5" name="Содержимое 4" descr="134069323_T_Hrennikov__Koluybelnaya_Svetlanu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5050" y="1282700"/>
            <a:ext cx="5111750" cy="383381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b="1" dirty="0" smtClean="0"/>
              <a:t>«</a:t>
            </a:r>
            <a:r>
              <a:rPr lang="ru-RU" b="1" dirty="0"/>
              <a:t>Колыбельная Светланы» (из кинофильма «Гусарская баллада»). Авторы колыбельной – Т. Хренников,  А. Гладков</a:t>
            </a:r>
            <a:r>
              <a:rPr lang="ru-RU" b="1" dirty="0" smtClean="0"/>
              <a:t>.</a:t>
            </a:r>
          </a:p>
          <a:p>
            <a:r>
              <a:rPr lang="ru-RU" dirty="0"/>
              <a:t>Песни Тихона Хренникова известны почти каждому. Как-то Жорж </a:t>
            </a:r>
            <a:r>
              <a:rPr lang="ru-RU" dirty="0" err="1"/>
              <a:t>Орик</a:t>
            </a:r>
            <a:r>
              <a:rPr lang="ru-RU" dirty="0"/>
              <a:t> – музыкант из Франции – отметил, что если бы Тихон Хренников написал  бы только одну песню – эту колыбельную, то уже тогда бы его имя навечно бы было в памяти людей. На могиле Хренникова есть памятник. Это ноты на рояле именно этого произведения.</a:t>
            </a:r>
          </a:p>
          <a:p>
            <a:r>
              <a:rPr lang="ru-RU" dirty="0"/>
              <a:t>Итак, колыбельная. По сюжету пьесы девушка-корнет Шура Азарова поет своей кукле Светлане колыбельную, прощаясь с ней и с родным домом. И окончательно прощаясь с детством.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Иоганнес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cap="all" dirty="0" smtClean="0">
                <a:solidFill>
                  <a:schemeClr val="accent4">
                    <a:lumMod val="75000"/>
                  </a:schemeClr>
                </a:solidFill>
              </a:rPr>
              <a:t>БРАМС </a:t>
            </a:r>
            <a:r>
              <a:rPr lang="ru-RU" cap="all" dirty="0">
                <a:solidFill>
                  <a:schemeClr val="accent4">
                    <a:lumMod val="75000"/>
                  </a:schemeClr>
                </a:solidFill>
              </a:rPr>
              <a:t>КОЛЫБЕЛЬНАЯ</a:t>
            </a:r>
            <a:br>
              <a:rPr lang="ru-RU" cap="all" dirty="0">
                <a:solidFill>
                  <a:schemeClr val="accent4">
                    <a:lumMod val="75000"/>
                  </a:schemeClr>
                </a:solidFill>
              </a:rPr>
            </a:b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5600" b="1" i="1" dirty="0" smtClean="0">
                <a:solidFill>
                  <a:schemeClr val="accent4">
                    <a:lumMod val="75000"/>
                  </a:schemeClr>
                </a:solidFill>
              </a:rPr>
              <a:t>        Исполнена</a:t>
            </a:r>
            <a:r>
              <a:rPr lang="ru-RU" sz="5600" i="1" dirty="0">
                <a:solidFill>
                  <a:schemeClr val="accent4">
                    <a:lumMod val="75000"/>
                  </a:schemeClr>
                </a:solidFill>
              </a:rPr>
              <a:t> она актрисой </a:t>
            </a:r>
            <a:r>
              <a:rPr lang="ru-RU" sz="5600" b="1" i="1" dirty="0">
                <a:solidFill>
                  <a:schemeClr val="accent4">
                    <a:lumMod val="75000"/>
                  </a:schemeClr>
                </a:solidFill>
              </a:rPr>
              <a:t>Екатериной Гусевой</a:t>
            </a:r>
            <a:r>
              <a:rPr lang="ru-RU" sz="5600" i="1" dirty="0">
                <a:solidFill>
                  <a:schemeClr val="accent4">
                    <a:lumMod val="75000"/>
                  </a:schemeClr>
                </a:solidFill>
              </a:rPr>
              <a:t>. Песня включена в альбом 2003 года "Семь подарков к Рождеству". </a:t>
            </a:r>
            <a:endParaRPr lang="ru-RU" sz="5600" i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5600" i="1" dirty="0" smtClean="0"/>
              <a:t>        Текст </a:t>
            </a:r>
          </a:p>
          <a:p>
            <a:pPr>
              <a:buNone/>
            </a:pPr>
            <a:r>
              <a:rPr lang="ru-RU" sz="5600" i="1" dirty="0" smtClean="0"/>
              <a:t>        Баю</a:t>
            </a:r>
            <a:r>
              <a:rPr lang="ru-RU" sz="5600" i="1" dirty="0"/>
              <a:t>, баю, мой малыш,</a:t>
            </a:r>
            <a:r>
              <a:rPr lang="ru-RU" sz="5600" i="1" dirty="0" smtClean="0"/>
              <a:t/>
            </a:r>
            <a:br>
              <a:rPr lang="ru-RU" sz="5600" i="1" dirty="0" smtClean="0"/>
            </a:br>
            <a:r>
              <a:rPr lang="ru-RU" sz="5600" i="1" dirty="0"/>
              <a:t>Почему же ты не спишь?</a:t>
            </a:r>
            <a:r>
              <a:rPr lang="ru-RU" sz="5600" i="1" dirty="0" smtClean="0"/>
              <a:t/>
            </a:r>
            <a:br>
              <a:rPr lang="ru-RU" sz="5600" i="1" dirty="0" smtClean="0"/>
            </a:br>
            <a:r>
              <a:rPr lang="ru-RU" sz="5600" i="1" dirty="0"/>
              <a:t>Ночь шагает по планете.</a:t>
            </a:r>
            <a:r>
              <a:rPr lang="ru-RU" sz="5600" i="1" dirty="0" smtClean="0"/>
              <a:t/>
            </a:r>
            <a:br>
              <a:rPr lang="ru-RU" sz="5600" i="1" dirty="0" smtClean="0"/>
            </a:br>
            <a:r>
              <a:rPr lang="ru-RU" sz="5600" i="1" dirty="0"/>
              <a:t>Засыпает в норке крот,</a:t>
            </a:r>
            <a:r>
              <a:rPr lang="ru-RU" sz="5600" i="1" dirty="0" smtClean="0"/>
              <a:t/>
            </a:r>
            <a:br>
              <a:rPr lang="ru-RU" sz="5600" i="1" dirty="0" smtClean="0"/>
            </a:br>
            <a:r>
              <a:rPr lang="ru-RU" sz="5600" i="1" dirty="0"/>
              <a:t>На печи пушистый кот,</a:t>
            </a:r>
            <a:r>
              <a:rPr lang="ru-RU" sz="5600" i="1" dirty="0" smtClean="0"/>
              <a:t/>
            </a:r>
            <a:br>
              <a:rPr lang="ru-RU" sz="5600" i="1" dirty="0" smtClean="0"/>
            </a:br>
            <a:r>
              <a:rPr lang="ru-RU" sz="5600" i="1" dirty="0"/>
              <a:t>Спят жуки, игрушки, дети.</a:t>
            </a:r>
            <a:r>
              <a:rPr lang="ru-RU" sz="5600" i="1" dirty="0" smtClean="0"/>
              <a:t/>
            </a:r>
            <a:br>
              <a:rPr lang="ru-RU" sz="5600" i="1" dirty="0" smtClean="0"/>
            </a:br>
            <a:r>
              <a:rPr lang="ru-RU" sz="5600" i="1" dirty="0" smtClean="0"/>
              <a:t/>
            </a:r>
            <a:br>
              <a:rPr lang="ru-RU" sz="5600" i="1" dirty="0" smtClean="0"/>
            </a:br>
            <a:r>
              <a:rPr lang="ru-RU" sz="5600" i="1" dirty="0"/>
              <a:t>Баю, баю, мой малыш,</a:t>
            </a:r>
            <a:r>
              <a:rPr lang="ru-RU" sz="5600" i="1" dirty="0" smtClean="0"/>
              <a:t/>
            </a:r>
            <a:br>
              <a:rPr lang="ru-RU" sz="5600" i="1" dirty="0" smtClean="0"/>
            </a:br>
            <a:r>
              <a:rPr lang="ru-RU" sz="5600" i="1" dirty="0"/>
              <a:t>Почему же ты не спишь?</a:t>
            </a:r>
            <a:r>
              <a:rPr lang="ru-RU" sz="5600" i="1" dirty="0" smtClean="0"/>
              <a:t/>
            </a:r>
            <a:br>
              <a:rPr lang="ru-RU" sz="5600" i="1" dirty="0" smtClean="0"/>
            </a:br>
            <a:r>
              <a:rPr lang="ru-RU" sz="5600" i="1" dirty="0"/>
              <a:t>Дрёма путает ресницы.</a:t>
            </a:r>
            <a:r>
              <a:rPr lang="ru-RU" sz="5600" i="1" dirty="0" smtClean="0"/>
              <a:t/>
            </a:r>
            <a:br>
              <a:rPr lang="ru-RU" sz="5600" i="1" dirty="0" smtClean="0"/>
            </a:br>
            <a:r>
              <a:rPr lang="ru-RU" sz="5600" i="1" dirty="0"/>
              <a:t>Чтобы сладко было спать,</a:t>
            </a:r>
            <a:r>
              <a:rPr lang="ru-RU" sz="5600" i="1" dirty="0" smtClean="0"/>
              <a:t/>
            </a:r>
            <a:br>
              <a:rPr lang="ru-RU" sz="5600" i="1" dirty="0" smtClean="0"/>
            </a:br>
            <a:r>
              <a:rPr lang="ru-RU" sz="5600" i="1" dirty="0"/>
              <a:t>Сон садится на кровать -</a:t>
            </a:r>
            <a:r>
              <a:rPr lang="ru-RU" sz="5600" i="1" dirty="0" smtClean="0"/>
              <a:t/>
            </a:r>
            <a:br>
              <a:rPr lang="ru-RU" sz="5600" i="1" dirty="0" smtClean="0"/>
            </a:br>
            <a:r>
              <a:rPr lang="ru-RU" sz="5600" i="1" dirty="0"/>
              <a:t>Хочет вовремя присниться.</a:t>
            </a:r>
            <a:r>
              <a:rPr lang="ru-RU" sz="5600" i="1" dirty="0" smtClean="0"/>
              <a:t/>
            </a:r>
            <a:br>
              <a:rPr lang="ru-RU" sz="5600" i="1" dirty="0" smtClean="0"/>
            </a:br>
            <a:r>
              <a:rPr lang="ru-RU" sz="5600" i="1" dirty="0" smtClean="0"/>
              <a:t/>
            </a:r>
            <a:br>
              <a:rPr lang="ru-RU" sz="5600" i="1" dirty="0" smtClean="0"/>
            </a:br>
            <a:r>
              <a:rPr lang="ru-RU" sz="5600" i="1" dirty="0"/>
              <a:t>Баю, баю, мой малыш.</a:t>
            </a:r>
            <a:r>
              <a:rPr lang="ru-RU" sz="5600" i="1" dirty="0" smtClean="0"/>
              <a:t/>
            </a:r>
            <a:br>
              <a:rPr lang="ru-RU" sz="5600" i="1" dirty="0" smtClean="0"/>
            </a:br>
            <a:r>
              <a:rPr lang="ru-RU" sz="5600" i="1" dirty="0"/>
              <a:t>Почему же ты не спишь?</a:t>
            </a:r>
            <a:r>
              <a:rPr lang="ru-RU" sz="5600" i="1" dirty="0" smtClean="0"/>
              <a:t/>
            </a:r>
            <a:br>
              <a:rPr lang="ru-RU" sz="5600" i="1" dirty="0" smtClean="0"/>
            </a:br>
            <a:r>
              <a:rPr lang="ru-RU" sz="5600" i="1" dirty="0"/>
              <a:t>Закрывай скорее глазки.</a:t>
            </a:r>
            <a:r>
              <a:rPr lang="ru-RU" sz="5600" i="1" dirty="0" smtClean="0"/>
              <a:t/>
            </a:r>
            <a:br>
              <a:rPr lang="ru-RU" sz="5600" i="1" dirty="0" smtClean="0"/>
            </a:br>
            <a:r>
              <a:rPr lang="ru-RU" sz="5600" i="1" dirty="0"/>
              <a:t>Дремлет паучок в углу,</a:t>
            </a:r>
            <a:r>
              <a:rPr lang="ru-RU" sz="5600" i="1" dirty="0" smtClean="0"/>
              <a:t/>
            </a:r>
            <a:br>
              <a:rPr lang="ru-RU" sz="5600" i="1" dirty="0" smtClean="0"/>
            </a:br>
            <a:r>
              <a:rPr lang="ru-RU" sz="5600" i="1" dirty="0"/>
              <a:t>Лунный лучик на полу</a:t>
            </a:r>
            <a:r>
              <a:rPr lang="ru-RU" sz="5600" i="1" dirty="0" smtClean="0"/>
              <a:t/>
            </a:r>
            <a:br>
              <a:rPr lang="ru-RU" sz="5600" i="1" dirty="0" smtClean="0"/>
            </a:br>
            <a:r>
              <a:rPr lang="ru-RU" sz="5600" i="1" dirty="0"/>
              <a:t>И на полках чудо сказки.</a:t>
            </a:r>
            <a:r>
              <a:rPr lang="ru-RU" sz="5600" i="1" dirty="0" smtClean="0"/>
              <a:t/>
            </a:r>
            <a:br>
              <a:rPr lang="ru-RU" sz="5600" i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Iogannes-Brams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91792" y="1714488"/>
            <a:ext cx="2274244" cy="310124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28670"/>
            <a:ext cx="2757478" cy="857257"/>
          </a:xfrm>
        </p:spPr>
        <p:txBody>
          <a:bodyPr>
            <a:noAutofit/>
          </a:bodyPr>
          <a:lstStyle/>
          <a:p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  <a:t>«Колыбельная медведицы»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928803"/>
            <a:ext cx="2471726" cy="3786214"/>
          </a:xfrm>
        </p:spPr>
        <p:txBody>
          <a:bodyPr>
            <a:normAutofit/>
          </a:bodyPr>
          <a:lstStyle/>
          <a:p>
            <a:r>
              <a:rPr lang="ru-RU" sz="1900" dirty="0" smtClean="0"/>
              <a:t>ИНТОНАЦИЯ  </a:t>
            </a:r>
            <a:r>
              <a:rPr lang="ru-RU" sz="1900" i="1" dirty="0" smtClean="0"/>
              <a:t>убаюкивающая</a:t>
            </a:r>
          </a:p>
          <a:p>
            <a:r>
              <a:rPr lang="ru-RU" sz="1900" dirty="0" smtClean="0"/>
              <a:t>РИТМ ровный</a:t>
            </a:r>
          </a:p>
          <a:p>
            <a:r>
              <a:rPr lang="ru-RU" sz="1900" dirty="0" smtClean="0"/>
              <a:t>МЕЛОДИЯ </a:t>
            </a:r>
            <a:r>
              <a:rPr lang="ru-RU" sz="1900" i="1" dirty="0" err="1" smtClean="0"/>
              <a:t>низходящая</a:t>
            </a:r>
            <a:endParaRPr lang="ru-RU" sz="1900" i="1" dirty="0" smtClean="0"/>
          </a:p>
          <a:p>
            <a:pPr>
              <a:buNone/>
            </a:pPr>
            <a:r>
              <a:rPr lang="ru-RU" sz="1900" dirty="0" smtClean="0"/>
              <a:t>Плавная: </a:t>
            </a:r>
            <a:r>
              <a:rPr lang="ru-RU" sz="1900" i="1" dirty="0" err="1" smtClean="0"/>
              <a:t>стремительно-умерено-медлянный</a:t>
            </a:r>
            <a:endParaRPr lang="ru-RU" sz="1900" i="1" dirty="0" smtClean="0"/>
          </a:p>
          <a:p>
            <a:pPr>
              <a:buNone/>
            </a:pPr>
            <a:r>
              <a:rPr lang="ru-RU" sz="1900" dirty="0" smtClean="0"/>
              <a:t>* ТЕМП </a:t>
            </a:r>
            <a:r>
              <a:rPr lang="ru-RU" sz="1900" i="1" dirty="0" smtClean="0"/>
              <a:t>умеренный</a:t>
            </a:r>
            <a:endParaRPr lang="ru-RU" sz="1900" i="1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3438" y="1142985"/>
            <a:ext cx="3714776" cy="57150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«Колыбельная </a:t>
            </a:r>
            <a:r>
              <a:rPr lang="ru-RU" i="1" dirty="0">
                <a:solidFill>
                  <a:srgbClr val="0070C0"/>
                </a:solidFill>
              </a:rPr>
              <a:t>Светлане</a:t>
            </a:r>
            <a:r>
              <a:rPr lang="ru-RU" dirty="0">
                <a:solidFill>
                  <a:srgbClr val="0070C0"/>
                </a:solidFill>
              </a:rPr>
              <a:t>»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00628" y="1714488"/>
            <a:ext cx="3143272" cy="4411675"/>
          </a:xfrm>
        </p:spPr>
        <p:txBody>
          <a:bodyPr>
            <a:normAutofit fontScale="85000" lnSpcReduction="10000"/>
          </a:bodyPr>
          <a:lstStyle/>
          <a:p>
            <a:r>
              <a:rPr lang="ru-RU" sz="1900" dirty="0" smtClean="0"/>
              <a:t>ИНТОНАЦИЯ убаюкивающая</a:t>
            </a:r>
          </a:p>
          <a:p>
            <a:r>
              <a:rPr lang="ru-RU" sz="1900" dirty="0" smtClean="0"/>
              <a:t>РИТМ спокойный</a:t>
            </a:r>
          </a:p>
          <a:p>
            <a:r>
              <a:rPr lang="ru-RU" sz="1900" dirty="0" smtClean="0"/>
              <a:t>МЕЛОДИЯ</a:t>
            </a:r>
          </a:p>
          <a:p>
            <a:r>
              <a:rPr lang="ru-RU" sz="1900" dirty="0" smtClean="0"/>
              <a:t>ПЛАВНАЯ </a:t>
            </a:r>
            <a:r>
              <a:rPr lang="ru-RU" sz="1900" dirty="0" err="1" smtClean="0"/>
              <a:t>умеренно-медлянный</a:t>
            </a:r>
            <a:endParaRPr lang="ru-RU" sz="1900" dirty="0" smtClean="0"/>
          </a:p>
          <a:p>
            <a:r>
              <a:rPr lang="ru-RU" sz="1900" dirty="0" smtClean="0"/>
              <a:t>Темп </a:t>
            </a:r>
            <a:r>
              <a:rPr lang="ru-RU" sz="1900" dirty="0"/>
              <a:t>умиротворяющим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Брамс «Колыбельная»</a:t>
            </a:r>
          </a:p>
          <a:p>
            <a:r>
              <a:rPr lang="ru-RU" sz="1900" dirty="0" smtClean="0"/>
              <a:t>ИНТОНАЦИЯ </a:t>
            </a:r>
            <a:r>
              <a:rPr lang="ru-RU" sz="1900" i="1" dirty="0" smtClean="0"/>
              <a:t>убаюкивающая</a:t>
            </a:r>
          </a:p>
          <a:p>
            <a:r>
              <a:rPr lang="ru-RU" sz="1900" dirty="0" smtClean="0"/>
              <a:t>РИТМ спокойный</a:t>
            </a:r>
          </a:p>
          <a:p>
            <a:r>
              <a:rPr lang="ru-RU" sz="1900" dirty="0" smtClean="0"/>
              <a:t>МЕЛОДИЯ</a:t>
            </a:r>
          </a:p>
          <a:p>
            <a:r>
              <a:rPr lang="ru-RU" sz="1900" dirty="0" smtClean="0"/>
              <a:t>ПЛАВНАЯ стремительно- </a:t>
            </a:r>
            <a:r>
              <a:rPr lang="ru-RU" sz="1900" dirty="0" err="1" smtClean="0"/>
              <a:t>умеренно-медлянный</a:t>
            </a:r>
            <a:endParaRPr lang="ru-RU" sz="1900" dirty="0" smtClean="0"/>
          </a:p>
          <a:p>
            <a:r>
              <a:rPr lang="ru-RU" sz="1900" dirty="0" smtClean="0"/>
              <a:t>Темп </a:t>
            </a:r>
            <a:r>
              <a:rPr lang="ru-RU" sz="1900" i="1" dirty="0" smtClean="0"/>
              <a:t>умеренный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Заключение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i="1" dirty="0" smtClean="0"/>
              <a:t> 		Чудесная</a:t>
            </a:r>
            <a:r>
              <a:rPr lang="ru-RU" i="1" dirty="0"/>
              <a:t> </a:t>
            </a:r>
            <a:r>
              <a:rPr lang="ru-RU" b="1" i="1" dirty="0"/>
              <a:t>«Колыбельная медведицы»</a:t>
            </a:r>
            <a:r>
              <a:rPr lang="ru-RU" i="1" dirty="0"/>
              <a:t> из мультика 1969 года </a:t>
            </a:r>
            <a:r>
              <a:rPr lang="ru-RU" b="1" i="1" dirty="0"/>
              <a:t>«Умка»</a:t>
            </a:r>
            <a:r>
              <a:rPr lang="ru-RU" i="1" dirty="0"/>
              <a:t> знакома, наверное, всем. </a:t>
            </a:r>
            <a:r>
              <a:rPr lang="ru-RU" i="1" dirty="0" smtClean="0"/>
              <a:t>Мультфильм моего </a:t>
            </a:r>
            <a:r>
              <a:rPr lang="ru-RU" i="1" dirty="0" err="1" smtClean="0"/>
              <a:t>детсва</a:t>
            </a:r>
            <a:r>
              <a:rPr lang="ru-RU" i="1" dirty="0" smtClean="0"/>
              <a:t>. Трогательная</a:t>
            </a:r>
            <a:r>
              <a:rPr lang="ru-RU" i="1" dirty="0"/>
              <a:t>, милая история о мальчике и белом медвежонке, которые случайно встретились и подружились среди бескрайних арктических просторов, никого не оставила равнодушным.</a:t>
            </a:r>
          </a:p>
          <a:p>
            <a:pPr algn="just">
              <a:buNone/>
            </a:pPr>
            <a:r>
              <a:rPr lang="ru-RU" i="1" dirty="0" smtClean="0"/>
              <a:t>		Особенно мне нравиться песня </a:t>
            </a:r>
            <a:r>
              <a:rPr lang="ru-RU" i="1" dirty="0"/>
              <a:t>"Колыбельная </a:t>
            </a:r>
            <a:r>
              <a:rPr lang="ru-RU" i="1" smtClean="0"/>
              <a:t>медведицы. Её </a:t>
            </a:r>
            <a:r>
              <a:rPr lang="ru-RU" i="1" dirty="0"/>
              <a:t>мягкий, домашний, ассоциирующийся с детством голос отлично подошёл маме-медведице, убаюкивающей своего непоседливого детёныша </a:t>
            </a:r>
            <a:r>
              <a:rPr lang="ru-RU" b="1" i="1" dirty="0"/>
              <a:t>Умку</a:t>
            </a:r>
            <a:r>
              <a:rPr lang="ru-RU" i="1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84</Words>
  <Application>Microsoft Office PowerPoint</Application>
  <PresentationFormat>Экран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Колыбельные песни</vt:lpstr>
      <vt:lpstr>«Колыбельная медведицы» (из м-ф «Умка», 1969) </vt:lpstr>
      <vt:lpstr>«Колыбельная Медведицы»</vt:lpstr>
      <vt:lpstr>«Колыбельная Светланы» </vt:lpstr>
      <vt:lpstr>Иоганнес БРАМС КОЛЫБЕЛЬНАЯ </vt:lpstr>
      <vt:lpstr>Анализ</vt:lpstr>
      <vt:lpstr>Заключение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Колыбельные песни</dc:title>
  <dc:creator>user</dc:creator>
  <cp:lastModifiedBy>user</cp:lastModifiedBy>
  <cp:revision>12</cp:revision>
  <dcterms:created xsi:type="dcterms:W3CDTF">2019-01-22T16:20:05Z</dcterms:created>
  <dcterms:modified xsi:type="dcterms:W3CDTF">2019-01-22T18:11:00Z</dcterms:modified>
</cp:coreProperties>
</file>