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1" r:id="rId4"/>
    <p:sldId id="262" r:id="rId5"/>
    <p:sldId id="256" r:id="rId6"/>
    <p:sldId id="263" r:id="rId7"/>
    <p:sldId id="264" r:id="rId8"/>
    <p:sldId id="258" r:id="rId9"/>
    <p:sldId id="259" r:id="rId10"/>
    <p:sldId id="260" r:id="rId11"/>
    <p:sldId id="270" r:id="rId12"/>
    <p:sldId id="267" r:id="rId13"/>
    <p:sldId id="268" r:id="rId14"/>
    <p:sldId id="266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15373529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539552" y="764705"/>
            <a:ext cx="8229600" cy="12241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002060"/>
                </a:solidFill>
              </a:rPr>
              <a:t>«Колыбельные песни»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43200" y="2204864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Подготовила: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Усманова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Юлия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МБОУ СОШ №3 г.Туймазы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04664"/>
            <a:ext cx="8301608" cy="55446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  </a:t>
            </a:r>
            <a:r>
              <a:rPr lang="ru-RU" sz="2000" dirty="0" smtClean="0"/>
              <a:t>         К </a:t>
            </a:r>
            <a:r>
              <a:rPr lang="ru-RU" sz="2000" dirty="0" smtClean="0"/>
              <a:t>сожалению, из российских записей этой колыбельной мне удалось найти только одну. Данная версия колыбельной Брамса называется "Баю-бай", исполнена она актрисой Екатериной Гусевой. Песня включена в альбом 2003 года "Семь подарков к Рождеству". </a:t>
            </a:r>
            <a:br>
              <a:rPr lang="ru-RU" sz="2000" dirty="0" smtClean="0"/>
            </a:br>
            <a:r>
              <a:rPr lang="ru-RU" sz="2000" dirty="0" smtClean="0"/>
              <a:t>           Итальянскую </a:t>
            </a:r>
            <a:r>
              <a:rPr lang="ru-RU" sz="2000" dirty="0" smtClean="0"/>
              <a:t>версию "</a:t>
            </a:r>
            <a:r>
              <a:rPr lang="ru-RU" sz="2000" dirty="0" err="1" smtClean="0"/>
              <a:t>Wiegenlied</a:t>
            </a:r>
            <a:r>
              <a:rPr lang="ru-RU" sz="2000" dirty="0" smtClean="0"/>
              <a:t>" исполнял </a:t>
            </a:r>
            <a:r>
              <a:rPr lang="ru-RU" sz="2000" dirty="0" err="1" smtClean="0"/>
              <a:t>Робертино</a:t>
            </a:r>
            <a:r>
              <a:rPr lang="ru-RU" sz="2000" dirty="0" smtClean="0"/>
              <a:t> </a:t>
            </a:r>
            <a:r>
              <a:rPr lang="ru-RU" sz="2000" dirty="0" err="1" smtClean="0"/>
              <a:t>Лоретти</a:t>
            </a:r>
            <a:r>
              <a:rPr lang="ru-RU" sz="2000" dirty="0" smtClean="0"/>
              <a:t>, юная звезда 60-х. Мальчик с самого раннего детства увлекался музыкой, его голос пленял всех своей чистотой. Неудивительно, что он очень быстро стал международной звездой. Контракты, договоры, приглашения сниматься в кино сыпались, как из рога изобилия. Его пластинки расходились миллионными тиражами, в том числе и в СССР. </a:t>
            </a:r>
            <a:r>
              <a:rPr lang="ru-RU" sz="2000" dirty="0" err="1" smtClean="0"/>
              <a:t>Робертино</a:t>
            </a:r>
            <a:r>
              <a:rPr lang="ru-RU" sz="2000" dirty="0" smtClean="0"/>
              <a:t> выступал с концертами практически по всей Европе. Критики были единогласны в своём мнении: его называли новым </a:t>
            </a:r>
            <a:r>
              <a:rPr lang="ru-RU" sz="2000" dirty="0" err="1" smtClean="0"/>
              <a:t>Карузо</a:t>
            </a:r>
            <a:r>
              <a:rPr lang="ru-RU" sz="2000" dirty="0" smtClean="0"/>
              <a:t>. Очень показательно, что в списке десяти самых популярных исполнителей того времени Элвис Пресли  занимал лишь третью строчку, тогда как </a:t>
            </a:r>
            <a:r>
              <a:rPr lang="ru-RU" sz="2000" dirty="0" err="1" smtClean="0"/>
              <a:t>Робертино</a:t>
            </a:r>
            <a:r>
              <a:rPr lang="ru-RU" sz="2000" dirty="0" smtClean="0"/>
              <a:t> был первым.</a:t>
            </a:r>
            <a:br>
              <a:rPr lang="ru-RU" sz="2000" dirty="0" smtClean="0"/>
            </a:br>
            <a:r>
              <a:rPr lang="ru-RU" sz="2000" dirty="0" smtClean="0"/>
              <a:t>           Ещё </a:t>
            </a:r>
            <a:r>
              <a:rPr lang="ru-RU" sz="2000" dirty="0" smtClean="0"/>
              <a:t>одну версию сочинения Брамса записала в 2004 г. на альбом "</a:t>
            </a:r>
            <a:r>
              <a:rPr lang="ru-RU" sz="2000" dirty="0" err="1" smtClean="0"/>
              <a:t>Miracle</a:t>
            </a:r>
            <a:r>
              <a:rPr lang="ru-RU" sz="2000" dirty="0" smtClean="0"/>
              <a:t>" Селин </a:t>
            </a:r>
            <a:r>
              <a:rPr lang="ru-RU" sz="2000" dirty="0" err="1" smtClean="0"/>
              <a:t>Дион</a:t>
            </a:r>
            <a:r>
              <a:rPr lang="ru-RU" sz="2000" dirty="0" smtClean="0"/>
              <a:t>. </a:t>
            </a:r>
            <a:endParaRPr lang="ru-RU" sz="2000" dirty="0"/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73216"/>
            <a:ext cx="1243856" cy="124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img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773738" cy="493128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332656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Музыкальный анализ колыбельных</a:t>
            </a:r>
            <a:r>
              <a:rPr lang="ru-RU" sz="36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Интонация: убаюкивающая, покачивающая</a:t>
            </a:r>
          </a:p>
          <a:p>
            <a:pPr>
              <a:buNone/>
            </a:pPr>
            <a:r>
              <a:rPr lang="ru-RU" dirty="0" smtClean="0"/>
              <a:t>Регистр: средний</a:t>
            </a:r>
          </a:p>
          <a:p>
            <a:pPr>
              <a:buNone/>
            </a:pPr>
            <a:r>
              <a:rPr lang="ru-RU" dirty="0" smtClean="0"/>
              <a:t>Ритм: ровный</a:t>
            </a:r>
          </a:p>
          <a:p>
            <a:pPr>
              <a:buNone/>
            </a:pPr>
            <a:r>
              <a:rPr lang="ru-RU" dirty="0" smtClean="0"/>
              <a:t>Темп: умеренный</a:t>
            </a:r>
          </a:p>
          <a:p>
            <a:pPr>
              <a:buNone/>
            </a:pPr>
            <a:r>
              <a:rPr lang="ru-RU" dirty="0" smtClean="0"/>
              <a:t>Мелодия: </a:t>
            </a:r>
            <a:r>
              <a:rPr lang="ru-RU" dirty="0" err="1" smtClean="0"/>
              <a:t>низходящая</a:t>
            </a:r>
            <a:r>
              <a:rPr lang="ru-RU" dirty="0" smtClean="0"/>
              <a:t>, плавная</a:t>
            </a:r>
          </a:p>
          <a:p>
            <a:pPr>
              <a:buNone/>
            </a:pPr>
            <a:r>
              <a:rPr lang="ru-RU" dirty="0" smtClean="0"/>
              <a:t>Динамика: тихая</a:t>
            </a:r>
          </a:p>
          <a:p>
            <a:pPr>
              <a:buNone/>
            </a:pPr>
            <a:r>
              <a:rPr lang="ru-RU" dirty="0" smtClean="0"/>
              <a:t>Тембр: мягкий</a:t>
            </a:r>
          </a:p>
          <a:p>
            <a:pPr>
              <a:buNone/>
            </a:pPr>
            <a:r>
              <a:rPr lang="ru-RU" dirty="0" smtClean="0"/>
              <a:t>Лад: мажорный</a:t>
            </a:r>
            <a:endParaRPr lang="ru-RU" dirty="0"/>
          </a:p>
        </p:txBody>
      </p:sp>
      <p:pic>
        <p:nvPicPr>
          <p:cNvPr id="5" name="Picture 2" descr="C:\Users\User\Desktop\hqdefault.jpg"/>
          <p:cNvPicPr>
            <a:picLocks noChangeAspect="1" noChangeArrowheads="1"/>
          </p:cNvPicPr>
          <p:nvPr/>
        </p:nvPicPr>
        <p:blipFill>
          <a:blip r:embed="rId3" cstate="print"/>
          <a:srcRect l="4326" t="5901" r="4326" b="5901"/>
          <a:stretch>
            <a:fillRect/>
          </a:stretch>
        </p:blipFill>
        <p:spPr bwMode="auto">
          <a:xfrm>
            <a:off x="6228184" y="2348880"/>
            <a:ext cx="2699792" cy="242431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332656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Музыкальный анализ «Колыбельной медведицы»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Интонация: убаюкивающая, покачивающая</a:t>
            </a:r>
          </a:p>
          <a:p>
            <a:pPr>
              <a:buNone/>
            </a:pPr>
            <a:r>
              <a:rPr lang="ru-RU" dirty="0" smtClean="0"/>
              <a:t>Регистр: средний</a:t>
            </a:r>
          </a:p>
          <a:p>
            <a:pPr>
              <a:buNone/>
            </a:pPr>
            <a:r>
              <a:rPr lang="ru-RU" dirty="0" smtClean="0"/>
              <a:t>Ритм: ровный</a:t>
            </a:r>
          </a:p>
          <a:p>
            <a:pPr>
              <a:buNone/>
            </a:pPr>
            <a:r>
              <a:rPr lang="ru-RU" dirty="0" smtClean="0"/>
              <a:t>Темп: </a:t>
            </a:r>
            <a:r>
              <a:rPr lang="ru-RU" dirty="0" smtClean="0"/>
              <a:t>медленный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Мелодия: </a:t>
            </a:r>
            <a:r>
              <a:rPr lang="ru-RU" dirty="0" err="1" smtClean="0"/>
              <a:t>низходящая</a:t>
            </a:r>
            <a:r>
              <a:rPr lang="ru-RU" dirty="0" smtClean="0"/>
              <a:t>, плавная</a:t>
            </a:r>
          </a:p>
          <a:p>
            <a:pPr>
              <a:buNone/>
            </a:pPr>
            <a:r>
              <a:rPr lang="ru-RU" dirty="0" smtClean="0"/>
              <a:t>Динамика: тихая</a:t>
            </a:r>
          </a:p>
          <a:p>
            <a:pPr>
              <a:buNone/>
            </a:pPr>
            <a:r>
              <a:rPr lang="ru-RU" dirty="0" smtClean="0"/>
              <a:t>Тембр: мягкий</a:t>
            </a:r>
          </a:p>
          <a:p>
            <a:pPr>
              <a:buNone/>
            </a:pPr>
            <a:r>
              <a:rPr lang="ru-RU" dirty="0" smtClean="0"/>
              <a:t>Лад: мажорный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32656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Музыкальный анализ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Колыбельной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Светланы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  <p:pic>
        <p:nvPicPr>
          <p:cNvPr id="2050" name="Picture 2" descr="C:\Users\User\Desktop\1939382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149080"/>
            <a:ext cx="3491880" cy="2416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19672" y="332656"/>
            <a:ext cx="570922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Музыкальный анализ «Колыбельной «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Wiegenlied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»»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Иоганнеса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Брамса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User\Desktop\maxresdefault.jpg"/>
          <p:cNvPicPr>
            <a:picLocks noChangeAspect="1" noChangeArrowheads="1"/>
          </p:cNvPicPr>
          <p:nvPr/>
        </p:nvPicPr>
        <p:blipFill>
          <a:blip r:embed="rId3" cstate="print"/>
          <a:srcRect l="5704" t="5839" b="18457"/>
          <a:stretch>
            <a:fillRect/>
          </a:stretch>
        </p:blipFill>
        <p:spPr bwMode="auto">
          <a:xfrm>
            <a:off x="683568" y="2060848"/>
            <a:ext cx="76644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Интонация: убаюкивающая, покачивающая</a:t>
            </a:r>
          </a:p>
          <a:p>
            <a:pPr>
              <a:buNone/>
            </a:pPr>
            <a:r>
              <a:rPr lang="ru-RU" dirty="0" smtClean="0"/>
              <a:t>Регистр: </a:t>
            </a:r>
            <a:r>
              <a:rPr lang="ru-RU" dirty="0" smtClean="0"/>
              <a:t>высокий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Ритм: ровный</a:t>
            </a:r>
          </a:p>
          <a:p>
            <a:pPr>
              <a:buNone/>
            </a:pPr>
            <a:r>
              <a:rPr lang="ru-RU" dirty="0" smtClean="0"/>
              <a:t>Темп: умеренный</a:t>
            </a:r>
          </a:p>
          <a:p>
            <a:pPr>
              <a:buNone/>
            </a:pPr>
            <a:r>
              <a:rPr lang="ru-RU" dirty="0" smtClean="0"/>
              <a:t>Мелодия: </a:t>
            </a:r>
            <a:r>
              <a:rPr lang="ru-RU" dirty="0" err="1" smtClean="0"/>
              <a:t>низходящая</a:t>
            </a:r>
            <a:r>
              <a:rPr lang="ru-RU" dirty="0" smtClean="0"/>
              <a:t>, плавная</a:t>
            </a:r>
          </a:p>
          <a:p>
            <a:pPr>
              <a:buNone/>
            </a:pPr>
            <a:r>
              <a:rPr lang="ru-RU" dirty="0" smtClean="0"/>
              <a:t>Динамика: тихая</a:t>
            </a:r>
          </a:p>
          <a:p>
            <a:pPr>
              <a:buNone/>
            </a:pPr>
            <a:r>
              <a:rPr lang="ru-RU" dirty="0" smtClean="0"/>
              <a:t>Тембр: мягкий</a:t>
            </a:r>
          </a:p>
          <a:p>
            <a:pPr>
              <a:buNone/>
            </a:pPr>
            <a:r>
              <a:rPr lang="ru-RU" dirty="0" smtClean="0"/>
              <a:t>Лад: мажорный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509120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30160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Все три колыбельные авторские.  </a:t>
            </a:r>
            <a:r>
              <a:rPr lang="ru-RU" sz="2800" dirty="0" smtClean="0">
                <a:solidFill>
                  <a:srgbClr val="002060"/>
                </a:solidFill>
              </a:rPr>
              <a:t>Ритм колыбельных песен </a:t>
            </a:r>
            <a:r>
              <a:rPr lang="ru-RU" sz="2800" dirty="0" smtClean="0">
                <a:solidFill>
                  <a:srgbClr val="002060"/>
                </a:solidFill>
              </a:rPr>
              <a:t>ровный, монотонно</a:t>
            </a:r>
            <a:r>
              <a:rPr lang="ru-RU" sz="2800" dirty="0" smtClean="0">
                <a:solidFill>
                  <a:srgbClr val="002060"/>
                </a:solidFill>
              </a:rPr>
              <a:t>­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успокаивающий.  Мелодия плавная. Темп от медленного до умеренного. Присутствуют повторяющиеся </a:t>
            </a:r>
            <a:r>
              <a:rPr lang="ru-RU" sz="2800" dirty="0" smtClean="0">
                <a:solidFill>
                  <a:srgbClr val="002060"/>
                </a:solidFill>
              </a:rPr>
              <a:t>музыкальные фразы и 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слова</a:t>
            </a:r>
            <a:r>
              <a:rPr lang="ru-RU" sz="2800" dirty="0" smtClean="0">
                <a:solidFill>
                  <a:srgbClr val="002060"/>
                </a:solidFill>
              </a:rPr>
              <a:t>. Особое </a:t>
            </a:r>
            <a:r>
              <a:rPr lang="ru-RU" sz="2800" dirty="0" smtClean="0">
                <a:solidFill>
                  <a:srgbClr val="002060"/>
                </a:solidFill>
              </a:rPr>
              <a:t>сочетание гласных.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 оказывают эмоциональное воздействие на ребенка, устанавливают тесную связь между матерью и </a:t>
            </a:r>
            <a:r>
              <a:rPr lang="ru-RU" sz="2800" dirty="0" smtClean="0">
                <a:solidFill>
                  <a:srgbClr val="002060"/>
                </a:solidFill>
              </a:rPr>
              <a:t>ребенком.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37112"/>
            <a:ext cx="3096344" cy="2156204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6" name="Picture 4" descr="AG00315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365104"/>
            <a:ext cx="1800200" cy="2030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836712"/>
            <a:ext cx="6285384" cy="5616624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000" dirty="0" smtClean="0"/>
              <a:t>          </a:t>
            </a:r>
            <a:r>
              <a:rPr lang="ru-RU" sz="4000" dirty="0" smtClean="0">
                <a:solidFill>
                  <a:srgbClr val="002060"/>
                </a:solidFill>
              </a:rPr>
              <a:t>Мне понравились все прослушанные колыбельные песни. Особенно «Колыбельная медведицы», так как мама мне с самого детства её напевает перед сном.</a:t>
            </a:r>
            <a:r>
              <a:rPr lang="ru-RU" sz="4000" dirty="0" smtClean="0">
                <a:solidFill>
                  <a:srgbClr val="002060"/>
                </a:solidFill>
              </a:rPr>
              <a:t> Она очень добрая, искренняя, </a:t>
            </a:r>
            <a:r>
              <a:rPr lang="ru-RU" sz="4000" dirty="0" smtClean="0">
                <a:solidFill>
                  <a:srgbClr val="002060"/>
                </a:solidFill>
              </a:rPr>
              <a:t>волшебная.</a:t>
            </a:r>
            <a:r>
              <a:rPr lang="ru-RU" sz="4000" dirty="0" smtClean="0">
                <a:solidFill>
                  <a:srgbClr val="002060"/>
                </a:solidFill>
              </a:rPr>
              <a:t> Песенка сама по себе очень мелодичная, спокойная, мягкая, ласковая, слушая ее, </a:t>
            </a:r>
            <a:r>
              <a:rPr lang="ru-RU" sz="4000" dirty="0" smtClean="0">
                <a:solidFill>
                  <a:srgbClr val="002060"/>
                </a:solidFill>
              </a:rPr>
              <a:t>глаза закрываются, на душе становиться спокойно. </a:t>
            </a:r>
            <a:r>
              <a:rPr lang="ru-RU" sz="4000" dirty="0" smtClean="0">
                <a:solidFill>
                  <a:srgbClr val="002060"/>
                </a:solidFill>
              </a:rPr>
              <a:t>И мультик, в которой песенка звучит тоже очень замечательный, один из </a:t>
            </a:r>
            <a:r>
              <a:rPr lang="ru-RU" sz="4000" dirty="0" smtClean="0">
                <a:solidFill>
                  <a:srgbClr val="002060"/>
                </a:solidFill>
              </a:rPr>
              <a:t>лучших. А еще она очень легко запоминается.</a:t>
            </a:r>
            <a:endParaRPr lang="ru-RU" sz="4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5" name="Picture 5" descr="Безимени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20688"/>
            <a:ext cx="2088232" cy="5472608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Моё отношение к прослушанной музыке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Данные колыбельные песни, как и многие другие </a:t>
            </a:r>
            <a:r>
              <a:rPr lang="ru-RU" dirty="0" smtClean="0">
                <a:solidFill>
                  <a:srgbClr val="002060"/>
                </a:solidFill>
              </a:rPr>
              <a:t>– </a:t>
            </a:r>
            <a:r>
              <a:rPr lang="ru-RU" dirty="0" smtClean="0">
                <a:solidFill>
                  <a:srgbClr val="002060"/>
                </a:solidFill>
              </a:rPr>
              <a:t> это яркий </a:t>
            </a:r>
            <a:r>
              <a:rPr lang="ru-RU" dirty="0" smtClean="0">
                <a:solidFill>
                  <a:srgbClr val="002060"/>
                </a:solidFill>
              </a:rPr>
              <a:t>образец детского фольклора. Это своеобразный способ передачи ребенку информации об образах нового для него мира, первых словах, о матери, ее эмоциях по отношению к нему. Колыбельные песни отображают безграничную материнскую любовь и заботу, окунают в мир красоты и спокойствия, добра и искренности, это все то, что каждая мама желает передать своему </a:t>
            </a:r>
            <a:r>
              <a:rPr lang="ru-RU" dirty="0" smtClean="0">
                <a:solidFill>
                  <a:srgbClr val="002060"/>
                </a:solidFill>
              </a:rPr>
              <a:t>ребенку.</a:t>
            </a:r>
            <a:endParaRPr lang="ru-RU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Интересно</a:t>
            </a:r>
            <a:r>
              <a:rPr lang="ru-RU" dirty="0" smtClean="0">
                <a:solidFill>
                  <a:srgbClr val="002060"/>
                </a:solidFill>
              </a:rPr>
              <a:t>, что в колыбельных разных народностей можно найти общие черты. Например, такие песни исполняются в медленном темпе. Также колыбельные отличают высокий тембр и своеобразные интонации. Известно, что дети раннего возраста лучше всего воспринимают именно такую тональность. Впрочем, колыбельные исполнялись не только для детей – иногда их напевали друг другу влюбленные. Также колыбельные часто исполнялись для больных, чтобы они скорее выздоравливали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buNone/>
            </a:pPr>
            <a:r>
              <a:rPr lang="ru-RU" dirty="0" smtClean="0">
                <a:solidFill>
                  <a:srgbClr val="002060"/>
                </a:solidFill>
              </a:rPr>
              <a:t>Благодаря проделанной работе, я узнала больше о колыбельных песнях.</a:t>
            </a:r>
          </a:p>
          <a:p>
            <a:pPr algn="ctr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2_7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908720"/>
            <a:ext cx="5760640" cy="3456384"/>
          </a:xfrm>
          <a:prstGeom prst="rect">
            <a:avLst/>
          </a:prstGeom>
          <a:noFill/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575048" y="4653136"/>
            <a:ext cx="8568952" cy="1656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4900" b="1" i="1" dirty="0" smtClean="0">
                <a:latin typeface="Arial" pitchFamily="34" charset="0"/>
                <a:cs typeface="Arial" pitchFamily="34" charset="0"/>
              </a:rPr>
              <a:t>Исполняет</a:t>
            </a:r>
            <a:r>
              <a:rPr lang="ru-RU" sz="4900" b="1" i="1" dirty="0" smtClean="0">
                <a:latin typeface="Arial" pitchFamily="34" charset="0"/>
                <a:cs typeface="Arial" pitchFamily="34" charset="0"/>
              </a:rPr>
              <a:t>: Аида Ведищева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900" b="1" i="1" dirty="0" smtClean="0">
                <a:latin typeface="Arial" pitchFamily="34" charset="0"/>
                <a:cs typeface="Arial" pitchFamily="34" charset="0"/>
              </a:rPr>
              <a:t>Композитор (музыка): Евгений </a:t>
            </a:r>
            <a:r>
              <a:rPr lang="ru-RU" sz="4900" b="1" i="1" dirty="0" err="1" smtClean="0">
                <a:latin typeface="Arial" pitchFamily="34" charset="0"/>
                <a:cs typeface="Arial" pitchFamily="34" charset="0"/>
              </a:rPr>
              <a:t>Крылатов</a:t>
            </a:r>
            <a:endParaRPr lang="ru-RU" sz="4900" b="1" i="1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4900" b="1" i="1" dirty="0" smtClean="0">
                <a:latin typeface="Arial" pitchFamily="34" charset="0"/>
                <a:cs typeface="Arial" pitchFamily="34" charset="0"/>
              </a:rPr>
              <a:t>Автор слов (текста): Юрий Яковлев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4900" b="1" i="1" dirty="0" smtClean="0">
                <a:latin typeface="Arial" pitchFamily="34" charset="0"/>
                <a:cs typeface="Arial" pitchFamily="34" charset="0"/>
              </a:rPr>
              <a:t>Год: 1969</a:t>
            </a:r>
          </a:p>
          <a:p>
            <a:pPr marL="342900" lvl="0" indent="-342900">
              <a:spcBef>
                <a:spcPct val="20000"/>
              </a:spcBef>
            </a:pPr>
            <a:endParaRPr lang="ru-RU" sz="3200" b="1" i="1" dirty="0" smtClean="0"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60648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«Колыбельная медведицы»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2060"/>
                </a:solidFill>
              </a:rPr>
              <a:t>История создания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«Колыбельной </a:t>
            </a:r>
            <a:r>
              <a:rPr lang="ru-RU" sz="3100" b="1" dirty="0" smtClean="0">
                <a:solidFill>
                  <a:srgbClr val="002060"/>
                </a:solidFill>
              </a:rPr>
              <a:t>медведицы» </a:t>
            </a:r>
            <a:r>
              <a:rPr lang="ru-RU" sz="3100" b="1" dirty="0" smtClean="0">
                <a:solidFill>
                  <a:srgbClr val="002060"/>
                </a:solidFill>
              </a:rPr>
              <a:t/>
            </a:r>
            <a:br>
              <a:rPr lang="ru-RU" sz="3100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(</a:t>
            </a:r>
            <a:r>
              <a:rPr lang="ru-RU" sz="3100" b="1" dirty="0" smtClean="0">
                <a:solidFill>
                  <a:srgbClr val="002060"/>
                </a:solidFill>
              </a:rPr>
              <a:t>из </a:t>
            </a:r>
            <a:r>
              <a:rPr lang="ru-RU" sz="3100" b="1" dirty="0" err="1" smtClean="0">
                <a:solidFill>
                  <a:srgbClr val="002060"/>
                </a:solidFill>
              </a:rPr>
              <a:t>м-ф</a:t>
            </a:r>
            <a:r>
              <a:rPr lang="ru-RU" sz="3100" b="1" dirty="0" smtClean="0">
                <a:solidFill>
                  <a:srgbClr val="002060"/>
                </a:solidFill>
              </a:rPr>
              <a:t> «Умка», 1969)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       Как </a:t>
            </a:r>
            <a:r>
              <a:rPr lang="ru-RU" sz="2000" dirty="0" smtClean="0"/>
              <a:t>это часто случалось в СССР, всенародно любимый композитор вышел из самой толщи народа. Он родился 23 февраля 1934 года в Пермской области в простой рабочей семье, поэтому музыку мог слышать только из репродуктора. Тем не менее, его мать вспоминала, как, будучи ещё совсем малышом, Женя восторженно размахивал ручонками под звуки льющейся классики. В итоге мальчик окончил местную музыкальную школу, затем - училище, а в 1953 году поступил в Московскую консерваторию.</a:t>
            </a:r>
          </a:p>
          <a:p>
            <a:pPr algn="just">
              <a:buNone/>
            </a:pPr>
            <a:r>
              <a:rPr lang="ru-RU" sz="2000" dirty="0" smtClean="0"/>
              <a:t>                   После </a:t>
            </a:r>
            <a:r>
              <a:rPr lang="ru-RU" sz="2000" dirty="0" smtClean="0"/>
              <a:t>её окончания он 10 лет работал при драмтеатре, где писал в основном инструментальную музыку. Евгений Павлович рано осознал, что он, прежде всего, "прикладной" композитор, что ему легче озвучивать какую-то идею или сюжет, нежели писать что-то отвлечённое.</a:t>
            </a:r>
          </a:p>
          <a:p>
            <a:pPr algn="just">
              <a:buNone/>
            </a:pPr>
            <a:r>
              <a:rPr lang="ru-RU" sz="2000" dirty="0" smtClean="0"/>
              <a:t>                Е</a:t>
            </a:r>
            <a:r>
              <a:rPr lang="ru-RU" sz="2000" dirty="0" smtClean="0"/>
              <a:t>. </a:t>
            </a:r>
            <a:r>
              <a:rPr lang="ru-RU" sz="2000" dirty="0" err="1" smtClean="0"/>
              <a:t>Крылатов</a:t>
            </a:r>
            <a:r>
              <a:rPr lang="ru-RU" sz="2000" dirty="0" smtClean="0"/>
              <a:t>: «...</a:t>
            </a:r>
            <a:r>
              <a:rPr lang="ru-RU" sz="2000" dirty="0" smtClean="0"/>
              <a:t>отдельно от кино я писать не люблю. Когда работаешь над фильмом, песни всегда получаются образные, а иначе будет просто песенка, не больше</a:t>
            </a:r>
            <a:r>
              <a:rPr lang="ru-RU" sz="2000" dirty="0" smtClean="0"/>
              <a:t>.  …</a:t>
            </a:r>
            <a:r>
              <a:rPr lang="ru-RU" sz="2000" dirty="0" smtClean="0"/>
              <a:t>Ни разу музыка у меня не родилась просто так, из ничего. Я пишу песни только на готовые стихи. </a:t>
            </a:r>
            <a:r>
              <a:rPr lang="ru-RU" sz="2000" dirty="0" smtClean="0"/>
              <a:t>На </a:t>
            </a:r>
            <a:r>
              <a:rPr lang="ru-RU" sz="2000" dirty="0" smtClean="0"/>
              <a:t>хорошие - хорошо, на посредственные - посредственно».</a:t>
            </a:r>
          </a:p>
          <a:p>
            <a:pPr algn="just">
              <a:buNone/>
            </a:pPr>
            <a:r>
              <a:rPr lang="ru-RU" sz="2000" dirty="0" smtClean="0"/>
              <a:t>                   Наверное</a:t>
            </a:r>
            <a:r>
              <a:rPr lang="ru-RU" sz="2000" dirty="0" smtClean="0"/>
              <a:t>, именно поэтому его всегда тянуло в области искусства, связанные с видеорядом. Поначалу попытки предложить свои услуги в кино и на ТВ были безрезультатными. Особенно удивлялись, когда </a:t>
            </a:r>
            <a:r>
              <a:rPr lang="ru-RU" sz="2000" dirty="0" err="1" smtClean="0"/>
              <a:t>Крылатова</a:t>
            </a:r>
            <a:r>
              <a:rPr lang="ru-RU" sz="2000" dirty="0" smtClean="0"/>
              <a:t> представляли "молодым композитором" - "Ему же уже под сорок. Какой же он молодой?".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esktop\ZOCT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1129966" cy="159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88640"/>
            <a:ext cx="8291264" cy="63367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700" dirty="0" smtClean="0">
                <a:latin typeface="+mj-lt"/>
              </a:rPr>
              <a:t>                   Решающую </a:t>
            </a:r>
            <a:r>
              <a:rPr lang="ru-RU" sz="1700" dirty="0" smtClean="0">
                <a:latin typeface="+mj-lt"/>
              </a:rPr>
              <a:t>роль в судьбе Евгения сыграл его хороший знакомый - композитор Александр </a:t>
            </a:r>
            <a:r>
              <a:rPr lang="ru-RU" sz="1700" dirty="0" err="1" smtClean="0">
                <a:latin typeface="+mj-lt"/>
              </a:rPr>
              <a:t>Зацепин</a:t>
            </a:r>
            <a:r>
              <a:rPr lang="ru-RU" sz="1700" dirty="0" smtClean="0">
                <a:latin typeface="+mj-lt"/>
              </a:rPr>
              <a:t>. К тому времени </a:t>
            </a:r>
            <a:r>
              <a:rPr lang="ru-RU" sz="1700" dirty="0" err="1" smtClean="0">
                <a:latin typeface="+mj-lt"/>
              </a:rPr>
              <a:t>Зацепин</a:t>
            </a:r>
            <a:r>
              <a:rPr lang="ru-RU" sz="1700" dirty="0" smtClean="0">
                <a:latin typeface="+mj-lt"/>
              </a:rPr>
              <a:t> был уже широко известен в мире кино (вспомнить хотя бы песни из фильмов Гайдая о Шурике). Именно он привёл </a:t>
            </a:r>
            <a:r>
              <a:rPr lang="ru-RU" sz="1700" dirty="0" err="1" smtClean="0">
                <a:latin typeface="+mj-lt"/>
              </a:rPr>
              <a:t>Крылатова</a:t>
            </a:r>
            <a:r>
              <a:rPr lang="ru-RU" sz="1700" dirty="0" smtClean="0">
                <a:latin typeface="+mj-lt"/>
              </a:rPr>
              <a:t> на студию "</a:t>
            </a:r>
            <a:r>
              <a:rPr lang="ru-RU" sz="1700" dirty="0" err="1" smtClean="0">
                <a:latin typeface="+mj-lt"/>
              </a:rPr>
              <a:t>Союзмультфильм</a:t>
            </a:r>
            <a:r>
              <a:rPr lang="ru-RU" sz="1700" dirty="0" smtClean="0">
                <a:latin typeface="+mj-lt"/>
              </a:rPr>
              <a:t>", где работал над музыкой к </a:t>
            </a:r>
            <a:r>
              <a:rPr lang="ru-RU" sz="1700" dirty="0" err="1" smtClean="0">
                <a:latin typeface="+mj-lt"/>
              </a:rPr>
              <a:t>м-ф</a:t>
            </a:r>
            <a:r>
              <a:rPr lang="ru-RU" sz="1700" dirty="0" smtClean="0">
                <a:latin typeface="+mj-lt"/>
              </a:rPr>
              <a:t> "Умка", и заявил, что тот будет его соавтором. Нельзя сказать, что режиссёры Владимир Попов и Владимир Пекарь сильно обрадовались - мультик длится всего 10 минут, что там делать двум композиторам? Однако отказать именитому </a:t>
            </a:r>
            <a:r>
              <a:rPr lang="ru-RU" sz="1700" dirty="0" err="1" smtClean="0">
                <a:latin typeface="+mj-lt"/>
              </a:rPr>
              <a:t>Зацепину</a:t>
            </a:r>
            <a:r>
              <a:rPr lang="ru-RU" sz="1700" dirty="0" smtClean="0">
                <a:latin typeface="+mj-lt"/>
              </a:rPr>
              <a:t> не смогли.</a:t>
            </a:r>
          </a:p>
          <a:p>
            <a:pPr algn="just">
              <a:buNone/>
            </a:pPr>
            <a:r>
              <a:rPr lang="ru-RU" sz="1700" dirty="0" smtClean="0">
                <a:latin typeface="+mj-lt"/>
              </a:rPr>
              <a:t>                      Далее </a:t>
            </a:r>
            <a:r>
              <a:rPr lang="ru-RU" sz="1700" dirty="0" smtClean="0">
                <a:latin typeface="+mj-lt"/>
              </a:rPr>
              <a:t>Александр Сергеевич делает благородный "ход конём" - и просто исчезает со студии, отдав создание музыки к мультфильму полностью в руки своего протеже. В результате на свет появляется знаменитая "Колыбельная Медведицы" на слова Ю. Яковлева (</a:t>
            </a:r>
            <a:r>
              <a:rPr lang="ru-RU" sz="1700" i="1" dirty="0" smtClean="0">
                <a:latin typeface="+mj-lt"/>
              </a:rPr>
              <a:t>"Ложкой снег, мешая, Ночь идет большая..."</a:t>
            </a:r>
            <a:r>
              <a:rPr lang="ru-RU" sz="1700" dirty="0" smtClean="0">
                <a:latin typeface="+mj-lt"/>
              </a:rPr>
              <a:t>), замечательно исполненная </a:t>
            </a:r>
            <a:r>
              <a:rPr lang="ru-RU" sz="1700" dirty="0" err="1" smtClean="0">
                <a:latin typeface="+mj-lt"/>
              </a:rPr>
              <a:t>Аидой</a:t>
            </a:r>
            <a:r>
              <a:rPr lang="ru-RU" sz="1700" dirty="0" smtClean="0">
                <a:latin typeface="+mj-lt"/>
              </a:rPr>
              <a:t> Ведищевой.</a:t>
            </a:r>
          </a:p>
          <a:p>
            <a:pPr algn="just">
              <a:buNone/>
            </a:pPr>
            <a:r>
              <a:rPr lang="ru-RU" sz="1700" dirty="0" smtClean="0">
                <a:latin typeface="+mj-lt"/>
              </a:rPr>
              <a:t>                      Поначалу </a:t>
            </a:r>
            <a:r>
              <a:rPr lang="ru-RU" sz="1700" dirty="0" err="1" smtClean="0">
                <a:latin typeface="+mj-lt"/>
              </a:rPr>
              <a:t>Крылатов</a:t>
            </a:r>
            <a:r>
              <a:rPr lang="ru-RU" sz="1700" dirty="0" smtClean="0">
                <a:latin typeface="+mj-lt"/>
              </a:rPr>
              <a:t> не придаёт песне большого значения ("Когда написал её, думал, что это пустячок"). Но после выхода на экраны мультфильма про забавного полярного медвежонка "Колыбельная" становится </a:t>
            </a:r>
            <a:r>
              <a:rPr lang="ru-RU" sz="1700" dirty="0" err="1" smtClean="0">
                <a:latin typeface="+mj-lt"/>
              </a:rPr>
              <a:t>мегахитом</a:t>
            </a:r>
            <a:r>
              <a:rPr lang="ru-RU" sz="1700" dirty="0" smtClean="0">
                <a:latin typeface="+mj-lt"/>
              </a:rPr>
              <a:t> - и что особенно интересно, не столько для детей, сколько для взрослых. </a:t>
            </a:r>
            <a:br>
              <a:rPr lang="ru-RU" sz="1700" dirty="0" smtClean="0">
                <a:latin typeface="+mj-lt"/>
              </a:rPr>
            </a:br>
            <a:r>
              <a:rPr lang="ru-RU" sz="1700" dirty="0" smtClean="0">
                <a:latin typeface="+mj-lt"/>
              </a:rPr>
              <a:t>Сегодня </a:t>
            </a:r>
            <a:r>
              <a:rPr lang="ru-RU" sz="1700" dirty="0" err="1" smtClean="0">
                <a:latin typeface="+mj-lt"/>
              </a:rPr>
              <a:t>Крылатов</a:t>
            </a:r>
            <a:r>
              <a:rPr lang="ru-RU" sz="1700" dirty="0" smtClean="0">
                <a:latin typeface="+mj-lt"/>
              </a:rPr>
              <a:t> также признаёт эту песню «любимицей» из всего им написанного. Ну, а для меня её звучание навсегда осталось неким символом духа советской музыки 1960-х.</a:t>
            </a:r>
          </a:p>
          <a:p>
            <a:pPr>
              <a:buNone/>
            </a:pPr>
            <a:endParaRPr lang="ru-RU" sz="1700" dirty="0">
              <a:latin typeface="+mj-lt"/>
            </a:endParaRPr>
          </a:p>
        </p:txBody>
      </p:sp>
      <p:pic>
        <p:nvPicPr>
          <p:cNvPr id="5122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5373216"/>
            <a:ext cx="1243856" cy="124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Kolyibelnaya-Svetlany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5596880" cy="383328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86916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Слова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А. Гладков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Музыка</a:t>
            </a: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Т. Хренников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Колыбельная из фильма Гусарская баллада, 1962 г., режиссер Эльдар Рязанов.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Поет колыбельную </a:t>
            </a:r>
            <a:r>
              <a:rPr lang="ru-RU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Голубкина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Лариса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332656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Колыбельная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Светланы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История создания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"</a:t>
            </a:r>
            <a:r>
              <a:rPr lang="ru-RU" sz="2800" b="1" dirty="0" smtClean="0">
                <a:solidFill>
                  <a:srgbClr val="002060"/>
                </a:solidFill>
              </a:rPr>
              <a:t>Колыбельной </a:t>
            </a:r>
            <a:r>
              <a:rPr lang="ru-RU" sz="2800" b="1" dirty="0" smtClean="0">
                <a:solidFill>
                  <a:srgbClr val="002060"/>
                </a:solidFill>
              </a:rPr>
              <a:t>Светланы</a:t>
            </a:r>
            <a:r>
              <a:rPr lang="ru-RU" sz="2800" dirty="0" smtClean="0">
                <a:solidFill>
                  <a:srgbClr val="002060"/>
                </a:solidFill>
              </a:rPr>
              <a:t>"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700" dirty="0" smtClean="0"/>
              <a:t>                 Был </a:t>
            </a:r>
            <a:r>
              <a:rPr lang="ru-RU" sz="1700" dirty="0" smtClean="0"/>
              <a:t>такой драматург - </a:t>
            </a:r>
            <a:r>
              <a:rPr lang="ru-RU" sz="1700" b="1" dirty="0" err="1" smtClean="0"/>
              <a:t>Aлександр</a:t>
            </a:r>
            <a:r>
              <a:rPr lang="ru-RU" sz="1700" b="1" dirty="0" smtClean="0"/>
              <a:t> Константинович Гладков</a:t>
            </a:r>
            <a:r>
              <a:rPr lang="ru-RU" sz="1700" dirty="0" smtClean="0"/>
              <a:t>. И в начале 40-х годов написал он </a:t>
            </a:r>
            <a:r>
              <a:rPr lang="ru-RU" sz="1700" dirty="0" err="1" smtClean="0"/>
              <a:t>героическую-патриотическую</a:t>
            </a:r>
            <a:r>
              <a:rPr lang="ru-RU" sz="1700" dirty="0" smtClean="0"/>
              <a:t>, но при этом веселую пьесу про Отечественную войну 1812г. "</a:t>
            </a:r>
            <a:r>
              <a:rPr lang="ru-RU" sz="1700" b="1" dirty="0" smtClean="0"/>
              <a:t>Давным-давно</a:t>
            </a:r>
            <a:r>
              <a:rPr lang="ru-RU" sz="1700" dirty="0" smtClean="0"/>
              <a:t>". Да так удачно написал, что идет она до сих пор с неизменным успехом. И даже Сталинскую премию за нее получил. А в 1962г. по пьесе режиссер Эльдар Рязанов снял фильм "</a:t>
            </a:r>
            <a:r>
              <a:rPr lang="ru-RU" sz="1700" b="1" dirty="0" smtClean="0"/>
              <a:t>Гусарская баллада</a:t>
            </a:r>
            <a:r>
              <a:rPr lang="ru-RU" sz="1700" dirty="0" smtClean="0"/>
              <a:t>". После чего история эта по популярности стала просто народной.</a:t>
            </a:r>
            <a:br>
              <a:rPr lang="ru-RU" sz="1700" dirty="0" smtClean="0"/>
            </a:br>
            <a:r>
              <a:rPr lang="ru-RU" sz="1700" dirty="0" smtClean="0"/>
              <a:t>            Во </a:t>
            </a:r>
            <a:r>
              <a:rPr lang="ru-RU" sz="1700" dirty="0" smtClean="0"/>
              <a:t>многом популярности пьесе и фильму добавила великолепная музыка, сочиненная </a:t>
            </a:r>
            <a:r>
              <a:rPr lang="ru-RU" sz="1700" b="1" dirty="0" smtClean="0"/>
              <a:t>Тихоном Николаевичем Хренниковым</a:t>
            </a:r>
            <a:r>
              <a:rPr lang="ru-RU" sz="1700" dirty="0" smtClean="0"/>
              <a:t> специально для пьесы - помимо песни "Колыбельная Светланы", там есть еще несколько прекрасных его песен на стихи Гладкова, добавляющих определенный шарм сюжету.</a:t>
            </a:r>
            <a:br>
              <a:rPr lang="ru-RU" sz="1700" dirty="0" smtClean="0"/>
            </a:br>
            <a:r>
              <a:rPr lang="ru-RU" sz="1700" dirty="0" smtClean="0"/>
              <a:t>           Конечно </a:t>
            </a:r>
            <a:r>
              <a:rPr lang="ru-RU" sz="1700" dirty="0" smtClean="0"/>
              <a:t>же, имя композитора Тихона Хренникова известно даже далеким от музыки людям. И не потому, что он был в директивном порядке назначен лично Сталиным генеральным секретарем Союза композиторов СССР и оставался на этом посту до распада СССР, умело сочетая творчество и административную работу. Союз Композиторов, например - единственная творческая организация, которой не коснулись репрессии (тот же Гладков - писатель - тоже, кстати, не избежал лагерей). И даже не благодаря его серьёзным произведениям крупной формы (увы, тут со знанием неважнецки дела обстоят уже в глобальном, так сказать, смысле).</a:t>
            </a:r>
            <a:endParaRPr lang="ru-RU" sz="1700" dirty="0"/>
          </a:p>
        </p:txBody>
      </p:sp>
      <p:pic>
        <p:nvPicPr>
          <p:cNvPr id="5" name="Picture 2" descr="C:\Users\User\Desktop\ZOCT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9966" cy="159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</a:t>
            </a:r>
            <a:endParaRPr lang="ru-RU" dirty="0"/>
          </a:p>
        </p:txBody>
      </p:sp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496944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         Народ </a:t>
            </a:r>
            <a:r>
              <a:rPr lang="ru-RU" sz="1700" dirty="0" smtClean="0"/>
              <a:t>полюбил песни Хренникова, которых написал он множество. К пьесам, к фильмам, просто так. И "Колыбельная Светланы" стоит в ряду его лучших лирических песен. Французский композитор Жорж </a:t>
            </a:r>
            <a:r>
              <a:rPr lang="ru-RU" sz="1700" dirty="0" err="1" smtClean="0"/>
              <a:t>Орик</a:t>
            </a:r>
            <a:r>
              <a:rPr lang="ru-RU" sz="1700" dirty="0" smtClean="0"/>
              <a:t> (</a:t>
            </a:r>
            <a:r>
              <a:rPr lang="ru-RU" sz="1700" dirty="0" err="1" smtClean="0"/>
              <a:t>Georges</a:t>
            </a:r>
            <a:r>
              <a:rPr lang="ru-RU" sz="1700" dirty="0" smtClean="0"/>
              <a:t> </a:t>
            </a:r>
            <a:r>
              <a:rPr lang="ru-RU" sz="1700" dirty="0" err="1" smtClean="0"/>
              <a:t>Auric</a:t>
            </a:r>
            <a:r>
              <a:rPr lang="ru-RU" sz="1700" dirty="0" smtClean="0"/>
              <a:t>) прямо сказал: "Если бы Хренников сочинил только одну мелодию - "Колыбельную Светлане" - его имя было бы уже навечно занесено в музыкальные анналы". </a:t>
            </a:r>
            <a:br>
              <a:rPr lang="ru-RU" sz="1700" dirty="0" smtClean="0"/>
            </a:br>
            <a:r>
              <a:rPr lang="ru-RU" sz="1700" dirty="0" smtClean="0"/>
              <a:t>На могиле Т.Хренникова в Ельце, его родине, установлен памятник композитору. Ноты на рояле. Ноты "Колыбельной Светланы".</a:t>
            </a:r>
            <a:br>
              <a:rPr lang="ru-RU" sz="1700" dirty="0" smtClean="0"/>
            </a:br>
            <a:r>
              <a:rPr lang="ru-RU" sz="1700" dirty="0" smtClean="0"/>
              <a:t>           Итак</a:t>
            </a:r>
            <a:r>
              <a:rPr lang="ru-RU" sz="1700" dirty="0" smtClean="0"/>
              <a:t>, колыбельная. По сюжету пьесы девушка-корнет Шура Азарова поет своей кукле Светлане колыбельную, прощаясь с ней и с родным домом. И окончательно прощаясь с детством</a:t>
            </a:r>
            <a:r>
              <a:rPr lang="ru-RU" sz="1700" dirty="0" smtClean="0"/>
              <a:t>.</a:t>
            </a:r>
          </a:p>
          <a:p>
            <a:r>
              <a:rPr lang="ru-RU" sz="1700" dirty="0" smtClean="0"/>
              <a:t>            Интересно</a:t>
            </a:r>
            <a:r>
              <a:rPr lang="ru-RU" sz="1700" dirty="0" smtClean="0"/>
              <a:t>: существует множество вариантов текста этой колыбельной. Что удивительно, не только в интернете, но и в печатных изданиях. Где - выброшено несколько строчек, где - повтор целого четверостишия, меняются слова ("листами" - на "кустами", а то и на "листвою", в результате чего и рифмы-то никакой не получается), заменяются строчки ("спи, как я спала" - на дубль "ночь как день светла"), и т.д.</a:t>
            </a:r>
            <a:endParaRPr lang="ru-RU" sz="17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Users\User\Desktop\unna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4797152"/>
            <a:ext cx="1243856" cy="1243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91680" y="54868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692696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Iogannes-Bram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412776"/>
            <a:ext cx="3528392" cy="48114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19672" y="332656"/>
            <a:ext cx="5709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«Колыбельная «</a:t>
            </a:r>
            <a:r>
              <a:rPr lang="en-US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Wiegenlied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»»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Иоганнеса</a:t>
            </a:r>
            <a:r>
              <a:rPr lang="ru-RU" sz="2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Брамса </a:t>
            </a:r>
            <a:endParaRPr lang="ru-RU" sz="28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История создания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</a:b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Колыбельной </a:t>
            </a:r>
            <a:r>
              <a:rPr lang="ru-RU" sz="2800" b="1" dirty="0" smtClean="0">
                <a:solidFill>
                  <a:srgbClr val="002060"/>
                </a:solidFill>
                <a:cs typeface="Arial" pitchFamily="34" charset="0"/>
              </a:rPr>
              <a:t>Брамса</a:t>
            </a:r>
            <a:endParaRPr lang="ru-RU" sz="2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</a:t>
            </a:r>
            <a:r>
              <a:rPr lang="ru-RU" dirty="0" err="1" smtClean="0"/>
              <a:t>Иоганнес</a:t>
            </a:r>
            <a:r>
              <a:rPr lang="ru-RU" dirty="0" smtClean="0"/>
              <a:t> </a:t>
            </a:r>
            <a:r>
              <a:rPr lang="ru-RU" dirty="0" smtClean="0"/>
              <a:t>Брамс написал колыбельную как часть симфонии в 1868 г., она не предполагала написание слов. Поначалу мелодия носила название "</a:t>
            </a:r>
            <a:r>
              <a:rPr lang="ru-RU" dirty="0" err="1" smtClean="0"/>
              <a:t>Wiegenlied</a:t>
            </a:r>
            <a:r>
              <a:rPr lang="ru-RU" dirty="0" smtClean="0"/>
              <a:t> (то есть Колыбельная песня), Опус 49 №4". Текст "</a:t>
            </a:r>
            <a:r>
              <a:rPr lang="ru-RU" dirty="0" err="1" smtClean="0"/>
              <a:t>Wiegenlied</a:t>
            </a:r>
            <a:r>
              <a:rPr lang="ru-RU" dirty="0" smtClean="0"/>
              <a:t>" получила несколько позже, когда композитор отправился в Германию. Там Брамс встретил молодую женщину по имени Берта Фабер. Она хотела новую песню, чтобы петь её своему первенцу, и композитор исполнил её желание, написав текст к своей "Колыбельной". Он называется "</a:t>
            </a:r>
            <a:r>
              <a:rPr lang="ru-RU" dirty="0" err="1" smtClean="0"/>
              <a:t>Guten</a:t>
            </a:r>
            <a:r>
              <a:rPr lang="ru-RU" dirty="0" smtClean="0"/>
              <a:t> </a:t>
            </a:r>
            <a:r>
              <a:rPr lang="ru-RU" dirty="0" err="1" smtClean="0"/>
              <a:t>Abend</a:t>
            </a:r>
            <a:r>
              <a:rPr lang="ru-RU" dirty="0" smtClean="0"/>
              <a:t>, </a:t>
            </a:r>
            <a:r>
              <a:rPr lang="ru-RU" dirty="0" err="1" smtClean="0"/>
              <a:t>gute</a:t>
            </a:r>
            <a:r>
              <a:rPr lang="ru-RU" dirty="0" smtClean="0"/>
              <a:t> </a:t>
            </a:r>
            <a:r>
              <a:rPr lang="ru-RU" dirty="0" err="1" smtClean="0"/>
              <a:t>Nacht</a:t>
            </a:r>
            <a:r>
              <a:rPr lang="ru-RU" dirty="0" smtClean="0"/>
              <a:t>" (то есть "Доброго вечера, доброй ночи"). Песня получилась простой и естественно красивой, поэтому многие думают, что Брамс её целиком позаимствовал у народа. Музыковеды говорят, что композитор в своём творчестве стоит очень близко к фольклорной традиции, нередко цитируя народные мелодии или их обрабатывая, но в данном случае автор у "</a:t>
            </a:r>
            <a:r>
              <a:rPr lang="ru-RU" dirty="0" err="1" smtClean="0"/>
              <a:t>Guten</a:t>
            </a:r>
            <a:r>
              <a:rPr lang="ru-RU" dirty="0" smtClean="0"/>
              <a:t> </a:t>
            </a:r>
            <a:r>
              <a:rPr lang="ru-RU" dirty="0" err="1" smtClean="0"/>
              <a:t>Abend</a:t>
            </a:r>
            <a:r>
              <a:rPr lang="ru-RU" dirty="0" smtClean="0"/>
              <a:t>, </a:t>
            </a:r>
            <a:r>
              <a:rPr lang="ru-RU" dirty="0" err="1" smtClean="0"/>
              <a:t>gute</a:t>
            </a:r>
            <a:r>
              <a:rPr lang="ru-RU" dirty="0" smtClean="0"/>
              <a:t> </a:t>
            </a:r>
            <a:r>
              <a:rPr lang="ru-RU" dirty="0" err="1" smtClean="0"/>
              <a:t>Nacht</a:t>
            </a:r>
            <a:r>
              <a:rPr lang="ru-RU" dirty="0" smtClean="0"/>
              <a:t>" один.</a:t>
            </a:r>
            <a:br>
              <a:rPr lang="ru-RU" dirty="0" smtClean="0"/>
            </a:br>
            <a:r>
              <a:rPr lang="ru-RU" dirty="0" smtClean="0"/>
              <a:t>         Почти </a:t>
            </a:r>
            <a:r>
              <a:rPr lang="ru-RU" dirty="0" smtClean="0"/>
              <a:t>за полтора века "Колыбельная" Брамса распространилось по всему миру. Она есть и в итальянском варианте, и в английском, и в чешском, и во французском, и, конечно, в русском – да ещё на каждый язык зачастую приходится не по одному варианту текста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5" name="Picture 2" descr="C:\Users\User\Desktop\ZOCTh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129966" cy="1599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980</Words>
  <Application>Microsoft Office PowerPoint</Application>
  <PresentationFormat>Экран (4:3)</PresentationFormat>
  <Paragraphs>66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История создания  «Колыбельной медведицы»  (из м-ф «Умка», 1969) </vt:lpstr>
      <vt:lpstr>Слайд 4</vt:lpstr>
      <vt:lpstr>Слайд 5</vt:lpstr>
      <vt:lpstr>История создания  "Колыбельной Светланы" </vt:lpstr>
      <vt:lpstr>Слайд 7</vt:lpstr>
      <vt:lpstr>Слайд 8</vt:lpstr>
      <vt:lpstr>История создания  Колыбельной Брамса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2019-01-22T06:29:09Z</dcterms:created>
  <dcterms:modified xsi:type="dcterms:W3CDTF">2019-01-22T17:12:59Z</dcterms:modified>
</cp:coreProperties>
</file>