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8" r:id="rId3"/>
    <p:sldId id="259" r:id="rId4"/>
    <p:sldId id="260" r:id="rId5"/>
    <p:sldId id="257" r:id="rId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562" autoAdjust="0"/>
    <p:restoredTop sz="94660"/>
  </p:normalViewPr>
  <p:slideViewPr>
    <p:cSldViewPr>
      <p:cViewPr varScale="1">
        <p:scale>
          <a:sx n="106" d="100"/>
          <a:sy n="106" d="100"/>
        </p:scale>
        <p:origin x="-84" y="-1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2FDD237-D40A-437C-90CE-BF30C727965A}" type="datetimeFigureOut">
              <a:rPr lang="ru-RU"/>
              <a:pPr>
                <a:defRPr/>
              </a:pPr>
              <a:t>22.01.2019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11D86F3-9AC7-480A-B21D-5AD173CCCE65}"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77BF15BE-4EB5-4BD0-8048-2F17D62EE6F9}" type="datetimeFigureOut">
              <a:rPr lang="ru-RU"/>
              <a:pPr>
                <a:defRPr/>
              </a:pPr>
              <a:t>22.01.2019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C7FAB56-2A99-4E88-9C75-3DA1CB5C7023}" type="slidenum">
              <a:rPr lang="ru-RU"/>
              <a:pPr>
                <a:defRPr/>
              </a:pPr>
              <a:t>‹#›</a:t>
            </a:fld>
            <a:endParaRPr lang="ru-RU"/>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619389D0-DDAE-4325-82F5-422C4B137CA3}" type="datetimeFigureOut">
              <a:rPr lang="ru-RU"/>
              <a:pPr>
                <a:defRPr/>
              </a:pPr>
              <a:t>22.01.2019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3AB5933-803E-4EBE-B0CE-52DC4459F5C4}" type="slidenum">
              <a:rPr lang="ru-RU"/>
              <a:pPr>
                <a:defRPr/>
              </a:pPr>
              <a:t>‹#›</a:t>
            </a:fld>
            <a:endParaRPr lang="ru-RU"/>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AF4E6B24-2416-4582-B2D6-9B57AD985815}" type="datetimeFigureOut">
              <a:rPr lang="ru-RU"/>
              <a:pPr>
                <a:defRPr/>
              </a:pPr>
              <a:t>22.01.2019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1ED357B-BF38-4D44-924C-FA05C6311A10}" type="slidenum">
              <a:rPr lang="ru-RU"/>
              <a:pPr>
                <a:defRPr/>
              </a:pPr>
              <a:t>‹#›</a:t>
            </a:fld>
            <a:endParaRPr lang="ru-RU"/>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62A8F70-B03D-4A30-8A86-2E292C876CFC}" type="datetimeFigureOut">
              <a:rPr lang="ru-RU"/>
              <a:pPr>
                <a:defRPr/>
              </a:pPr>
              <a:t>22.01.2019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65B3FC5-E34B-464A-AA42-783645EEA13F}" type="slidenum">
              <a:rPr lang="ru-RU"/>
              <a:pPr>
                <a:defRPr/>
              </a:pPr>
              <a:t>‹#›</a:t>
            </a:fld>
            <a:endParaRPr lang="ru-RU"/>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C88EF884-BDCF-495C-A377-03C5E01B87FD}" type="datetimeFigureOut">
              <a:rPr lang="ru-RU"/>
              <a:pPr>
                <a:defRPr/>
              </a:pPr>
              <a:t>22.01.2019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E04E6E0-F0A0-480F-B340-E02FDD8237D6}" type="slidenum">
              <a:rPr lang="ru-RU"/>
              <a:pPr>
                <a:defRPr/>
              </a:pPr>
              <a:t>‹#›</a:t>
            </a:fld>
            <a:endParaRPr lang="ru-RU"/>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106EA73F-6663-49AC-992C-29277628A9BF}" type="datetimeFigureOut">
              <a:rPr lang="ru-RU"/>
              <a:pPr>
                <a:defRPr/>
              </a:pPr>
              <a:t>22.01.2019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EF6F6582-C74F-47C1-A8AD-A0DB7124FF85}" type="slidenum">
              <a:rPr lang="ru-RU"/>
              <a:pPr>
                <a:defRPr/>
              </a:pPr>
              <a:t>‹#›</a:t>
            </a:fld>
            <a:endParaRPr lang="ru-RU"/>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AEF9848C-3760-4719-8D38-991E1265EBEC}" type="datetimeFigureOut">
              <a:rPr lang="ru-RU"/>
              <a:pPr>
                <a:defRPr/>
              </a:pPr>
              <a:t>22.01.2019</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F92809A1-F933-42FC-87B8-1CD2DAF27A03}" type="slidenum">
              <a:rPr lang="ru-RU"/>
              <a:pPr>
                <a:defRPr/>
              </a:pPr>
              <a:t>‹#›</a:t>
            </a:fld>
            <a:endParaRPr lang="ru-RU"/>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536C0BAB-8FF3-46CF-894B-25A7274D8252}" type="datetimeFigureOut">
              <a:rPr lang="ru-RU"/>
              <a:pPr>
                <a:defRPr/>
              </a:pPr>
              <a:t>22.01.2019</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6D7E0C2A-3572-4ED4-AE75-9B6459C416B5}" type="slidenum">
              <a:rPr lang="ru-RU"/>
              <a:pPr>
                <a:defRPr/>
              </a:pPr>
              <a:t>‹#›</a:t>
            </a:fld>
            <a:endParaRPr lang="ru-RU"/>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88B0380B-AF2F-4519-9270-3B3EA75DDCC6}" type="datetimeFigureOut">
              <a:rPr lang="ru-RU"/>
              <a:pPr>
                <a:defRPr/>
              </a:pPr>
              <a:t>22.01.2019</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F5BA682C-6D12-43DB-AB56-E653A3797E43}" type="slidenum">
              <a:rPr lang="ru-RU"/>
              <a:pPr>
                <a:defRPr/>
              </a:pPr>
              <a:t>‹#›</a:t>
            </a:fld>
            <a:endParaRPr lang="ru-RU"/>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4321F95A-ABB5-4621-B53E-7AAAAA781D3D}" type="datetimeFigureOut">
              <a:rPr lang="ru-RU"/>
              <a:pPr>
                <a:defRPr/>
              </a:pPr>
              <a:t>22.01.2019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BBB5630-CF39-4024-AF18-1CE371453C0A}" type="slidenum">
              <a:rPr lang="ru-RU"/>
              <a:pPr>
                <a:defRPr/>
              </a:pPr>
              <a:t>‹#›</a:t>
            </a:fld>
            <a:endParaRPr lang="ru-RU"/>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D54D6ED5-4410-446B-8FBD-4E237C845603}" type="datetimeFigureOut">
              <a:rPr lang="ru-RU"/>
              <a:pPr>
                <a:defRPr/>
              </a:pPr>
              <a:t>22.01.2019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E2892FB3-3B35-441B-85E2-F7A217ADAE4B}" type="slidenum">
              <a:rPr lang="ru-RU"/>
              <a:pPr>
                <a:defRPr/>
              </a:pPr>
              <a:t>‹#›</a:t>
            </a:fld>
            <a:endParaRPr lang="ru-RU"/>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lumMod val="60000"/>
                <a:lumOff val="4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FDEAFCA-AA15-426C-8B2E-C6FA8EEED5E2}" type="datetimeFigureOut">
              <a:rPr lang="ru-RU"/>
              <a:pPr>
                <a:defRPr/>
              </a:pPr>
              <a:t>22.01.2019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6A18064-1F2C-47D0-91F1-B1D21C452877}"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dissolve/>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0" y="574675"/>
            <a:ext cx="8929688" cy="946150"/>
          </a:xfrm>
          <a:prstGeom prst="rect">
            <a:avLst/>
          </a:prstGeom>
          <a:noFill/>
          <a:ln w="9525">
            <a:noFill/>
            <a:miter lim="800000"/>
            <a:headEnd/>
            <a:tailEnd/>
          </a:ln>
        </p:spPr>
        <p:txBody>
          <a:bodyPr anchor="ctr">
            <a:spAutoFit/>
          </a:bodyPr>
          <a:lstStyle/>
          <a:p>
            <a:pPr algn="ctr"/>
            <a:r>
              <a:rPr lang="ru-RU" sz="2800" b="1">
                <a:latin typeface="Times New Roman" pitchFamily="18" charset="0"/>
                <a:cs typeface="Times New Roman" pitchFamily="18" charset="0"/>
              </a:rPr>
              <a:t>«Дистанционная Акмуллинская олимпиада </a:t>
            </a:r>
          </a:p>
          <a:p>
            <a:pPr algn="ctr"/>
            <a:r>
              <a:rPr lang="ru-RU" sz="2800" b="1">
                <a:latin typeface="Times New Roman" pitchFamily="18" charset="0"/>
                <a:cs typeface="Times New Roman" pitchFamily="18" charset="0"/>
              </a:rPr>
              <a:t>по музыке» </a:t>
            </a:r>
            <a:endParaRPr lang="ru-RU" sz="2800" b="1"/>
          </a:p>
        </p:txBody>
      </p:sp>
      <p:sp>
        <p:nvSpPr>
          <p:cNvPr id="14338" name="Rectangle 2"/>
          <p:cNvSpPr>
            <a:spLocks noChangeArrowheads="1"/>
          </p:cNvSpPr>
          <p:nvPr/>
        </p:nvSpPr>
        <p:spPr bwMode="auto">
          <a:xfrm>
            <a:off x="2286000" y="1716088"/>
            <a:ext cx="4429125" cy="457200"/>
          </a:xfrm>
          <a:prstGeom prst="rect">
            <a:avLst/>
          </a:prstGeom>
          <a:noFill/>
          <a:ln w="9525">
            <a:noFill/>
            <a:miter lim="800000"/>
            <a:headEnd/>
            <a:tailEnd/>
          </a:ln>
        </p:spPr>
        <p:txBody>
          <a:bodyPr anchor="ctr">
            <a:spAutoFit/>
          </a:bodyPr>
          <a:lstStyle/>
          <a:p>
            <a:pPr algn="ctr"/>
            <a:r>
              <a:rPr lang="en-US" sz="2400" b="1">
                <a:latin typeface="Times New Roman" pitchFamily="18" charset="0"/>
                <a:cs typeface="Times New Roman" pitchFamily="18" charset="0"/>
              </a:rPr>
              <a:t>II</a:t>
            </a:r>
            <a:r>
              <a:rPr lang="ru-RU" sz="2400" b="1">
                <a:latin typeface="Times New Roman" pitchFamily="18" charset="0"/>
                <a:cs typeface="Times New Roman" pitchFamily="18" charset="0"/>
              </a:rPr>
              <a:t> тур</a:t>
            </a:r>
          </a:p>
        </p:txBody>
      </p:sp>
      <p:sp>
        <p:nvSpPr>
          <p:cNvPr id="14339" name="TextBox 8"/>
          <p:cNvSpPr txBox="1">
            <a:spLocks noChangeArrowheads="1"/>
          </p:cNvSpPr>
          <p:nvPr/>
        </p:nvSpPr>
        <p:spPr bwMode="auto">
          <a:xfrm>
            <a:off x="2312988" y="2857500"/>
            <a:ext cx="4473575" cy="1187450"/>
          </a:xfrm>
          <a:prstGeom prst="rect">
            <a:avLst/>
          </a:prstGeom>
          <a:noFill/>
          <a:ln w="9525">
            <a:noFill/>
            <a:miter lim="800000"/>
            <a:headEnd/>
            <a:tailEnd/>
          </a:ln>
        </p:spPr>
        <p:txBody>
          <a:bodyPr wrap="none">
            <a:spAutoFit/>
          </a:bodyPr>
          <a:lstStyle/>
          <a:p>
            <a:pPr algn="ctr"/>
            <a:r>
              <a:rPr lang="ru-RU" sz="2400" b="1">
                <a:latin typeface="Times New Roman" pitchFamily="18" charset="0"/>
                <a:cs typeface="Times New Roman" pitchFamily="18" charset="0"/>
              </a:rPr>
              <a:t>Выполнила ученица 2 б класса</a:t>
            </a:r>
          </a:p>
          <a:p>
            <a:pPr algn="ctr"/>
            <a:r>
              <a:rPr lang="ru-RU" sz="2400" b="1">
                <a:latin typeface="Times New Roman" pitchFamily="18" charset="0"/>
                <a:cs typeface="Times New Roman" pitchFamily="18" charset="0"/>
              </a:rPr>
              <a:t>МБОУ СОШ №7 г.Туймазы</a:t>
            </a:r>
          </a:p>
          <a:p>
            <a:pPr algn="ctr"/>
            <a:r>
              <a:rPr lang="ru-RU" sz="2400" b="1">
                <a:latin typeface="Times New Roman" pitchFamily="18" charset="0"/>
                <a:cs typeface="Times New Roman" pitchFamily="18" charset="0"/>
              </a:rPr>
              <a:t>Биккулова Виолетта</a:t>
            </a:r>
          </a:p>
        </p:txBody>
      </p:sp>
      <p:sp>
        <p:nvSpPr>
          <p:cNvPr id="10" name="TextBox 9"/>
          <p:cNvSpPr txBox="1"/>
          <p:nvPr/>
        </p:nvSpPr>
        <p:spPr>
          <a:xfrm>
            <a:off x="1143000" y="4500563"/>
            <a:ext cx="7286625" cy="457200"/>
          </a:xfrm>
          <a:prstGeom prst="rect">
            <a:avLst/>
          </a:prstGeom>
          <a:noFill/>
        </p:spPr>
        <p:txBody>
          <a:bodyPr>
            <a:spAutoFit/>
          </a:bodyPr>
          <a:lstStyle/>
          <a:p>
            <a:pPr algn="ctr"/>
            <a:r>
              <a:rPr lang="ru-RU" sz="2400" b="1">
                <a:effectLst>
                  <a:outerShdw blurRad="38100" dist="38100" dir="2700000" algn="tl">
                    <a:srgbClr val="FFFFFF"/>
                  </a:outerShdw>
                </a:effectLst>
                <a:latin typeface="Times New Roman" pitchFamily="18" charset="0"/>
                <a:cs typeface="Times New Roman" pitchFamily="18" charset="0"/>
              </a:rPr>
              <a:t>Музыкальные композиции «Колыбельные»</a:t>
            </a: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Прямоугольник 5"/>
          <p:cNvSpPr>
            <a:spLocks noChangeArrowheads="1"/>
          </p:cNvSpPr>
          <p:nvPr/>
        </p:nvSpPr>
        <p:spPr bwMode="auto">
          <a:xfrm>
            <a:off x="5292725" y="908050"/>
            <a:ext cx="3706813" cy="3743325"/>
          </a:xfrm>
          <a:prstGeom prst="rect">
            <a:avLst/>
          </a:prstGeom>
          <a:noFill/>
          <a:ln w="9525">
            <a:noFill/>
            <a:miter lim="800000"/>
            <a:headEnd/>
            <a:tailEnd/>
          </a:ln>
        </p:spPr>
        <p:txBody>
          <a:bodyPr>
            <a:spAutoFit/>
          </a:bodyPr>
          <a:lstStyle/>
          <a:p>
            <a:pPr algn="just"/>
            <a:r>
              <a:rPr lang="ru-RU" sz="1200"/>
              <a:t>Прослушав музыкальные композиции в задании, я поняла, что это колыбельные:</a:t>
            </a:r>
          </a:p>
          <a:p>
            <a:pPr algn="just"/>
            <a:r>
              <a:rPr lang="ru-RU" sz="1200"/>
              <a:t>1.Колыбельная Медведицы</a:t>
            </a:r>
          </a:p>
          <a:p>
            <a:pPr algn="just"/>
            <a:r>
              <a:rPr lang="ru-RU" sz="1200"/>
              <a:t>2.Колыбельная Светланы</a:t>
            </a:r>
          </a:p>
          <a:p>
            <a:pPr algn="just"/>
            <a:r>
              <a:rPr lang="ru-RU" sz="1200"/>
              <a:t>3.Колыбелная Брамса</a:t>
            </a:r>
          </a:p>
          <a:p>
            <a:pPr algn="just"/>
            <a:r>
              <a:rPr lang="ru-RU" sz="1200" b="1"/>
              <a:t>Колыбельная медведицы</a:t>
            </a:r>
            <a:r>
              <a:rPr lang="ru-RU" sz="1200"/>
              <a:t> Среди компози-торов, писавших детские кинохиты в 1970−80-е годы, лидирующее место (наряду с Шаинским и Рыбниковым) занимает Евгений Крылатов. Евгений Павлович всегда утверждал, что по натуре он — не воин, а человек ведомый — т. е. следующий за замыслом режиссёра и поэта. Несмотря на это, его работа с соавторами далеко не всегда протекала гладко. Некоторые песни шли в народ только благодаря сжатым срокам кинопроизводства. Зато народная любовь почти всегда оказывалась на стороне таланта композитора. Несмотря на свою мегапопулярность в советские времена, Крылатов утверждал, что его композиторская</a:t>
            </a:r>
          </a:p>
        </p:txBody>
      </p:sp>
      <p:sp>
        <p:nvSpPr>
          <p:cNvPr id="8" name="Прямоугольник 7"/>
          <p:cNvSpPr/>
          <p:nvPr/>
        </p:nvSpPr>
        <p:spPr>
          <a:xfrm>
            <a:off x="5292725" y="214313"/>
            <a:ext cx="3600450" cy="641350"/>
          </a:xfrm>
          <a:prstGeom prst="rect">
            <a:avLst/>
          </a:prstGeom>
        </p:spPr>
        <p:txBody>
          <a:bodyPr>
            <a:spAutoFit/>
          </a:bodyPr>
          <a:lstStyle/>
          <a:p>
            <a:pPr algn="ctr"/>
            <a:r>
              <a:rPr lang="ru-RU" b="1">
                <a:effectLst>
                  <a:outerShdw blurRad="38100" dist="38100" dir="2700000" algn="tl">
                    <a:srgbClr val="FFFFFF"/>
                  </a:outerShdw>
                </a:effectLst>
                <a:latin typeface="Times New Roman" pitchFamily="18" charset="0"/>
                <a:cs typeface="Times New Roman" pitchFamily="18" charset="0"/>
              </a:rPr>
              <a:t> </a:t>
            </a:r>
            <a:r>
              <a:rPr lang="ru-RU" b="1">
                <a:effectLst>
                  <a:outerShdw blurRad="38100" dist="38100" dir="2700000" algn="tl">
                    <a:srgbClr val="FFFFFF"/>
                  </a:outerShdw>
                </a:effectLst>
              </a:rPr>
              <a:t>Музыкальные композиции             «Колыбельные»</a:t>
            </a:r>
          </a:p>
        </p:txBody>
      </p:sp>
      <p:sp>
        <p:nvSpPr>
          <p:cNvPr id="15363" name="AutoShape 5" descr="img1"/>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sp>
        <p:nvSpPr>
          <p:cNvPr id="15364" name="AutoShape 7" descr="img1"/>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sp>
        <p:nvSpPr>
          <p:cNvPr id="15365" name="AutoShape 9" descr="img1"/>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sp>
        <p:nvSpPr>
          <p:cNvPr id="15366" name="AutoShape 11" descr="img1"/>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sp>
        <p:nvSpPr>
          <p:cNvPr id="15367" name="AutoShape 17" descr="img_user_file_565853656aa19_9"/>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sp>
        <p:nvSpPr>
          <p:cNvPr id="15368" name="AutoShape 19" descr="img_user_file_565853656aa19_9"/>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sp>
        <p:nvSpPr>
          <p:cNvPr id="15369" name="AutoShape 21" descr="img_user_file_565853656aa19_9"/>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sp>
        <p:nvSpPr>
          <p:cNvPr id="15370" name="AutoShape 23" descr="img_user_file_565853656aa19_9"/>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sp>
        <p:nvSpPr>
          <p:cNvPr id="15371" name="AutoShape 25" descr="img_user_file_565853656aa19_9"/>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sp>
        <p:nvSpPr>
          <p:cNvPr id="15372" name="AutoShape 27" descr="img_user_file_565853656aa19_9"/>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pic>
        <p:nvPicPr>
          <p:cNvPr id="15376" name="Picture 16" descr="umka-umka-ischet-druga-dvdrip"/>
          <p:cNvPicPr>
            <a:picLocks noChangeAspect="1" noChangeArrowheads="1"/>
          </p:cNvPicPr>
          <p:nvPr/>
        </p:nvPicPr>
        <p:blipFill>
          <a:blip r:embed="rId2"/>
          <a:srcRect/>
          <a:stretch>
            <a:fillRect/>
          </a:stretch>
        </p:blipFill>
        <p:spPr bwMode="auto">
          <a:xfrm>
            <a:off x="107950" y="765175"/>
            <a:ext cx="5076825" cy="3816350"/>
          </a:xfrm>
          <a:prstGeom prst="rect">
            <a:avLst/>
          </a:prstGeom>
          <a:noFill/>
        </p:spPr>
      </p:pic>
      <p:sp>
        <p:nvSpPr>
          <p:cNvPr id="15378" name="Прямоугольник 5"/>
          <p:cNvSpPr>
            <a:spLocks noChangeArrowheads="1"/>
          </p:cNvSpPr>
          <p:nvPr/>
        </p:nvSpPr>
        <p:spPr bwMode="auto">
          <a:xfrm>
            <a:off x="107950" y="4652963"/>
            <a:ext cx="9036050" cy="1917700"/>
          </a:xfrm>
          <a:prstGeom prst="rect">
            <a:avLst/>
          </a:prstGeom>
          <a:noFill/>
          <a:ln w="9525">
            <a:noFill/>
            <a:miter lim="800000"/>
            <a:headEnd/>
            <a:tailEnd/>
          </a:ln>
        </p:spPr>
        <p:txBody>
          <a:bodyPr>
            <a:spAutoFit/>
          </a:bodyPr>
          <a:lstStyle/>
          <a:p>
            <a:r>
              <a:rPr lang="ru-RU" sz="1200"/>
              <a:t>самооценка возросла не так уж давно. И произошло это после того, как он обнаружил в Интернете, что его песни не забыты, что даже молодёжь продолжает их помнить и перепевать. Об истории самых знаменитых песен Евгения Павловича я и расскажу в своём цикле статей. И начнём мы с мультхитов. «Колыбельная медведицы» (из м-ф «Умка», 1969) Как это часто случалось в СССР, всенародно любимый композитор вышел из самой толщи народа. Он родился 23 февраля 1934 года в Пермской области в простой рабочей семье, поэтому музыку мог слышать только из репродуктора. Тем не менее, его мать вспоминала, как, будучи ещё совсем малышом, Женя восторженно размахивал ручонками под звуки льющейся классики. В итоге мальчик окончил местную музыкальную школу, затем — училище, а в 1953 году поступил в Московскую консерваторию. После её окончания он 10 лет работал при драмтеатре, где писал в основном инструментальную музыку. Евгений Павлович рано осознал, что он, прежде всего, «прикладной» композитор, что ему легче озвучивать какую-то идею или сюжет, нежели писать что-то отвлечённое. </a:t>
            </a: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Прямоугольник 3"/>
          <p:cNvSpPr>
            <a:spLocks noChangeArrowheads="1"/>
          </p:cNvSpPr>
          <p:nvPr/>
        </p:nvSpPr>
        <p:spPr bwMode="auto">
          <a:xfrm>
            <a:off x="5219700" y="260350"/>
            <a:ext cx="3671888" cy="3652838"/>
          </a:xfrm>
          <a:prstGeom prst="rect">
            <a:avLst/>
          </a:prstGeom>
          <a:noFill/>
          <a:ln w="9525">
            <a:noFill/>
            <a:miter lim="800000"/>
            <a:headEnd/>
            <a:tailEnd/>
          </a:ln>
        </p:spPr>
        <p:txBody>
          <a:bodyPr>
            <a:spAutoFit/>
          </a:bodyPr>
          <a:lstStyle/>
          <a:p>
            <a:r>
              <a:rPr lang="ru-RU"/>
              <a:t>  </a:t>
            </a:r>
            <a:r>
              <a:rPr lang="ru-RU" sz="1200"/>
              <a:t>Е. Крылатов: «Ни разу музыка у меня не родилась просто так, из ничего. Я пишу песни только на готовые стихи. Некоторые композиторы могут сочинить „болванку“, „рыбу“, а поэт это оттекстовывает. Я так не могу. А на стихи пишу очень быстро. На хорошие — хорошо, на посредственные — посредственно». Наверное, именно поэтому его всегда тянуло в области искусства, связанные с видеорядом. Поначалу попытки предложить свои услуги в кино и на ТВ были безрезультатными. Особенно удивлялись, когда Крылатова представляли «молодым композитором» — «Ему же уже под сорок. Какой же он молодой?». Решающую роль в судьбе Евгения сыграл его хороший знакомый - композитор Александр Зацепин. К тому времени Зацепин был уже широко известен в мире кино (вспомнить хотя бы песни из фильмов Гайдая о Шурике). </a:t>
            </a:r>
          </a:p>
        </p:txBody>
      </p:sp>
      <p:sp>
        <p:nvSpPr>
          <p:cNvPr id="16388" name="AutoShape 4" descr="6179"/>
          <p:cNvSpPr>
            <a:spLocks noChangeAspect="1" noChangeArrowheads="1"/>
          </p:cNvSpPr>
          <p:nvPr/>
        </p:nvSpPr>
        <p:spPr bwMode="auto">
          <a:xfrm>
            <a:off x="4419600" y="3276600"/>
            <a:ext cx="304800" cy="304800"/>
          </a:xfrm>
          <a:prstGeom prst="rect">
            <a:avLst/>
          </a:prstGeom>
          <a:noFill/>
        </p:spPr>
        <p:txBody>
          <a:bodyPr/>
          <a:lstStyle/>
          <a:p>
            <a:endParaRPr lang="ru-RU"/>
          </a:p>
        </p:txBody>
      </p:sp>
      <p:sp>
        <p:nvSpPr>
          <p:cNvPr id="16390" name="AutoShape 6" descr="getImage?id=368359442944&amp;idx=8&amp;thumbType=32"/>
          <p:cNvSpPr>
            <a:spLocks noChangeAspect="1" noChangeArrowheads="1"/>
          </p:cNvSpPr>
          <p:nvPr/>
        </p:nvSpPr>
        <p:spPr bwMode="auto">
          <a:xfrm>
            <a:off x="4419600" y="3276600"/>
            <a:ext cx="304800" cy="304800"/>
          </a:xfrm>
          <a:prstGeom prst="rect">
            <a:avLst/>
          </a:prstGeom>
          <a:noFill/>
        </p:spPr>
        <p:txBody>
          <a:bodyPr/>
          <a:lstStyle/>
          <a:p>
            <a:endParaRPr lang="ru-RU"/>
          </a:p>
        </p:txBody>
      </p:sp>
      <p:sp>
        <p:nvSpPr>
          <p:cNvPr id="16392" name="AutoShape 8" descr="getImage?id=368359442944&amp;idx=8&amp;thumbType=32"/>
          <p:cNvSpPr>
            <a:spLocks noChangeAspect="1" noChangeArrowheads="1"/>
          </p:cNvSpPr>
          <p:nvPr/>
        </p:nvSpPr>
        <p:spPr bwMode="auto">
          <a:xfrm>
            <a:off x="4419600" y="3276600"/>
            <a:ext cx="304800" cy="304800"/>
          </a:xfrm>
          <a:prstGeom prst="rect">
            <a:avLst/>
          </a:prstGeom>
          <a:noFill/>
        </p:spPr>
        <p:txBody>
          <a:bodyPr/>
          <a:lstStyle/>
          <a:p>
            <a:endParaRPr lang="ru-RU"/>
          </a:p>
        </p:txBody>
      </p:sp>
      <p:pic>
        <p:nvPicPr>
          <p:cNvPr id="16394" name="Picture 10" descr="image?id=816140557720&amp;t=20&amp;plc=WEB&amp;tkn=*bUjsEHyOCiL1qQGyTufkX8-cL3Q"/>
          <p:cNvPicPr>
            <a:picLocks noChangeAspect="1" noChangeArrowheads="1"/>
          </p:cNvPicPr>
          <p:nvPr/>
        </p:nvPicPr>
        <p:blipFill>
          <a:blip r:embed="rId2"/>
          <a:srcRect/>
          <a:stretch>
            <a:fillRect/>
          </a:stretch>
        </p:blipFill>
        <p:spPr bwMode="auto">
          <a:xfrm>
            <a:off x="179388" y="188913"/>
            <a:ext cx="4824412" cy="3744912"/>
          </a:xfrm>
          <a:prstGeom prst="rect">
            <a:avLst/>
          </a:prstGeom>
          <a:noFill/>
        </p:spPr>
      </p:pic>
      <p:sp>
        <p:nvSpPr>
          <p:cNvPr id="16396" name="Прямоугольник 3"/>
          <p:cNvSpPr>
            <a:spLocks noChangeArrowheads="1"/>
          </p:cNvSpPr>
          <p:nvPr/>
        </p:nvSpPr>
        <p:spPr bwMode="auto">
          <a:xfrm>
            <a:off x="287338" y="3933825"/>
            <a:ext cx="8748712" cy="2741613"/>
          </a:xfrm>
          <a:prstGeom prst="rect">
            <a:avLst/>
          </a:prstGeom>
          <a:noFill/>
          <a:ln w="9525">
            <a:noFill/>
            <a:miter lim="800000"/>
            <a:headEnd/>
            <a:tailEnd/>
          </a:ln>
        </p:spPr>
        <p:txBody>
          <a:bodyPr>
            <a:spAutoFit/>
          </a:bodyPr>
          <a:lstStyle/>
          <a:p>
            <a:r>
              <a:rPr lang="ru-RU"/>
              <a:t>  </a:t>
            </a:r>
            <a:r>
              <a:rPr lang="ru-RU" sz="1200"/>
              <a:t>Именно он привёл Крылатова на студию «Союзмультфильм», где работал над музыкой к м-ф «Умка», и заявил, что тот будет его соавтором. Нельзя сказать, что режиссёры Владимир Попов и Владимир Пекарь сильно обрадовались — мультик длится всего 10 минут, что там делать двум композиторам? Однако отказать именитому Зацепину не смогли. Далее Александр Сергеевич делает благородный «ход конём» — и просто исчезает со студии, отдав создание музыки к мультфильму полностью в руки своего протеже. В результате на свет появляется знаменитая «Колыбельная Медведицы» на слова Ю. Яковлева («Ложкой снег мешая ночь идет большая…»), замечательно исполненная Аидой Ведищевой. Поначалу Крылатов не придаёт песне большого значения («Когда написал её, думал, что это пустячок»). Но после выхода на экраны мультфильма про забавного полярного медвежонка «Колыбельная» становится мегахитом — и, что особенно интересно, не столько для детей, сколько для взрослых. Сегодня Крылатов также признаёт эту песню «любимицей» из всего им написанного. Ну, а для меня её звучание навсегда осталось неким символом духа советской музыки 1960-х.</a:t>
            </a:r>
            <a:br>
              <a:rPr lang="ru-RU" sz="1200"/>
            </a:br>
            <a:r>
              <a:rPr lang="ru-RU"/>
              <a:t/>
            </a:r>
            <a:br>
              <a:rPr lang="ru-RU"/>
            </a:br>
            <a:endParaRPr lang="ru-RU"/>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AutoShape 5" descr="y_68f3a660"/>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sp>
        <p:nvSpPr>
          <p:cNvPr id="17410" name="AutoShape 7" descr="y_68f3a660"/>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sp>
        <p:nvSpPr>
          <p:cNvPr id="17411" name="AutoShape 9" descr="y_68f3a660"/>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sp>
        <p:nvSpPr>
          <p:cNvPr id="17412" name="AutoShape 11" descr="y_68f3a660"/>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sp>
        <p:nvSpPr>
          <p:cNvPr id="17413" name="AutoShape 13" descr="y_68f3a660"/>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sp>
        <p:nvSpPr>
          <p:cNvPr id="17414" name="AutoShape 17" descr="y_68f3a660"/>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sp>
        <p:nvSpPr>
          <p:cNvPr id="17415" name="AutoShape 19" descr="y_68f3a660"/>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sp>
        <p:nvSpPr>
          <p:cNvPr id="17416" name="AutoShape 21" descr="y_68f3a660"/>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sp>
        <p:nvSpPr>
          <p:cNvPr id="17417" name="AutoShape 23" descr="img8"/>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sp>
        <p:nvSpPr>
          <p:cNvPr id="17418" name="AutoShape 25" descr="img8"/>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sp>
        <p:nvSpPr>
          <p:cNvPr id="17419" name="AutoShape 31" descr="y_68f3a660"/>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sp>
        <p:nvSpPr>
          <p:cNvPr id="17420" name="AutoShape 16" descr="pic?url=https%3A%2F%2Fcontent-26"/>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sp>
        <p:nvSpPr>
          <p:cNvPr id="17421" name="AutoShape 18" descr="0689285"/>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sp>
        <p:nvSpPr>
          <p:cNvPr id="17423" name="Заголовок 1"/>
          <p:cNvSpPr>
            <a:spLocks/>
          </p:cNvSpPr>
          <p:nvPr/>
        </p:nvSpPr>
        <p:spPr bwMode="auto">
          <a:xfrm>
            <a:off x="457200" y="274638"/>
            <a:ext cx="8229600" cy="1143000"/>
          </a:xfrm>
          <a:prstGeom prst="rect">
            <a:avLst/>
          </a:prstGeom>
          <a:noFill/>
          <a:ln w="9525">
            <a:noFill/>
            <a:miter lim="800000"/>
            <a:headEnd/>
            <a:tailEnd/>
          </a:ln>
        </p:spPr>
        <p:txBody>
          <a:bodyPr anchor="ctr"/>
          <a:lstStyle/>
          <a:p>
            <a:pPr algn="ctr" eaLnBrk="0" hangingPunct="0"/>
            <a:r>
              <a:rPr lang="ru-RU" sz="4000">
                <a:latin typeface="Calibri" pitchFamily="34" charset="0"/>
              </a:rPr>
              <a:t/>
            </a:r>
            <a:br>
              <a:rPr lang="ru-RU" sz="4000">
                <a:latin typeface="Calibri" pitchFamily="34" charset="0"/>
              </a:rPr>
            </a:br>
            <a:endParaRPr lang="ru-RU" sz="4000" b="1" i="1">
              <a:solidFill>
                <a:srgbClr val="C00000"/>
              </a:solidFill>
              <a:latin typeface="Calibri" pitchFamily="34" charset="0"/>
            </a:endParaRPr>
          </a:p>
        </p:txBody>
      </p:sp>
      <p:sp>
        <p:nvSpPr>
          <p:cNvPr id="17425" name="Прямоугольник 3"/>
          <p:cNvSpPr>
            <a:spLocks noChangeArrowheads="1"/>
          </p:cNvSpPr>
          <p:nvPr/>
        </p:nvSpPr>
        <p:spPr bwMode="auto">
          <a:xfrm>
            <a:off x="4932363" y="260350"/>
            <a:ext cx="4032250" cy="4200525"/>
          </a:xfrm>
          <a:prstGeom prst="rect">
            <a:avLst/>
          </a:prstGeom>
          <a:noFill/>
          <a:ln w="9525">
            <a:noFill/>
            <a:miter lim="800000"/>
            <a:headEnd/>
            <a:tailEnd/>
          </a:ln>
        </p:spPr>
        <p:txBody>
          <a:bodyPr>
            <a:spAutoFit/>
          </a:bodyPr>
          <a:lstStyle/>
          <a:p>
            <a:r>
              <a:rPr lang="ru-RU"/>
              <a:t>      </a:t>
            </a:r>
            <a:r>
              <a:rPr lang="ru-RU" sz="1200" b="1"/>
              <a:t>Колыбельная Светланы</a:t>
            </a:r>
            <a:r>
              <a:rPr lang="ru-RU" sz="1200"/>
              <a:t> Тихон Николаевич Хренников ([28 мая (10 июня) 1913, Елец — 14 августа 2007, Москва)— крупный советский и российский композитор, музыкально-общественный деятель, педагог, профессор. Первый секретарь Союза композиторов СССР в 1948—1991 гг.</a:t>
            </a:r>
          </a:p>
          <a:p>
            <a:r>
              <a:rPr lang="ru-RU" sz="1200"/>
              <a:t>      Народный артист СССР (1963). Герой Социалистического Труда (1973). Лауреат Ленинской премии (1974), трёх Сталинских премий второй степени (1942, 1946, 1952) и Государственной премии СССР (1967). Член ВКП(б) с 1947 года.</a:t>
            </a:r>
          </a:p>
          <a:p>
            <a:r>
              <a:rPr lang="ru-RU" sz="1200"/>
              <a:t>      Один из крупнейших русских композиторов. Автор 8 опер, 5 балетов, 3 симфоний, 9 инструментальных концертов, музыки для 30 кинофильмов, многочисленных произведений камерной, вокальной и программной музыки и музыки для театральных постановок.</a:t>
            </a:r>
          </a:p>
          <a:p>
            <a:r>
              <a:rPr lang="ru-RU" sz="1200"/>
              <a:t>       В начале 40-х годов драматург Aлександр Константинович Гладков написал  героическую-патриотическую, но при этом веселую пьесу про Отечественную войну 1812г. "Давным-давно". А в 1962г. по пьесе режиссер Эльдар Рязанов снял </a:t>
            </a:r>
          </a:p>
        </p:txBody>
      </p:sp>
      <p:sp>
        <p:nvSpPr>
          <p:cNvPr id="17427" name="AutoShape 19" descr="120330342_koluyb"/>
          <p:cNvSpPr>
            <a:spLocks noChangeAspect="1" noChangeArrowheads="1"/>
          </p:cNvSpPr>
          <p:nvPr/>
        </p:nvSpPr>
        <p:spPr bwMode="auto">
          <a:xfrm>
            <a:off x="4419600" y="3276600"/>
            <a:ext cx="304800" cy="304800"/>
          </a:xfrm>
          <a:prstGeom prst="rect">
            <a:avLst/>
          </a:prstGeom>
          <a:noFill/>
        </p:spPr>
        <p:txBody>
          <a:bodyPr/>
          <a:lstStyle/>
          <a:p>
            <a:endParaRPr lang="ru-RU"/>
          </a:p>
        </p:txBody>
      </p:sp>
      <p:sp>
        <p:nvSpPr>
          <p:cNvPr id="17429" name="AutoShape 21" descr="0_b72a4_bb9d0811_XL"/>
          <p:cNvSpPr>
            <a:spLocks noChangeAspect="1" noChangeArrowheads="1"/>
          </p:cNvSpPr>
          <p:nvPr/>
        </p:nvSpPr>
        <p:spPr bwMode="auto">
          <a:xfrm>
            <a:off x="4419600" y="3276600"/>
            <a:ext cx="304800" cy="304800"/>
          </a:xfrm>
          <a:prstGeom prst="rect">
            <a:avLst/>
          </a:prstGeom>
          <a:noFill/>
        </p:spPr>
        <p:txBody>
          <a:bodyPr/>
          <a:lstStyle/>
          <a:p>
            <a:endParaRPr lang="ru-RU"/>
          </a:p>
        </p:txBody>
      </p:sp>
      <p:sp>
        <p:nvSpPr>
          <p:cNvPr id="17431" name="AutoShape 23" descr="0_b72a4_bb9d0811_XL"/>
          <p:cNvSpPr>
            <a:spLocks noChangeAspect="1" noChangeArrowheads="1"/>
          </p:cNvSpPr>
          <p:nvPr/>
        </p:nvSpPr>
        <p:spPr bwMode="auto">
          <a:xfrm>
            <a:off x="4419600" y="3276600"/>
            <a:ext cx="304800" cy="304800"/>
          </a:xfrm>
          <a:prstGeom prst="rect">
            <a:avLst/>
          </a:prstGeom>
          <a:noFill/>
        </p:spPr>
        <p:txBody>
          <a:bodyPr/>
          <a:lstStyle/>
          <a:p>
            <a:endParaRPr lang="ru-RU"/>
          </a:p>
        </p:txBody>
      </p:sp>
      <p:pic>
        <p:nvPicPr>
          <p:cNvPr id="17433" name="Picture 25" descr="fa6dcb0a4f51"/>
          <p:cNvPicPr>
            <a:picLocks noChangeAspect="1" noChangeArrowheads="1"/>
          </p:cNvPicPr>
          <p:nvPr/>
        </p:nvPicPr>
        <p:blipFill>
          <a:blip r:embed="rId2"/>
          <a:srcRect/>
          <a:stretch>
            <a:fillRect/>
          </a:stretch>
        </p:blipFill>
        <p:spPr bwMode="auto">
          <a:xfrm>
            <a:off x="179388" y="260350"/>
            <a:ext cx="4679950" cy="4159250"/>
          </a:xfrm>
          <a:prstGeom prst="rect">
            <a:avLst/>
          </a:prstGeom>
          <a:noFill/>
        </p:spPr>
      </p:pic>
      <p:sp>
        <p:nvSpPr>
          <p:cNvPr id="17434" name="Прямоугольник 3"/>
          <p:cNvSpPr>
            <a:spLocks noChangeArrowheads="1"/>
          </p:cNvSpPr>
          <p:nvPr/>
        </p:nvSpPr>
        <p:spPr bwMode="auto">
          <a:xfrm>
            <a:off x="250825" y="4508500"/>
            <a:ext cx="8748713" cy="2009775"/>
          </a:xfrm>
          <a:prstGeom prst="rect">
            <a:avLst/>
          </a:prstGeom>
          <a:noFill/>
          <a:ln w="9525">
            <a:noFill/>
            <a:miter lim="800000"/>
            <a:headEnd/>
            <a:tailEnd/>
          </a:ln>
        </p:spPr>
        <p:txBody>
          <a:bodyPr>
            <a:spAutoFit/>
          </a:bodyPr>
          <a:lstStyle/>
          <a:p>
            <a:r>
              <a:rPr lang="ru-RU" sz="1200"/>
              <a:t>фильм "Гусарская баллада". Популярность фильма стала</a:t>
            </a:r>
            <a:r>
              <a:rPr lang="ru-RU"/>
              <a:t> </a:t>
            </a:r>
            <a:r>
              <a:rPr lang="ru-RU" sz="1200"/>
              <a:t>просто народной.</a:t>
            </a:r>
            <a:br>
              <a:rPr lang="ru-RU" sz="1200"/>
            </a:br>
            <a:r>
              <a:rPr lang="ru-RU" sz="1200"/>
              <a:t>        Во многом популярности пьесе и фильму добавила великолепная музыка, сочиненная Тихоном Николаевичем Хренниковым специально для пьесы - помимо песни "Колыбельная Светланы", там есть еще несколько прекрасных его песен на стихи Гладкова.</a:t>
            </a:r>
          </a:p>
          <a:p>
            <a:r>
              <a:rPr lang="ru-RU" sz="1200"/>
              <a:t>        Народ полюбил песни Хренникова, которых написал он множество. К пьесам, к фильмам, просто так. И "Колыбельная Светланы" стоит в ряду его лучших лирических песен. Французский композитор Жорж Орик (Georges Auric) прямо сказал: "Если бы Хренников сочинил только одну мелодию - "Колыбельную Светлане" - его имя было бы уже навечно занесено в музыкальные анналы".</a:t>
            </a:r>
          </a:p>
          <a:p>
            <a:r>
              <a:rPr lang="ru-RU" sz="1200"/>
              <a:t>        Колыбельная из фильма «Гусарская баллада», снятого Эльдаром Рязановым в 1962-м году. Музыка Тихона Хренникова, стихи — Александра Гладкова.</a:t>
            </a: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071563" y="4572000"/>
            <a:ext cx="7286625" cy="830263"/>
          </a:xfrm>
          <a:prstGeom prst="rect">
            <a:avLst/>
          </a:prstGeom>
        </p:spPr>
        <p:txBody>
          <a:bodyPr>
            <a:spAutoFit/>
          </a:bodyPr>
          <a:lstStyle/>
          <a:p>
            <a:pPr indent="457200" algn="just" fontAlgn="auto">
              <a:spcBef>
                <a:spcPts val="0"/>
              </a:spcBef>
              <a:spcAft>
                <a:spcPts val="0"/>
              </a:spcAft>
              <a:defRPr/>
            </a:pPr>
            <a:endParaRPr lang="ru-RU" sz="1600" dirty="0">
              <a:latin typeface="Times New Roman" pitchFamily="18" charset="0"/>
              <a:cs typeface="Times New Roman" pitchFamily="18" charset="0"/>
            </a:endParaRPr>
          </a:p>
          <a:p>
            <a:pPr fontAlgn="auto">
              <a:spcBef>
                <a:spcPts val="0"/>
              </a:spcBef>
              <a:spcAft>
                <a:spcPts val="0"/>
              </a:spcAft>
              <a:defRPr/>
            </a:pPr>
            <a:endParaRPr lang="ru-RU" sz="1600" dirty="0">
              <a:latin typeface="+mn-lt"/>
              <a:cs typeface="+mn-cs"/>
            </a:endParaRPr>
          </a:p>
          <a:p>
            <a:pPr fontAlgn="auto">
              <a:spcBef>
                <a:spcPts val="0"/>
              </a:spcBef>
              <a:spcAft>
                <a:spcPts val="0"/>
              </a:spcAft>
              <a:defRPr/>
            </a:pPr>
            <a:r>
              <a:rPr lang="ru-RU" sz="1600" dirty="0">
                <a:latin typeface="+mn-lt"/>
                <a:cs typeface="+mn-cs"/>
              </a:rPr>
              <a:t> </a:t>
            </a:r>
          </a:p>
        </p:txBody>
      </p:sp>
      <p:sp>
        <p:nvSpPr>
          <p:cNvPr id="18435" name="AutoShape 6" descr="0_114eac_de29f39f_orig"/>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sp>
        <p:nvSpPr>
          <p:cNvPr id="18436" name="AutoShape 8" descr="0_114eac_de29f39f_orig"/>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sp>
        <p:nvSpPr>
          <p:cNvPr id="18437" name="AutoShape 10" descr="0_114eac_de29f39f_orig"/>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sp>
        <p:nvSpPr>
          <p:cNvPr id="18438" name="AutoShape 12" descr="0_114eac_de29f39f_orig"/>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sp>
        <p:nvSpPr>
          <p:cNvPr id="18439" name="AutoShape 14" descr="img15"/>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sp>
        <p:nvSpPr>
          <p:cNvPr id="18440" name="AutoShape 16" descr="img15"/>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sp>
        <p:nvSpPr>
          <p:cNvPr id="18441" name="AutoShape 18" descr="img15"/>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sp>
        <p:nvSpPr>
          <p:cNvPr id="18442" name="AutoShape 20" descr="img15"/>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sp>
        <p:nvSpPr>
          <p:cNvPr id="18443" name="AutoShape 22" descr="2a5ca62d67377726"/>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sp>
        <p:nvSpPr>
          <p:cNvPr id="18444" name="AutoShape 24" descr="2a5ca62d67377726"/>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sp>
        <p:nvSpPr>
          <p:cNvPr id="18445" name="AutoShape 26" descr="img21"/>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sp>
        <p:nvSpPr>
          <p:cNvPr id="18446" name="AutoShape 28" descr="img21"/>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sp>
        <p:nvSpPr>
          <p:cNvPr id="18447" name="AutoShape 30" descr="img21"/>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sp>
        <p:nvSpPr>
          <p:cNvPr id="18448" name="AutoShape 34" descr="img21"/>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sp>
        <p:nvSpPr>
          <p:cNvPr id="18449" name="AutoShape 38" descr="y_68f3a660"/>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sp>
        <p:nvSpPr>
          <p:cNvPr id="18452" name="Прямоугольник 3"/>
          <p:cNvSpPr>
            <a:spLocks noChangeArrowheads="1"/>
          </p:cNvSpPr>
          <p:nvPr/>
        </p:nvSpPr>
        <p:spPr bwMode="auto">
          <a:xfrm>
            <a:off x="5795963" y="404813"/>
            <a:ext cx="3168650" cy="4017962"/>
          </a:xfrm>
          <a:prstGeom prst="rect">
            <a:avLst/>
          </a:prstGeom>
          <a:noFill/>
          <a:ln w="9525">
            <a:noFill/>
            <a:miter lim="800000"/>
            <a:headEnd/>
            <a:tailEnd/>
          </a:ln>
        </p:spPr>
        <p:txBody>
          <a:bodyPr>
            <a:spAutoFit/>
          </a:bodyPr>
          <a:lstStyle/>
          <a:p>
            <a:r>
              <a:rPr lang="ru-RU"/>
              <a:t>      </a:t>
            </a:r>
            <a:r>
              <a:rPr lang="ru-RU" sz="1200" b="1"/>
              <a:t>Колыбельная Брамса</a:t>
            </a:r>
            <a:r>
              <a:rPr lang="ru-RU" sz="1200"/>
              <a:t> Иоганнес Брамс – один из самых значительных представителей немецкого песенного искусства. Народный фольклер он считал великой ценностью: «Народная песня – мой идеал». Им написано около 300 очень разнообразных песен. Брамс создал свой индивидуальный песенный стиль. Написанная им «Колыбельная», по праву считается жемчужиной немецкого вокального искусства. Иоганнес Брамс написал свою колыбельную как часть симфонии и вначале она не предполагала написание слов. Текст к музыке композитор написал несколько позже, когда отправился в Германию. Там Брамс встретил молодую женщину по имени Берта Фабер. Она хотела новую песню, чтобы петь её своему первенцу, и композитор исполнил её желание. </a:t>
            </a:r>
          </a:p>
        </p:txBody>
      </p:sp>
      <p:pic>
        <p:nvPicPr>
          <p:cNvPr id="18454" name="Picture 22" descr="img17"/>
          <p:cNvPicPr>
            <a:picLocks noChangeAspect="1" noChangeArrowheads="1"/>
          </p:cNvPicPr>
          <p:nvPr/>
        </p:nvPicPr>
        <p:blipFill>
          <a:blip r:embed="rId2"/>
          <a:srcRect/>
          <a:stretch>
            <a:fillRect/>
          </a:stretch>
        </p:blipFill>
        <p:spPr bwMode="auto">
          <a:xfrm>
            <a:off x="250825" y="404813"/>
            <a:ext cx="5322888" cy="3992562"/>
          </a:xfrm>
          <a:prstGeom prst="rect">
            <a:avLst/>
          </a:prstGeom>
          <a:noFill/>
        </p:spPr>
      </p:pic>
      <p:sp>
        <p:nvSpPr>
          <p:cNvPr id="18455" name="Прямоугольник 3"/>
          <p:cNvSpPr>
            <a:spLocks noChangeArrowheads="1"/>
          </p:cNvSpPr>
          <p:nvPr/>
        </p:nvSpPr>
        <p:spPr bwMode="auto">
          <a:xfrm>
            <a:off x="250825" y="4508500"/>
            <a:ext cx="8748713" cy="1552575"/>
          </a:xfrm>
          <a:prstGeom prst="rect">
            <a:avLst/>
          </a:prstGeom>
          <a:noFill/>
          <a:ln w="9525">
            <a:noFill/>
            <a:miter lim="800000"/>
            <a:headEnd/>
            <a:tailEnd/>
          </a:ln>
        </p:spPr>
        <p:txBody>
          <a:bodyPr>
            <a:spAutoFit/>
          </a:bodyPr>
          <a:lstStyle/>
          <a:p>
            <a:r>
              <a:rPr lang="ru-RU" sz="1200"/>
              <a:t>      Музыкалтный образ этого произведения светлый, спокойный, сдержанный, поэтичный, возвышенный, одухотворенный, доброжелательный, нежный, ласковый и мягкий.</a:t>
            </a:r>
          </a:p>
          <a:p>
            <a:r>
              <a:rPr lang="ru-RU" sz="1200"/>
              <a:t>       А что еще может походить к таким словам, кроме красоты дивной природы, и чистой, как белый лист бумаги, души младенца, его трогательный, непогрешимый и чарующий взгяд.</a:t>
            </a:r>
          </a:p>
          <a:p>
            <a:r>
              <a:rPr lang="ru-RU" sz="1200"/>
              <a:t>       Во всех трех колыбельных просматривается ровный ритм, умеренный темп, низходящая мелодия, тихая динами-ка,мягкий тембр, мажорный лад, средний регистр и убаюкивающая интонация.</a:t>
            </a:r>
          </a:p>
          <a:p>
            <a:r>
              <a:rPr lang="ru-RU" sz="1200"/>
              <a:t>        Больше всего конечно нравится Колыбельная Медведицы, потому что ее слушала с самого детства и она обла-дает успокаивающим действием благодаря мягкой мелодии. И является очень хорошим средством от бессоницы.</a:t>
            </a: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5183</TotalTime>
  <Words>972</Words>
  <Application>Microsoft Office PowerPoint</Application>
  <PresentationFormat>Экран (4:3)</PresentationFormat>
  <Paragraphs>32</Paragraphs>
  <Slides>5</Slides>
  <Notes>0</Notes>
  <HiddenSlides>0</HiddenSlides>
  <MMClips>0</MMClips>
  <ScaleCrop>false</ScaleCrop>
  <HeadingPairs>
    <vt:vector size="6" baseType="variant">
      <vt:variant>
        <vt:lpstr>Использованные шрифты</vt:lpstr>
      </vt:variant>
      <vt:variant>
        <vt:i4>3</vt:i4>
      </vt:variant>
      <vt:variant>
        <vt:lpstr>Шаблон оформления</vt:lpstr>
      </vt:variant>
      <vt:variant>
        <vt:i4>1</vt:i4>
      </vt:variant>
      <vt:variant>
        <vt:lpstr>Заголовки слайдов</vt:lpstr>
      </vt:variant>
      <vt:variant>
        <vt:i4>5</vt:i4>
      </vt:variant>
    </vt:vector>
  </HeadingPairs>
  <TitlesOfParts>
    <vt:vector size="9" baseType="lpstr">
      <vt:lpstr>Arial</vt:lpstr>
      <vt:lpstr>Calibri</vt:lpstr>
      <vt:lpstr>Times New Roman</vt:lpstr>
      <vt:lpstr>Тема Office</vt:lpstr>
      <vt:lpstr>Слайд 1</vt:lpstr>
      <vt:lpstr>Слайд 2</vt:lpstr>
      <vt:lpstr>Слайд 3</vt:lpstr>
      <vt:lpstr>Слайд 4</vt:lpstr>
      <vt:lpstr>Слайд 5</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«Дистанционная Акмуллинская олимпиада по музыке для одаренных детей»</dc:title>
  <dc:creator>user</dc:creator>
  <cp:lastModifiedBy>Виола</cp:lastModifiedBy>
  <cp:revision>50</cp:revision>
  <dcterms:created xsi:type="dcterms:W3CDTF">2014-11-04T09:37:33Z</dcterms:created>
  <dcterms:modified xsi:type="dcterms:W3CDTF">2019-01-22T17:03:44Z</dcterms:modified>
</cp:coreProperties>
</file>