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2" r:id="rId7"/>
    <p:sldId id="263" r:id="rId8"/>
    <p:sldId id="261"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354"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22.01.2019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file:///C:\Users\&#1051;&#1077;&#1085;&#1072;\Desktop\&#1055;&#1088;&#1077;&#1079;&#1077;&#1085;&#1090;&#1072;&#1094;&#1080;&#1103;%20&#1044;&#1091;&#1073;&#1088;&#1086;&#1074;&#1080;&#1085;&#1072;%20&#1059;&#1057;\&#1050;&#1086;&#1083;&#1099;&#1073;&#1077;&#1083;&#1100;&#1085;&#1099;&#1077;\542a3312e646a925f3ac128c130c8d5d.mp3"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audio" Target="file:///C:\Users\&#1051;&#1077;&#1085;&#1072;\Desktop\&#1055;&#1088;&#1077;&#1079;&#1077;&#1085;&#1090;&#1072;&#1094;&#1080;&#1103;%20&#1044;&#1091;&#1073;&#1088;&#1086;&#1074;&#1080;&#1085;&#1072;%20&#1059;&#1057;\&#1050;&#1086;&#1083;&#1099;&#1073;&#1077;&#1083;&#1100;&#1085;&#1099;&#1077;\24d48b741f0e5072f57ccb09caa76a5b.mp3" TargetMode="Externa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audio" Target="file:///C:\Users\&#1051;&#1077;&#1085;&#1072;\Desktop\&#1055;&#1088;&#1077;&#1079;&#1077;&#1085;&#1090;&#1072;&#1094;&#1080;&#1103;%20&#1044;&#1091;&#1073;&#1088;&#1086;&#1074;&#1080;&#1085;&#1072;%20&#1059;&#1057;\&#1050;&#1086;&#1083;&#1099;&#1073;&#1077;&#1083;&#1100;&#1085;&#1099;&#1077;\52c5898d045016a3c8324b818f0addb5.mp3"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8194" name="Picture 2" descr="https://zdravomira.nethouse.ru/static/img/0000/0005/7388/57388979.67ykidtufb.W665.jpg"/>
          <p:cNvPicPr>
            <a:picLocks noChangeAspect="1" noChangeArrowheads="1"/>
          </p:cNvPicPr>
          <p:nvPr/>
        </p:nvPicPr>
        <p:blipFill>
          <a:blip r:embed="rId3"/>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p:txBody>
          <a:bodyPr/>
          <a:lstStyle/>
          <a:p>
            <a:r>
              <a:rPr lang="ru-RU" dirty="0" smtClean="0"/>
              <a:t>Презентация на Тему: «</a:t>
            </a:r>
            <a:r>
              <a:rPr lang="ru-RU" b="1" i="1" cap="all" dirty="0" smtClean="0">
                <a:solidFill>
                  <a:schemeClr val="tx1">
                    <a:lumMod val="95000"/>
                    <a:lumOff val="5000"/>
                  </a:schemeClr>
                </a:solidFill>
              </a:rPr>
              <a:t>Колыбельные</a:t>
            </a:r>
            <a:r>
              <a:rPr lang="ru-RU" dirty="0" smtClean="0"/>
              <a:t>»</a:t>
            </a:r>
            <a:endParaRPr lang="ru-RU" dirty="0"/>
          </a:p>
        </p:txBody>
      </p:sp>
      <p:sp>
        <p:nvSpPr>
          <p:cNvPr id="3" name="Подзаголовок 2"/>
          <p:cNvSpPr>
            <a:spLocks noGrp="1"/>
          </p:cNvSpPr>
          <p:nvPr>
            <p:ph type="subTitle" idx="1"/>
          </p:nvPr>
        </p:nvSpPr>
        <p:spPr/>
        <p:txBody>
          <a:bodyPr/>
          <a:lstStyle/>
          <a:p>
            <a:r>
              <a:rPr lang="ru-RU" dirty="0" smtClean="0"/>
              <a:t>Выполнила Дубровина </a:t>
            </a:r>
            <a:r>
              <a:rPr lang="ru-RU" dirty="0" err="1" smtClean="0"/>
              <a:t>Устинья</a:t>
            </a:r>
            <a:endParaRPr lang="ru-RU" dirty="0"/>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extBox 1"/>
          <p:cNvSpPr txBox="1"/>
          <p:nvPr/>
        </p:nvSpPr>
        <p:spPr>
          <a:xfrm>
            <a:off x="285720" y="357166"/>
            <a:ext cx="8429684" cy="2031325"/>
          </a:xfrm>
          <a:prstGeom prst="rect">
            <a:avLst/>
          </a:prstGeom>
          <a:noFill/>
        </p:spPr>
        <p:txBody>
          <a:bodyPr wrap="square" rtlCol="0">
            <a:spAutoFit/>
          </a:bodyPr>
          <a:lstStyle/>
          <a:p>
            <a:pPr algn="just"/>
            <a:r>
              <a:rPr lang="ru-RU" i="1" spc="100" dirty="0" smtClean="0"/>
              <a:t>Мультфильм «Умка» (1969г.) студии «</a:t>
            </a:r>
            <a:r>
              <a:rPr lang="ru-RU" i="1" spc="100" dirty="0" err="1" smtClean="0"/>
              <a:t>Союзмультфильм</a:t>
            </a:r>
            <a:r>
              <a:rPr lang="ru-RU" i="1" spc="100" dirty="0" smtClean="0"/>
              <a:t>» стал популярным сразу после выхода: маленьким зрителям полюбились трогательная история о дружбе, удачно нарисованный мишка Умка и, конечно, колыбельная мамы-медведицы. Узнаваемую с первых нот песню в исполнении </a:t>
            </a:r>
            <a:r>
              <a:rPr lang="ru-RU" i="1" spc="100" dirty="0" err="1" smtClean="0"/>
              <a:t>Аиды</a:t>
            </a:r>
            <a:r>
              <a:rPr lang="ru-RU" i="1" spc="100" dirty="0" smtClean="0"/>
              <a:t> Ведищевой Евгений </a:t>
            </a:r>
            <a:r>
              <a:rPr lang="ru-RU" i="1" spc="100" dirty="0" err="1" smtClean="0"/>
              <a:t>Крылатов</a:t>
            </a:r>
            <a:r>
              <a:rPr lang="ru-RU" i="1" spc="100" dirty="0" smtClean="0"/>
              <a:t> написал на стихи Юрия Яковлева — и она подарила композитору профессиональную известность. </a:t>
            </a:r>
            <a:endParaRPr lang="ru-RU" i="1" spc="100" dirty="0"/>
          </a:p>
        </p:txBody>
      </p:sp>
      <p:pic>
        <p:nvPicPr>
          <p:cNvPr id="4" name="Рисунок 3" descr="4R05JVX.jpg"/>
          <p:cNvPicPr>
            <a:picLocks noChangeAspect="1"/>
          </p:cNvPicPr>
          <p:nvPr/>
        </p:nvPicPr>
        <p:blipFill>
          <a:blip r:embed="rId2"/>
          <a:stretch>
            <a:fillRect/>
          </a:stretch>
        </p:blipFill>
        <p:spPr>
          <a:xfrm>
            <a:off x="357158" y="3357562"/>
            <a:ext cx="1928826" cy="2692090"/>
          </a:xfrm>
          <a:prstGeom prst="rect">
            <a:avLst/>
          </a:prstGeom>
        </p:spPr>
      </p:pic>
      <p:pic>
        <p:nvPicPr>
          <p:cNvPr id="5" name="Рисунок 4" descr="Eugene_Krylatov.jpg"/>
          <p:cNvPicPr>
            <a:picLocks noChangeAspect="1"/>
          </p:cNvPicPr>
          <p:nvPr/>
        </p:nvPicPr>
        <p:blipFill>
          <a:blip r:embed="rId3"/>
          <a:stretch>
            <a:fillRect/>
          </a:stretch>
        </p:blipFill>
        <p:spPr>
          <a:xfrm>
            <a:off x="3357555" y="3357563"/>
            <a:ext cx="1952639" cy="2714644"/>
          </a:xfrm>
          <a:prstGeom prst="rect">
            <a:avLst/>
          </a:prstGeom>
        </p:spPr>
      </p:pic>
      <p:pic>
        <p:nvPicPr>
          <p:cNvPr id="6" name="Рисунок 5" descr="267px-Yakovlev_Yu__Ya.jpg"/>
          <p:cNvPicPr>
            <a:picLocks noChangeAspect="1"/>
          </p:cNvPicPr>
          <p:nvPr/>
        </p:nvPicPr>
        <p:blipFill>
          <a:blip r:embed="rId4"/>
          <a:stretch>
            <a:fillRect/>
          </a:stretch>
        </p:blipFill>
        <p:spPr>
          <a:xfrm>
            <a:off x="6500826" y="3357562"/>
            <a:ext cx="2035983" cy="2714644"/>
          </a:xfrm>
          <a:prstGeom prst="rect">
            <a:avLst/>
          </a:prstGeom>
        </p:spPr>
      </p:pic>
      <p:sp>
        <p:nvSpPr>
          <p:cNvPr id="7" name="TextBox 6"/>
          <p:cNvSpPr txBox="1"/>
          <p:nvPr/>
        </p:nvSpPr>
        <p:spPr>
          <a:xfrm>
            <a:off x="0" y="5934670"/>
            <a:ext cx="2571736" cy="923330"/>
          </a:xfrm>
          <a:prstGeom prst="rect">
            <a:avLst/>
          </a:prstGeom>
          <a:noFill/>
        </p:spPr>
        <p:txBody>
          <a:bodyPr wrap="square" rtlCol="0">
            <a:spAutoFit/>
          </a:bodyPr>
          <a:lstStyle/>
          <a:p>
            <a:pPr algn="ctr"/>
            <a:r>
              <a:rPr lang="ru-RU" dirty="0" smtClean="0"/>
              <a:t>Аида Ведищева</a:t>
            </a:r>
          </a:p>
          <a:p>
            <a:pPr algn="ctr"/>
            <a:r>
              <a:rPr lang="ru-RU" dirty="0" smtClean="0"/>
              <a:t>урожденная </a:t>
            </a:r>
          </a:p>
          <a:p>
            <a:pPr algn="ctr"/>
            <a:r>
              <a:rPr lang="ru-RU" dirty="0" err="1" smtClean="0"/>
              <a:t>Ида</a:t>
            </a:r>
            <a:r>
              <a:rPr lang="ru-RU" dirty="0" smtClean="0"/>
              <a:t> Соломоновна </a:t>
            </a:r>
            <a:r>
              <a:rPr lang="ru-RU" dirty="0" err="1" smtClean="0"/>
              <a:t>Вайс</a:t>
            </a:r>
            <a:endParaRPr lang="ru-RU" dirty="0"/>
          </a:p>
        </p:txBody>
      </p:sp>
      <p:sp>
        <p:nvSpPr>
          <p:cNvPr id="8" name="TextBox 7"/>
          <p:cNvSpPr txBox="1"/>
          <p:nvPr/>
        </p:nvSpPr>
        <p:spPr>
          <a:xfrm>
            <a:off x="3357554" y="6286520"/>
            <a:ext cx="2143140" cy="369332"/>
          </a:xfrm>
          <a:prstGeom prst="rect">
            <a:avLst/>
          </a:prstGeom>
          <a:noFill/>
        </p:spPr>
        <p:txBody>
          <a:bodyPr wrap="square" rtlCol="0">
            <a:spAutoFit/>
          </a:bodyPr>
          <a:lstStyle/>
          <a:p>
            <a:r>
              <a:rPr lang="ru-RU" dirty="0" smtClean="0"/>
              <a:t>Евгений </a:t>
            </a:r>
            <a:r>
              <a:rPr lang="ru-RU" dirty="0" err="1" smtClean="0"/>
              <a:t>Крылатов</a:t>
            </a:r>
            <a:endParaRPr lang="ru-RU" dirty="0"/>
          </a:p>
        </p:txBody>
      </p:sp>
      <p:sp>
        <p:nvSpPr>
          <p:cNvPr id="9" name="TextBox 8"/>
          <p:cNvSpPr txBox="1"/>
          <p:nvPr/>
        </p:nvSpPr>
        <p:spPr>
          <a:xfrm>
            <a:off x="6429388" y="6211669"/>
            <a:ext cx="2214578" cy="646331"/>
          </a:xfrm>
          <a:prstGeom prst="rect">
            <a:avLst/>
          </a:prstGeom>
          <a:noFill/>
        </p:spPr>
        <p:txBody>
          <a:bodyPr wrap="square" rtlCol="0">
            <a:spAutoFit/>
          </a:bodyPr>
          <a:lstStyle/>
          <a:p>
            <a:pPr algn="ctr"/>
            <a:r>
              <a:rPr lang="ru-RU" dirty="0" smtClean="0"/>
              <a:t>Юрий Яковлев </a:t>
            </a:r>
          </a:p>
          <a:p>
            <a:pPr algn="ctr"/>
            <a:r>
              <a:rPr lang="ru-RU" dirty="0" smtClean="0"/>
              <a:t>(наст. </a:t>
            </a:r>
            <a:r>
              <a:rPr lang="ru-RU" dirty="0" err="1" smtClean="0"/>
              <a:t>Ховкин</a:t>
            </a:r>
            <a:r>
              <a:rPr lang="ru-RU" dirty="0" smtClean="0"/>
              <a:t>)</a:t>
            </a:r>
            <a:endParaRPr lang="ru-RU" dirty="0"/>
          </a:p>
        </p:txBody>
      </p:sp>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260px-Umka_mama.jpg"/>
          <p:cNvPicPr>
            <a:picLocks noChangeAspect="1"/>
          </p:cNvPicPr>
          <p:nvPr/>
        </p:nvPicPr>
        <p:blipFill>
          <a:blip r:embed="rId3"/>
          <a:stretch>
            <a:fillRect/>
          </a:stretch>
        </p:blipFill>
        <p:spPr>
          <a:xfrm>
            <a:off x="0" y="0"/>
            <a:ext cx="9170853" cy="6858000"/>
          </a:xfrm>
          <a:prstGeom prst="rect">
            <a:avLst/>
          </a:prstGeom>
        </p:spPr>
      </p:pic>
      <p:sp>
        <p:nvSpPr>
          <p:cNvPr id="2" name="TextBox 1"/>
          <p:cNvSpPr txBox="1"/>
          <p:nvPr/>
        </p:nvSpPr>
        <p:spPr>
          <a:xfrm>
            <a:off x="4786282" y="0"/>
            <a:ext cx="4357718" cy="6740307"/>
          </a:xfrm>
          <a:prstGeom prst="rect">
            <a:avLst/>
          </a:prstGeom>
          <a:noFill/>
        </p:spPr>
        <p:txBody>
          <a:bodyPr wrap="square" rtlCol="0">
            <a:spAutoFit/>
          </a:bodyPr>
          <a:lstStyle/>
          <a:p>
            <a:r>
              <a:rPr lang="ru-RU" i="1" dirty="0" smtClean="0">
                <a:latin typeface="Consolas" pitchFamily="49" charset="0"/>
                <a:cs typeface="Consolas" pitchFamily="49" charset="0"/>
              </a:rPr>
              <a:t>Ложкой снег мешая, ночь идёт большая,</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Что же ты, глупышка, не спишь?</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Спят твои соседи, белые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Спи и ты скорей, малыш.</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Спят твои соседи, белые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Спи и ты скорей, малыш.</a:t>
            </a:r>
          </a:p>
          <a:p>
            <a:r>
              <a:rPr lang="ru-RU" i="1" dirty="0" smtClean="0">
                <a:latin typeface="Consolas" pitchFamily="49" charset="0"/>
                <a:cs typeface="Consolas" pitchFamily="49" charset="0"/>
              </a:rPr>
              <a:t>Мы плывём на льдине, как на бригантине,</a:t>
            </a:r>
            <a:br>
              <a:rPr lang="ru-RU" i="1" dirty="0" smtClean="0">
                <a:latin typeface="Consolas" pitchFamily="49" charset="0"/>
                <a:cs typeface="Consolas" pitchFamily="49" charset="0"/>
              </a:rPr>
            </a:br>
            <a:r>
              <a:rPr lang="ru-RU" i="1" dirty="0" smtClean="0">
                <a:latin typeface="Consolas" pitchFamily="49" charset="0"/>
                <a:cs typeface="Consolas" pitchFamily="49" charset="0"/>
              </a:rPr>
              <a:t>По седым суровым морям.</a:t>
            </a:r>
            <a:br>
              <a:rPr lang="ru-RU" i="1" dirty="0" smtClean="0">
                <a:latin typeface="Consolas" pitchFamily="49" charset="0"/>
                <a:cs typeface="Consolas" pitchFamily="49" charset="0"/>
              </a:rPr>
            </a:br>
            <a:r>
              <a:rPr lang="ru-RU" i="1" dirty="0" smtClean="0">
                <a:latin typeface="Consolas" pitchFamily="49" charset="0"/>
                <a:cs typeface="Consolas" pitchFamily="49" charset="0"/>
              </a:rPr>
              <a:t>И всю ночь соседи, звёздные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Светят дальним кораблям.</a:t>
            </a:r>
            <a:br>
              <a:rPr lang="ru-RU" i="1" dirty="0" smtClean="0">
                <a:latin typeface="Consolas" pitchFamily="49" charset="0"/>
                <a:cs typeface="Consolas" pitchFamily="49" charset="0"/>
              </a:rPr>
            </a:br>
            <a:r>
              <a:rPr lang="ru-RU" i="1" dirty="0" smtClean="0">
                <a:latin typeface="Consolas" pitchFamily="49" charset="0"/>
                <a:cs typeface="Consolas" pitchFamily="49" charset="0"/>
              </a:rPr>
              <a:t>И всю ночь соседи, звёздные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Светят дальним кораблям.</a:t>
            </a:r>
          </a:p>
          <a:p>
            <a:r>
              <a:rPr lang="ru-RU" i="1" dirty="0" smtClean="0">
                <a:latin typeface="Consolas" pitchFamily="49" charset="0"/>
                <a:cs typeface="Consolas" pitchFamily="49" charset="0"/>
              </a:rPr>
              <a:t>Ложкой снег мешая, ночь идёт большая,</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Что же ты, глупышка, не спишь?</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Спят твои соседи, белые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Спи и ты скорей, малыш.</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Спят твои соседи, белые медведи,</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Спи и ты скорей, малыш.</a:t>
            </a:r>
            <a:br>
              <a:rPr lang="ru-RU" i="1" dirty="0" smtClean="0">
                <a:latin typeface="Consolas" pitchFamily="49" charset="0"/>
                <a:cs typeface="Consolas" pitchFamily="49" charset="0"/>
              </a:rPr>
            </a:br>
            <a:r>
              <a:rPr lang="ru-RU" i="1" dirty="0" smtClean="0">
                <a:latin typeface="Consolas" pitchFamily="49" charset="0"/>
                <a:cs typeface="Consolas" pitchFamily="49" charset="0"/>
              </a:rPr>
              <a:t>Спи и ты скорей, малыш…</a:t>
            </a:r>
            <a:endParaRPr lang="ru-RU" i="1" dirty="0">
              <a:latin typeface="Consolas" pitchFamily="49" charset="0"/>
              <a:cs typeface="Consolas" pitchFamily="49" charset="0"/>
            </a:endParaRPr>
          </a:p>
        </p:txBody>
      </p:sp>
      <p:pic>
        <p:nvPicPr>
          <p:cNvPr id="4" name="542a3312e646a925f3ac128c130c8d5d.mp3">
            <a:hlinkClick r:id="" action="ppaction://media"/>
          </p:cNvPr>
          <p:cNvPicPr>
            <a:picLocks noRot="1" noChangeAspect="1"/>
          </p:cNvPicPr>
          <p:nvPr>
            <a:audioFile r:link="rId1"/>
          </p:nvPr>
        </p:nvPicPr>
        <p:blipFill>
          <a:blip r:embed="rId4"/>
          <a:stretch>
            <a:fillRect/>
          </a:stretch>
        </p:blipFill>
        <p:spPr>
          <a:xfrm>
            <a:off x="428596" y="285728"/>
            <a:ext cx="1214446" cy="1214446"/>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ipe(down)">
                                      <p:cBhvr>
                                        <p:cTn id="13" dur="500"/>
                                        <p:tgtEl>
                                          <p:spTgt spid="2">
                                            <p:txEl>
                                              <p:pRg st="2" end="2"/>
                                            </p:txEl>
                                          </p:spTgt>
                                        </p:tgtEl>
                                      </p:cBhvr>
                                    </p:animEffect>
                                  </p:childTnLst>
                                </p:cTn>
                              </p:par>
                            </p:childTnLst>
                          </p:cTn>
                        </p:par>
                        <p:par>
                          <p:cTn id="14" fill="hold">
                            <p:stCondLst>
                              <p:cond delay="500"/>
                            </p:stCondLst>
                            <p:childTnLst>
                              <p:par>
                                <p:cTn id="15" presetID="1" presetClass="mediacall" presetSubtype="0" fill="hold" nodeType="afterEffect">
                                  <p:stCondLst>
                                    <p:cond delay="0"/>
                                  </p:stCondLst>
                                  <p:childTnLst>
                                    <p:cmd type="call" cmd="playFrom(0.0)">
                                      <p:cBhvr>
                                        <p:cTn id="16" dur="884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357158" y="357166"/>
            <a:ext cx="4714908" cy="1384995"/>
          </a:xfrm>
          <a:prstGeom prst="rect">
            <a:avLst/>
          </a:prstGeom>
        </p:spPr>
        <p:txBody>
          <a:bodyPr wrap="square">
            <a:spAutoFit/>
          </a:bodyPr>
          <a:lstStyle/>
          <a:p>
            <a:r>
              <a:rPr lang="ru-RU" b="1" i="1" dirty="0" smtClean="0"/>
              <a:t> </a:t>
            </a:r>
            <a:r>
              <a:rPr lang="ru-RU" sz="2400" b="1" i="1" dirty="0" smtClean="0">
                <a:latin typeface="Monotype Corsiva" pitchFamily="66" charset="0"/>
              </a:rPr>
              <a:t>Колыбельная из мюзикла 1962г.</a:t>
            </a:r>
          </a:p>
          <a:p>
            <a:r>
              <a:rPr lang="ru-RU" sz="2400" b="1" i="1" dirty="0" smtClean="0">
                <a:latin typeface="Monotype Corsiva" pitchFamily="66" charset="0"/>
              </a:rPr>
              <a:t> Эльдара Рязанова «Гусарская баллада»</a:t>
            </a:r>
          </a:p>
          <a:p>
            <a:r>
              <a:rPr lang="ru-RU" i="1" dirty="0" smtClean="0"/>
              <a:t>по пьесе Александра Гладкова «Давным-давно» (1941г.)</a:t>
            </a:r>
            <a:endParaRPr lang="ru-RU" i="1" dirty="0"/>
          </a:p>
        </p:txBody>
      </p:sp>
      <p:sp>
        <p:nvSpPr>
          <p:cNvPr id="4" name="Прямоугольник 3"/>
          <p:cNvSpPr/>
          <p:nvPr/>
        </p:nvSpPr>
        <p:spPr>
          <a:xfrm>
            <a:off x="428596" y="1785926"/>
            <a:ext cx="4500594" cy="1200329"/>
          </a:xfrm>
          <a:prstGeom prst="rect">
            <a:avLst/>
          </a:prstGeom>
        </p:spPr>
        <p:txBody>
          <a:bodyPr wrap="square">
            <a:spAutoFit/>
          </a:bodyPr>
          <a:lstStyle/>
          <a:p>
            <a:pPr algn="just"/>
            <a:r>
              <a:rPr lang="ru-RU" i="1" dirty="0" smtClean="0"/>
              <a:t>Во многом популярности пьесе и фильму добавила великолепная музыка, сочиненная Тихоном Николаевичем Хренниковым специально для пьесы</a:t>
            </a:r>
            <a:r>
              <a:rPr lang="ru-RU" dirty="0" smtClean="0"/>
              <a:t>.</a:t>
            </a:r>
            <a:endParaRPr lang="ru-RU" dirty="0"/>
          </a:p>
        </p:txBody>
      </p:sp>
      <p:sp>
        <p:nvSpPr>
          <p:cNvPr id="5" name="Прямоугольник 4"/>
          <p:cNvSpPr/>
          <p:nvPr/>
        </p:nvSpPr>
        <p:spPr>
          <a:xfrm>
            <a:off x="428596" y="3143248"/>
            <a:ext cx="4714908" cy="2585323"/>
          </a:xfrm>
          <a:prstGeom prst="rect">
            <a:avLst/>
          </a:prstGeom>
        </p:spPr>
        <p:txBody>
          <a:bodyPr wrap="square">
            <a:spAutoFit/>
          </a:bodyPr>
          <a:lstStyle/>
          <a:p>
            <a:pPr algn="just"/>
            <a:r>
              <a:rPr lang="ru-RU" i="1" dirty="0" smtClean="0"/>
              <a:t>Самая известная это  "Колыбельная Светланы», в фильме ее поет Лариса </a:t>
            </a:r>
            <a:r>
              <a:rPr lang="ru-RU" i="1" dirty="0" err="1" smtClean="0"/>
              <a:t>Голубкина</a:t>
            </a:r>
            <a:r>
              <a:rPr lang="ru-RU" i="1" dirty="0" smtClean="0"/>
              <a:t>, которая исполнила главную роль. Эту колыбельную мы все помним и слушаем каждый раз с щемящим чувством нежности. Девушка-корнет Шурочка Азарова поет эту колыбельную своей кукле, прощаясь с ней, с родным домом и с детством.</a:t>
            </a:r>
            <a:endParaRPr lang="ru-RU" i="1" dirty="0"/>
          </a:p>
        </p:txBody>
      </p:sp>
      <p:pic>
        <p:nvPicPr>
          <p:cNvPr id="7" name="Рисунок 6" descr="563699-e1519043716308.jpg"/>
          <p:cNvPicPr>
            <a:picLocks noChangeAspect="1"/>
          </p:cNvPicPr>
          <p:nvPr/>
        </p:nvPicPr>
        <p:blipFill>
          <a:blip r:embed="rId2"/>
          <a:stretch>
            <a:fillRect/>
          </a:stretch>
        </p:blipFill>
        <p:spPr>
          <a:xfrm>
            <a:off x="5714984" y="214290"/>
            <a:ext cx="2857520" cy="2857520"/>
          </a:xfrm>
          <a:prstGeom prst="rect">
            <a:avLst/>
          </a:prstGeom>
        </p:spPr>
      </p:pic>
      <p:sp>
        <p:nvSpPr>
          <p:cNvPr id="8" name="TextBox 7"/>
          <p:cNvSpPr txBox="1"/>
          <p:nvPr/>
        </p:nvSpPr>
        <p:spPr>
          <a:xfrm>
            <a:off x="6643702" y="3143248"/>
            <a:ext cx="1500198" cy="369332"/>
          </a:xfrm>
          <a:prstGeom prst="rect">
            <a:avLst/>
          </a:prstGeom>
          <a:noFill/>
        </p:spPr>
        <p:txBody>
          <a:bodyPr wrap="square" rtlCol="0">
            <a:spAutoFit/>
          </a:bodyPr>
          <a:lstStyle/>
          <a:p>
            <a:r>
              <a:rPr lang="ru-RU" dirty="0" smtClean="0"/>
              <a:t>А.Гладков</a:t>
            </a:r>
            <a:endParaRPr lang="ru-RU" dirty="0"/>
          </a:p>
        </p:txBody>
      </p:sp>
      <p:pic>
        <p:nvPicPr>
          <p:cNvPr id="9" name="Рисунок 8" descr="composer22.jpg"/>
          <p:cNvPicPr>
            <a:picLocks noChangeAspect="1"/>
          </p:cNvPicPr>
          <p:nvPr/>
        </p:nvPicPr>
        <p:blipFill>
          <a:blip r:embed="rId3"/>
          <a:stretch>
            <a:fillRect/>
          </a:stretch>
        </p:blipFill>
        <p:spPr>
          <a:xfrm>
            <a:off x="5786446" y="3571875"/>
            <a:ext cx="2786082" cy="2847089"/>
          </a:xfrm>
          <a:prstGeom prst="rect">
            <a:avLst/>
          </a:prstGeom>
        </p:spPr>
      </p:pic>
      <p:sp>
        <p:nvSpPr>
          <p:cNvPr id="10" name="TextBox 9"/>
          <p:cNvSpPr txBox="1"/>
          <p:nvPr/>
        </p:nvSpPr>
        <p:spPr>
          <a:xfrm>
            <a:off x="6215074" y="6488668"/>
            <a:ext cx="2000264" cy="369332"/>
          </a:xfrm>
          <a:prstGeom prst="rect">
            <a:avLst/>
          </a:prstGeom>
          <a:noFill/>
        </p:spPr>
        <p:txBody>
          <a:bodyPr wrap="square" rtlCol="0">
            <a:spAutoFit/>
          </a:bodyPr>
          <a:lstStyle/>
          <a:p>
            <a:r>
              <a:rPr lang="ru-RU" dirty="0" smtClean="0"/>
              <a:t>Т.Н.Хренников</a:t>
            </a:r>
            <a:endParaRPr lang="ru-RU" dirty="0"/>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4282" y="1"/>
            <a:ext cx="3786214" cy="2862322"/>
          </a:xfrm>
          <a:prstGeom prst="rect">
            <a:avLst/>
          </a:prstGeom>
        </p:spPr>
        <p:txBody>
          <a:bodyPr wrap="square">
            <a:spAutoFit/>
          </a:bodyPr>
          <a:lstStyle/>
          <a:p>
            <a:r>
              <a:rPr lang="ru-RU" dirty="0" smtClean="0"/>
              <a:t>Прощай мой старый дом, </a:t>
            </a:r>
          </a:p>
          <a:p>
            <a:r>
              <a:rPr lang="ru-RU" dirty="0" smtClean="0"/>
              <a:t>Быть может навсегда. </a:t>
            </a:r>
          </a:p>
          <a:p>
            <a:r>
              <a:rPr lang="ru-RU" dirty="0" smtClean="0"/>
              <a:t>Здесь без забот текли мои года. </a:t>
            </a:r>
          </a:p>
          <a:p>
            <a:r>
              <a:rPr lang="ru-RU" dirty="0" smtClean="0"/>
              <a:t>Здесь я росла, шалила и играла. </a:t>
            </a:r>
          </a:p>
          <a:p>
            <a:r>
              <a:rPr lang="ru-RU" dirty="0" smtClean="0"/>
              <a:t>Была ребенком. </a:t>
            </a:r>
          </a:p>
          <a:p>
            <a:r>
              <a:rPr lang="ru-RU" dirty="0" smtClean="0"/>
              <a:t>Взрослою вдруг стала. </a:t>
            </a:r>
          </a:p>
          <a:p>
            <a:r>
              <a:rPr lang="ru-RU" dirty="0" smtClean="0"/>
              <a:t>Прощай мой милый, добрый, старый дом. </a:t>
            </a:r>
          </a:p>
          <a:p>
            <a:r>
              <a:rPr lang="ru-RU" dirty="0" smtClean="0"/>
              <a:t>/Поет лирическую песню:/ </a:t>
            </a:r>
          </a:p>
          <a:p>
            <a:r>
              <a:rPr lang="ru-RU" i="1" dirty="0" smtClean="0"/>
              <a:t>.</a:t>
            </a:r>
            <a:endParaRPr lang="ru-RU" dirty="0"/>
          </a:p>
        </p:txBody>
      </p:sp>
      <p:pic>
        <p:nvPicPr>
          <p:cNvPr id="4" name="Picture 3"/>
          <p:cNvPicPr>
            <a:picLocks noChangeAspect="1" noChangeArrowheads="1"/>
          </p:cNvPicPr>
          <p:nvPr/>
        </p:nvPicPr>
        <p:blipFill>
          <a:blip r:embed="rId3"/>
          <a:srcRect l="11566" r="11566" b="3125"/>
          <a:stretch>
            <a:fillRect/>
          </a:stretch>
        </p:blipFill>
        <p:spPr bwMode="auto">
          <a:xfrm>
            <a:off x="3498088" y="0"/>
            <a:ext cx="5645912" cy="4000504"/>
          </a:xfrm>
          <a:prstGeom prst="rect">
            <a:avLst/>
          </a:prstGeom>
          <a:noFill/>
          <a:ln w="9525">
            <a:noFill/>
            <a:miter lim="800000"/>
            <a:headEnd/>
            <a:tailEnd/>
          </a:ln>
          <a:effectLst/>
        </p:spPr>
      </p:pic>
      <p:sp>
        <p:nvSpPr>
          <p:cNvPr id="5" name="Прямоугольник 4"/>
          <p:cNvSpPr/>
          <p:nvPr/>
        </p:nvSpPr>
        <p:spPr>
          <a:xfrm>
            <a:off x="285720" y="2571744"/>
            <a:ext cx="3429024" cy="3970318"/>
          </a:xfrm>
          <a:prstGeom prst="rect">
            <a:avLst/>
          </a:prstGeom>
        </p:spPr>
        <p:txBody>
          <a:bodyPr wrap="square">
            <a:spAutoFit/>
          </a:bodyPr>
          <a:lstStyle/>
          <a:p>
            <a:r>
              <a:rPr lang="ru-RU" i="1" dirty="0" smtClean="0"/>
              <a:t>Лунные поляны, </a:t>
            </a:r>
          </a:p>
          <a:p>
            <a:r>
              <a:rPr lang="ru-RU" i="1" dirty="0" smtClean="0"/>
              <a:t>Ночь, как день, светла. </a:t>
            </a:r>
          </a:p>
          <a:p>
            <a:r>
              <a:rPr lang="ru-RU" i="1" dirty="0" smtClean="0"/>
              <a:t>Спи моя Светлана, </a:t>
            </a:r>
          </a:p>
          <a:p>
            <a:r>
              <a:rPr lang="ru-RU" i="1" dirty="0" smtClean="0"/>
              <a:t>Спи, как я спала. </a:t>
            </a:r>
          </a:p>
          <a:p>
            <a:r>
              <a:rPr lang="ru-RU" i="1" dirty="0" smtClean="0"/>
              <a:t>В уголок подушки </a:t>
            </a:r>
          </a:p>
          <a:p>
            <a:r>
              <a:rPr lang="ru-RU" i="1" dirty="0" smtClean="0"/>
              <a:t>Носиком уткнись. </a:t>
            </a:r>
          </a:p>
          <a:p>
            <a:r>
              <a:rPr lang="ru-RU" i="1" dirty="0" smtClean="0"/>
              <a:t>Звезды, как веснушки, </a:t>
            </a:r>
          </a:p>
          <a:p>
            <a:r>
              <a:rPr lang="ru-RU" i="1" dirty="0" smtClean="0"/>
              <a:t>Мирно светят вниз. </a:t>
            </a:r>
          </a:p>
          <a:p>
            <a:r>
              <a:rPr lang="ru-RU" i="1" dirty="0" smtClean="0"/>
              <a:t>Лунный сад листами </a:t>
            </a:r>
          </a:p>
          <a:p>
            <a:r>
              <a:rPr lang="ru-RU" i="1" dirty="0" smtClean="0"/>
              <a:t>Тихо шелестит. </a:t>
            </a:r>
          </a:p>
          <a:p>
            <a:r>
              <a:rPr lang="ru-RU" i="1" dirty="0" smtClean="0"/>
              <a:t>Скоро день настанет, </a:t>
            </a:r>
          </a:p>
          <a:p>
            <a:r>
              <a:rPr lang="ru-RU" i="1" dirty="0" smtClean="0"/>
              <a:t>Что-то он сулит? </a:t>
            </a:r>
          </a:p>
          <a:p>
            <a:r>
              <a:rPr lang="ru-RU" i="1" dirty="0" smtClean="0"/>
              <a:t>Догорает свечка, </a:t>
            </a:r>
          </a:p>
          <a:p>
            <a:r>
              <a:rPr lang="ru-RU" i="1" dirty="0" smtClean="0"/>
              <a:t>Догорит дотла. </a:t>
            </a:r>
          </a:p>
        </p:txBody>
      </p:sp>
      <p:sp>
        <p:nvSpPr>
          <p:cNvPr id="6" name="Прямоугольник 5"/>
          <p:cNvSpPr/>
          <p:nvPr/>
        </p:nvSpPr>
        <p:spPr>
          <a:xfrm>
            <a:off x="3500430" y="4143380"/>
            <a:ext cx="3500462" cy="2031325"/>
          </a:xfrm>
          <a:prstGeom prst="rect">
            <a:avLst/>
          </a:prstGeom>
        </p:spPr>
        <p:txBody>
          <a:bodyPr wrap="square">
            <a:spAutoFit/>
          </a:bodyPr>
          <a:lstStyle/>
          <a:p>
            <a:r>
              <a:rPr lang="ru-RU" i="1" dirty="0" smtClean="0"/>
              <a:t>Спи мое сердечко, </a:t>
            </a:r>
          </a:p>
          <a:p>
            <a:r>
              <a:rPr lang="ru-RU" i="1" dirty="0" smtClean="0"/>
              <a:t>Спи, как я спала. </a:t>
            </a:r>
          </a:p>
          <a:p>
            <a:r>
              <a:rPr lang="ru-RU" i="1" dirty="0" smtClean="0"/>
              <a:t>Я слышу битвы шум. </a:t>
            </a:r>
          </a:p>
          <a:p>
            <a:r>
              <a:rPr lang="ru-RU" i="1" dirty="0" smtClean="0"/>
              <a:t>Да армия близка. </a:t>
            </a:r>
          </a:p>
          <a:p>
            <a:r>
              <a:rPr lang="ru-RU" i="1" dirty="0" smtClean="0"/>
              <a:t>Ну что вы скажете? </a:t>
            </a:r>
          </a:p>
          <a:p>
            <a:r>
              <a:rPr lang="ru-RU" i="1" dirty="0" smtClean="0"/>
              <a:t>Откуда вы и кто вы?</a:t>
            </a:r>
          </a:p>
          <a:p>
            <a:r>
              <a:rPr lang="ru-RU" i="1" dirty="0" smtClean="0"/>
              <a:t> Скажу, что я отстала от полка</a:t>
            </a:r>
            <a:endParaRPr lang="ru-RU" dirty="0"/>
          </a:p>
        </p:txBody>
      </p:sp>
      <p:pic>
        <p:nvPicPr>
          <p:cNvPr id="7" name="24d48b741f0e5072f57ccb09caa76a5b.mp3">
            <a:hlinkClick r:id="" action="ppaction://media"/>
          </p:cNvPr>
          <p:cNvPicPr>
            <a:picLocks noRot="1" noChangeAspect="1"/>
          </p:cNvPicPr>
          <p:nvPr>
            <a:audioFile r:link="rId1"/>
          </p:nvPr>
        </p:nvPicPr>
        <p:blipFill>
          <a:blip r:embed="rId4"/>
          <a:stretch>
            <a:fillRect/>
          </a:stretch>
        </p:blipFill>
        <p:spPr>
          <a:xfrm>
            <a:off x="7643834" y="4500570"/>
            <a:ext cx="661990" cy="66199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241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357158" y="785794"/>
            <a:ext cx="5500726" cy="461665"/>
          </a:xfrm>
          <a:prstGeom prst="rect">
            <a:avLst/>
          </a:prstGeom>
          <a:noFill/>
        </p:spPr>
        <p:txBody>
          <a:bodyPr wrap="square" rtlCol="0">
            <a:spAutoFit/>
          </a:bodyPr>
          <a:lstStyle/>
          <a:p>
            <a:pPr algn="ctr"/>
            <a:r>
              <a:rPr lang="ru-RU" sz="2400" b="1" i="1" dirty="0" smtClean="0">
                <a:cs typeface="CordiaUPC" pitchFamily="34" charset="-34"/>
              </a:rPr>
              <a:t>Колыбельная </a:t>
            </a:r>
            <a:r>
              <a:rPr lang="ru-RU" sz="2400" b="1" i="1" dirty="0" err="1" smtClean="0">
                <a:cs typeface="CordiaUPC" pitchFamily="34" charset="-34"/>
              </a:rPr>
              <a:t>Иоганнеса</a:t>
            </a:r>
            <a:r>
              <a:rPr lang="ru-RU" sz="2400" b="1" i="1" dirty="0" smtClean="0">
                <a:cs typeface="CordiaUPC" pitchFamily="34" charset="-34"/>
              </a:rPr>
              <a:t> Брамса</a:t>
            </a:r>
            <a:endParaRPr lang="ru-RU" sz="2400" b="1" i="1" dirty="0">
              <a:cs typeface="CordiaUPC" pitchFamily="34" charset="-34"/>
            </a:endParaRPr>
          </a:p>
        </p:txBody>
      </p:sp>
      <p:pic>
        <p:nvPicPr>
          <p:cNvPr id="5" name="Рисунок 4" descr="Iogannes-Brams.png"/>
          <p:cNvPicPr>
            <a:picLocks noChangeAspect="1"/>
          </p:cNvPicPr>
          <p:nvPr/>
        </p:nvPicPr>
        <p:blipFill>
          <a:blip r:embed="rId2"/>
          <a:stretch>
            <a:fillRect/>
          </a:stretch>
        </p:blipFill>
        <p:spPr>
          <a:xfrm>
            <a:off x="714348" y="1357298"/>
            <a:ext cx="2000264" cy="2724997"/>
          </a:xfrm>
          <a:prstGeom prst="rect">
            <a:avLst/>
          </a:prstGeom>
        </p:spPr>
      </p:pic>
      <p:sp>
        <p:nvSpPr>
          <p:cNvPr id="6" name="Прямоугольник 5"/>
          <p:cNvSpPr/>
          <p:nvPr/>
        </p:nvSpPr>
        <p:spPr>
          <a:xfrm>
            <a:off x="3000364" y="1285860"/>
            <a:ext cx="5857916" cy="4401205"/>
          </a:xfrm>
          <a:prstGeom prst="rect">
            <a:avLst/>
          </a:prstGeom>
        </p:spPr>
        <p:txBody>
          <a:bodyPr wrap="square">
            <a:spAutoFit/>
          </a:bodyPr>
          <a:lstStyle/>
          <a:p>
            <a:pPr algn="just"/>
            <a:r>
              <a:rPr lang="ru-RU" sz="2000" i="1" dirty="0" err="1" smtClean="0"/>
              <a:t>Иоганнес</a:t>
            </a:r>
            <a:r>
              <a:rPr lang="ru-RU" sz="2000" i="1" dirty="0" smtClean="0"/>
              <a:t> </a:t>
            </a:r>
            <a:r>
              <a:rPr lang="ru-RU" sz="2000" b="1" i="1" dirty="0" smtClean="0"/>
              <a:t>Брамс</a:t>
            </a:r>
            <a:r>
              <a:rPr lang="ru-RU" sz="2000" i="1" dirty="0" smtClean="0"/>
              <a:t> написал </a:t>
            </a:r>
            <a:r>
              <a:rPr lang="ru-RU" sz="2000" b="1" i="1" dirty="0" smtClean="0"/>
              <a:t>колыбельную</a:t>
            </a:r>
            <a:r>
              <a:rPr lang="ru-RU" sz="2000" i="1" dirty="0" smtClean="0"/>
              <a:t> как часть симфонии в 1868 г., она не предполагала написание слов. Поначалу мелодия носила название "</a:t>
            </a:r>
            <a:r>
              <a:rPr lang="ru-RU" sz="2000" i="1" dirty="0" err="1" smtClean="0"/>
              <a:t>Wiegenlied</a:t>
            </a:r>
            <a:r>
              <a:rPr lang="ru-RU" sz="2000" i="1" dirty="0" smtClean="0"/>
              <a:t> (то есть </a:t>
            </a:r>
            <a:r>
              <a:rPr lang="ru-RU" sz="2000" b="1" i="1" dirty="0" smtClean="0"/>
              <a:t>Колыбельная</a:t>
            </a:r>
            <a:r>
              <a:rPr lang="ru-RU" sz="2000" i="1" dirty="0" smtClean="0"/>
              <a:t> песня), Опус 49 №4". Текст "</a:t>
            </a:r>
            <a:r>
              <a:rPr lang="ru-RU" sz="2000" i="1" dirty="0" err="1" smtClean="0"/>
              <a:t>Wiegenlied</a:t>
            </a:r>
            <a:r>
              <a:rPr lang="ru-RU" sz="2000" i="1" dirty="0" smtClean="0"/>
              <a:t>" получила несколько позже, когда композитор отправился в Германию. Там </a:t>
            </a:r>
            <a:r>
              <a:rPr lang="ru-RU" sz="2000" b="1" i="1" dirty="0" smtClean="0"/>
              <a:t>Брамс</a:t>
            </a:r>
            <a:r>
              <a:rPr lang="ru-RU" sz="2000" i="1" dirty="0" smtClean="0"/>
              <a:t> встретил молодую женщину по имени Берта Фабер.</a:t>
            </a:r>
            <a:r>
              <a:rPr lang="ru-RU" sz="2000" b="1" i="1" dirty="0" smtClean="0"/>
              <a:t> ... </a:t>
            </a:r>
            <a:r>
              <a:rPr lang="ru-RU" sz="2000" i="1" dirty="0" smtClean="0"/>
              <a:t>Почти за полтора века "</a:t>
            </a:r>
            <a:r>
              <a:rPr lang="ru-RU" sz="2000" b="1" i="1" dirty="0" smtClean="0"/>
              <a:t>Колыбельная</a:t>
            </a:r>
            <a:r>
              <a:rPr lang="ru-RU" sz="2000" i="1" dirty="0" smtClean="0"/>
              <a:t>" </a:t>
            </a:r>
            <a:r>
              <a:rPr lang="ru-RU" sz="2000" b="1" i="1" dirty="0" smtClean="0"/>
              <a:t>Брамса</a:t>
            </a:r>
            <a:r>
              <a:rPr lang="ru-RU" sz="2000" i="1" dirty="0" smtClean="0"/>
              <a:t> распространилось по всему миру. Она есть и в итальянском варианте, и в английском, и в чешском, и во французском, и, конечно, в русском – да ещё на каждый язык зачастую приходится не по одному варианту текста</a:t>
            </a:r>
            <a:endParaRPr lang="ru-RU" sz="2000" i="1" dirty="0"/>
          </a:p>
        </p:txBody>
      </p:sp>
      <p:sp>
        <p:nvSpPr>
          <p:cNvPr id="7" name="TextBox 6"/>
          <p:cNvSpPr txBox="1"/>
          <p:nvPr/>
        </p:nvSpPr>
        <p:spPr>
          <a:xfrm>
            <a:off x="857224" y="4143380"/>
            <a:ext cx="1857388" cy="369332"/>
          </a:xfrm>
          <a:prstGeom prst="rect">
            <a:avLst/>
          </a:prstGeom>
          <a:noFill/>
        </p:spPr>
        <p:txBody>
          <a:bodyPr wrap="square" rtlCol="0">
            <a:spAutoFit/>
          </a:bodyPr>
          <a:lstStyle/>
          <a:p>
            <a:r>
              <a:rPr lang="ru-RU" dirty="0" smtClean="0"/>
              <a:t>И. Брамс</a:t>
            </a:r>
            <a:endParaRPr lang="ru-RU" dirty="0"/>
          </a:p>
        </p:txBody>
      </p:sp>
    </p:spTree>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85720" y="1357298"/>
            <a:ext cx="2786082" cy="4524315"/>
          </a:xfrm>
          <a:prstGeom prst="rect">
            <a:avLst/>
          </a:prstGeom>
        </p:spPr>
        <p:txBody>
          <a:bodyPr wrap="square">
            <a:spAutoFit/>
          </a:bodyPr>
          <a:lstStyle/>
          <a:p>
            <a:r>
              <a:rPr lang="ru-RU" i="1" dirty="0" smtClean="0"/>
              <a:t>Баю-бай, мой малыш,</a:t>
            </a:r>
            <a:br>
              <a:rPr lang="ru-RU" i="1" dirty="0" smtClean="0"/>
            </a:br>
            <a:r>
              <a:rPr lang="ru-RU" i="1" dirty="0" smtClean="0"/>
              <a:t>Почему ты не спишь?</a:t>
            </a:r>
            <a:br>
              <a:rPr lang="ru-RU" i="1" dirty="0" smtClean="0"/>
            </a:br>
            <a:r>
              <a:rPr lang="ru-RU" i="1" dirty="0" smtClean="0"/>
              <a:t>За окном тишина.</a:t>
            </a:r>
            <a:br>
              <a:rPr lang="ru-RU" i="1" dirty="0" smtClean="0"/>
            </a:br>
            <a:r>
              <a:rPr lang="ru-RU" i="1" dirty="0" smtClean="0"/>
              <a:t>Ночь пришла, горит луна.</a:t>
            </a:r>
          </a:p>
          <a:p>
            <a:r>
              <a:rPr lang="ru-RU" i="1" dirty="0" smtClean="0"/>
              <a:t>Утром солнце взойдет,</a:t>
            </a:r>
            <a:br>
              <a:rPr lang="ru-RU" i="1" dirty="0" smtClean="0"/>
            </a:br>
            <a:r>
              <a:rPr lang="ru-RU" i="1" dirty="0" smtClean="0"/>
              <a:t>Будет день без забот.</a:t>
            </a:r>
            <a:br>
              <a:rPr lang="ru-RU" i="1" dirty="0" smtClean="0"/>
            </a:br>
            <a:r>
              <a:rPr lang="ru-RU" i="1" dirty="0" smtClean="0"/>
              <a:t>Утром солнце взойдет,</a:t>
            </a:r>
            <a:br>
              <a:rPr lang="ru-RU" i="1" dirty="0" smtClean="0"/>
            </a:br>
            <a:r>
              <a:rPr lang="ru-RU" i="1" dirty="0" smtClean="0"/>
              <a:t>Будет день без забот.</a:t>
            </a:r>
          </a:p>
          <a:p>
            <a:r>
              <a:rPr lang="ru-RU" i="1" dirty="0" smtClean="0"/>
              <a:t>Спи, усни, засыпай!</a:t>
            </a:r>
            <a:br>
              <a:rPr lang="ru-RU" i="1" dirty="0" smtClean="0"/>
            </a:br>
            <a:r>
              <a:rPr lang="ru-RU" i="1" dirty="0" smtClean="0"/>
              <a:t>Спи, малыш мой, бай-бай.</a:t>
            </a:r>
            <a:br>
              <a:rPr lang="ru-RU" i="1" dirty="0" smtClean="0"/>
            </a:br>
            <a:r>
              <a:rPr lang="ru-RU" i="1" dirty="0" smtClean="0"/>
              <a:t>Ветер к морю летит,</a:t>
            </a:r>
            <a:br>
              <a:rPr lang="ru-RU" i="1" dirty="0" smtClean="0"/>
            </a:br>
            <a:r>
              <a:rPr lang="ru-RU" i="1" dirty="0" smtClean="0"/>
              <a:t>День тихонько догорит</a:t>
            </a:r>
          </a:p>
          <a:p>
            <a:r>
              <a:rPr lang="ru-RU" i="1" dirty="0" smtClean="0"/>
              <a:t>Сон стучится в окно,</a:t>
            </a:r>
            <a:br>
              <a:rPr lang="ru-RU" i="1" dirty="0" smtClean="0"/>
            </a:br>
            <a:r>
              <a:rPr lang="ru-RU" i="1" dirty="0" smtClean="0"/>
              <a:t>Ночь пришла уж давно.</a:t>
            </a:r>
            <a:br>
              <a:rPr lang="ru-RU" i="1" dirty="0" smtClean="0"/>
            </a:br>
            <a:r>
              <a:rPr lang="ru-RU" i="1" dirty="0" smtClean="0"/>
              <a:t>Сон стучится в окно,</a:t>
            </a:r>
            <a:br>
              <a:rPr lang="ru-RU" i="1" dirty="0" smtClean="0"/>
            </a:br>
            <a:r>
              <a:rPr lang="ru-RU" i="1" dirty="0" smtClean="0"/>
              <a:t>Ночь пришла уж давно.</a:t>
            </a:r>
            <a:endParaRPr lang="ru-RU" i="1" dirty="0"/>
          </a:p>
        </p:txBody>
      </p:sp>
      <p:pic>
        <p:nvPicPr>
          <p:cNvPr id="1026" name="Picture 2"/>
          <p:cNvPicPr>
            <a:picLocks noChangeAspect="1" noChangeArrowheads="1"/>
          </p:cNvPicPr>
          <p:nvPr/>
        </p:nvPicPr>
        <p:blipFill>
          <a:blip r:embed="rId3"/>
          <a:srcRect/>
          <a:stretch>
            <a:fillRect/>
          </a:stretch>
        </p:blipFill>
        <p:spPr bwMode="auto">
          <a:xfrm>
            <a:off x="3143240" y="357166"/>
            <a:ext cx="5724506" cy="4071966"/>
          </a:xfrm>
          <a:prstGeom prst="rect">
            <a:avLst/>
          </a:prstGeom>
          <a:noFill/>
          <a:ln w="9525">
            <a:noFill/>
            <a:miter lim="800000"/>
            <a:headEnd/>
            <a:tailEnd/>
          </a:ln>
          <a:effectLst/>
        </p:spPr>
      </p:pic>
      <p:sp>
        <p:nvSpPr>
          <p:cNvPr id="4" name="TextBox 3"/>
          <p:cNvSpPr txBox="1"/>
          <p:nvPr/>
        </p:nvSpPr>
        <p:spPr>
          <a:xfrm>
            <a:off x="3857620" y="4572008"/>
            <a:ext cx="4071966" cy="369332"/>
          </a:xfrm>
          <a:prstGeom prst="rect">
            <a:avLst/>
          </a:prstGeom>
          <a:noFill/>
        </p:spPr>
        <p:txBody>
          <a:bodyPr wrap="square" rtlCol="0">
            <a:spAutoFit/>
          </a:bodyPr>
          <a:lstStyle/>
          <a:p>
            <a:r>
              <a:rPr lang="ru-RU" dirty="0" smtClean="0"/>
              <a:t>В исполнении </a:t>
            </a:r>
            <a:r>
              <a:rPr lang="ru-RU" dirty="0" err="1" smtClean="0"/>
              <a:t>Руфины</a:t>
            </a:r>
            <a:r>
              <a:rPr lang="ru-RU" dirty="0" smtClean="0"/>
              <a:t> Нифонтовой</a:t>
            </a:r>
            <a:endParaRPr lang="ru-RU" dirty="0"/>
          </a:p>
        </p:txBody>
      </p:sp>
      <p:pic>
        <p:nvPicPr>
          <p:cNvPr id="5" name="52c5898d045016a3c8324b818f0addb5.mp3">
            <a:hlinkClick r:id="" action="ppaction://media"/>
          </p:cNvPr>
          <p:cNvPicPr>
            <a:picLocks noRot="1" noChangeAspect="1"/>
          </p:cNvPicPr>
          <p:nvPr>
            <a:audioFile r:link="rId1"/>
          </p:nvPr>
        </p:nvPicPr>
        <p:blipFill>
          <a:blip r:embed="rId4"/>
          <a:stretch>
            <a:fillRect/>
          </a:stretch>
        </p:blipFill>
        <p:spPr>
          <a:xfrm>
            <a:off x="3428992" y="5214950"/>
            <a:ext cx="661990" cy="66199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8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500034" y="2571744"/>
            <a:ext cx="8429684" cy="2308324"/>
          </a:xfrm>
          <a:prstGeom prst="rect">
            <a:avLst/>
          </a:prstGeom>
        </p:spPr>
        <p:txBody>
          <a:bodyPr wrap="square">
            <a:spAutoFit/>
          </a:bodyPr>
          <a:lstStyle/>
          <a:p>
            <a:pPr algn="just"/>
            <a:r>
              <a:rPr lang="ru-RU" i="1" dirty="0" smtClean="0"/>
              <a:t>Колыбельная мамы-медведицы из мультфильма про любопытного и неугомонного медвежонка Умку, это более доступный и простой вариант из представленных песен. Не надо иметь музыкального образования, чтобы смочь исполнить ее своему ребенку. Ведь каждая мать, умея петь или нет, обязательно  знает несколько колыбельных и поет их. Эту колыбельную лучше всего слушать вечером, когда за окошком дождь или снег, тогда можно представить себе, что это ты на льдине дрейфуешь по водам ледяного океана. Но рядом мама, а значит, все будет в порядке.</a:t>
            </a:r>
            <a:endParaRPr lang="ru-RU" i="1" dirty="0"/>
          </a:p>
        </p:txBody>
      </p:sp>
      <p:sp>
        <p:nvSpPr>
          <p:cNvPr id="3" name="TextBox 2"/>
          <p:cNvSpPr txBox="1"/>
          <p:nvPr/>
        </p:nvSpPr>
        <p:spPr>
          <a:xfrm>
            <a:off x="428596" y="428604"/>
            <a:ext cx="8429684" cy="2031325"/>
          </a:xfrm>
          <a:prstGeom prst="rect">
            <a:avLst/>
          </a:prstGeom>
          <a:noFill/>
        </p:spPr>
        <p:txBody>
          <a:bodyPr wrap="square" rtlCol="0">
            <a:spAutoFit/>
          </a:bodyPr>
          <a:lstStyle/>
          <a:p>
            <a:pPr algn="just"/>
            <a:r>
              <a:rPr lang="ru-RU" i="1" dirty="0" smtClean="0"/>
              <a:t>Колыбельная – это самая первая песня, которую слышит человек в жизни. Это своеобразные обереги, основанные на магической силе воздействия слова и музыки. На их способности успокоить, уберечь, охранить.  Влияние этих песен безгранично на организм ребенка. Все колыбельные песни исполняются с любовью и нежностью. В них звучит пожелание хорошей жизни, счастья, любви и здоровья. Исполняются в одной тональности, монотонно и часто встречаются одни и те же слова.</a:t>
            </a:r>
            <a:endParaRPr lang="ru-RU" i="1" dirty="0"/>
          </a:p>
        </p:txBody>
      </p:sp>
      <p:sp>
        <p:nvSpPr>
          <p:cNvPr id="4" name="Прямоугольник 3"/>
          <p:cNvSpPr/>
          <p:nvPr/>
        </p:nvSpPr>
        <p:spPr>
          <a:xfrm>
            <a:off x="2857488" y="5214950"/>
            <a:ext cx="3500462" cy="923330"/>
          </a:xfrm>
          <a:prstGeom prst="rect">
            <a:avLst/>
          </a:prstGeom>
          <a:noFill/>
          <a:effectLst>
            <a:glow rad="228600">
              <a:schemeClr val="accent1">
                <a:satMod val="175000"/>
                <a:alpha val="40000"/>
              </a:schemeClr>
            </a:glow>
          </a:effectLst>
        </p:spPr>
        <p:txBody>
          <a:bodyPr wrap="square" lIns="91440" tIns="45720" rIns="91440" bIns="45720">
            <a:spAutoFit/>
          </a:bodyPr>
          <a:lstStyle/>
          <a:p>
            <a:pPr algn="ctr"/>
            <a:r>
              <a:rPr lang="ru-RU" sz="5400" b="1" cap="none" spc="0"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конец</a:t>
            </a:r>
            <a:endParaRPr lang="ru-RU" sz="5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525</Words>
  <PresentationFormat>Экран (4:3)</PresentationFormat>
  <Paragraphs>60</Paragraphs>
  <Slides>8</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Презентация на Тему: «Колыбельные»</vt:lpstr>
      <vt:lpstr>Слайд 2</vt:lpstr>
      <vt:lpstr>Слайд 3</vt:lpstr>
      <vt:lpstr>Слайд 4</vt:lpstr>
      <vt:lpstr>Слайд 5</vt:lpstr>
      <vt:lpstr>Слайд 6</vt:lpstr>
      <vt:lpstr>Слайд 7</vt:lpstr>
      <vt:lpstr>Слайд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Лена</dc:creator>
  <cp:lastModifiedBy>Лена</cp:lastModifiedBy>
  <cp:revision>25</cp:revision>
  <dcterms:created xsi:type="dcterms:W3CDTF">2019-01-19T08:10:45Z</dcterms:created>
  <dcterms:modified xsi:type="dcterms:W3CDTF">2019-01-22T13:35:08Z</dcterms:modified>
</cp:coreProperties>
</file>