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5.jpg" ContentType="image/jpeg"/>
  <Override PartName="/ppt/media/image7.jpg" ContentType="image/jpeg"/>
  <Override PartName="/ppt/media/image8.jpg" ContentType="image/jpeg"/>
  <Override PartName="/ppt/media/image10.jpg" ContentType="image/jpeg"/>
  <Override PartName="/ppt/media/image11.jpg" ContentType="image/jpeg"/>
  <Override PartName="/ppt/media/image12.jpg" ContentType="image/jpeg"/>
  <Override PartName="/ppt/media/image13.jpg" ContentType="image/jpeg"/>
  <Override PartName="/ppt/media/image14.jpg" ContentType="image/jpeg"/>
  <Override PartName="/ppt/media/image15.jpg" ContentType="image/jpeg"/>
  <Override PartName="/ppt/media/image16.jpg" ContentType="image/jpeg"/>
  <Override PartName="/ppt/media/image17.jpg" ContentType="image/jpeg"/>
  <Override PartName="/ppt/media/image18.jpg" ContentType="image/jpeg"/>
  <Override PartName="/ppt/media/image1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4" r:id="rId8"/>
    <p:sldId id="262" r:id="rId9"/>
    <p:sldId id="263" r:id="rId10"/>
    <p:sldId id="266" r:id="rId11"/>
    <p:sldId id="265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60"/>
  </p:normalViewPr>
  <p:slideViewPr>
    <p:cSldViewPr snapToGrid="0">
      <p:cViewPr varScale="1">
        <p:scale>
          <a:sx n="95" d="100"/>
          <a:sy n="95" d="100"/>
        </p:scale>
        <p:origin x="67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428"/>
            <a:ext cx="12192000" cy="69324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565" y="276446"/>
            <a:ext cx="61414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oung Love ES" panose="02000000000000000000" pitchFamily="2" charset="0"/>
              </a:rPr>
              <a:t>Колыбельные песни </a:t>
            </a:r>
            <a:endParaRPr lang="ru-RU" sz="9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54132" y="5224097"/>
            <a:ext cx="38625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Выполнил ученик 4в класса </a:t>
            </a:r>
          </a:p>
          <a:p>
            <a:r>
              <a:rPr lang="ru-RU" sz="2400" dirty="0" smtClean="0"/>
              <a:t>МОБУ Гимназия №3</a:t>
            </a:r>
          </a:p>
          <a:p>
            <a:r>
              <a:rPr lang="ru-RU" sz="2400" dirty="0" smtClean="0"/>
              <a:t>Мурат </a:t>
            </a:r>
            <a:r>
              <a:rPr lang="ru-RU" sz="2400" dirty="0" err="1" smtClean="0"/>
              <a:t>Вахитов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22352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41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4708358" cy="2855495"/>
          </a:xfrm>
        </p:spPr>
      </p:pic>
      <p:sp>
        <p:nvSpPr>
          <p:cNvPr id="7" name="TextBox 6"/>
          <p:cNvSpPr txBox="1"/>
          <p:nvPr/>
        </p:nvSpPr>
        <p:spPr>
          <a:xfrm>
            <a:off x="1996682" y="-88414"/>
            <a:ext cx="60126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Музыкальные краски</a:t>
            </a:r>
            <a:endParaRPr lang="ru-RU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177" y="609600"/>
            <a:ext cx="4665319" cy="2855495"/>
          </a:xfrm>
        </p:spPr>
      </p:pic>
      <p:sp>
        <p:nvSpPr>
          <p:cNvPr id="3" name="TextBox 2"/>
          <p:cNvSpPr txBox="1"/>
          <p:nvPr/>
        </p:nvSpPr>
        <p:spPr>
          <a:xfrm>
            <a:off x="385010" y="3537193"/>
            <a:ext cx="2702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Колыбельная медведицы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847221" y="3590475"/>
            <a:ext cx="253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Колыбельная Светланы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836431" y="3424626"/>
            <a:ext cx="2160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Брамс Колыбельная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60" y="528093"/>
            <a:ext cx="4794118" cy="29996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51171" y="2569998"/>
            <a:ext cx="689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минор</a:t>
            </a:r>
            <a:endParaRPr lang="ru-RU" sz="1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66610" y="3352527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8600502" y="3137084"/>
            <a:ext cx="1110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низходящая</a:t>
            </a:r>
            <a:endParaRPr lang="ru-RU" sz="1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939" y="3721859"/>
            <a:ext cx="4762500" cy="313614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997407" y="5518484"/>
            <a:ext cx="1098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восходящая</a:t>
            </a:r>
            <a:endParaRPr lang="ru-RU" sz="1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817226" y="2218561"/>
            <a:ext cx="1110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низходящая</a:t>
            </a:r>
            <a:endParaRPr lang="ru-RU" sz="1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77917" y="5749094"/>
            <a:ext cx="1121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мажорный</a:t>
            </a:r>
            <a:endParaRPr lang="ru-RU" sz="1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37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148"/>
            <a:ext cx="12192000" cy="70585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56222" y="737937"/>
            <a:ext cx="10131425" cy="6320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 видно из предыдущего слайда, музыкальные краски </a:t>
            </a:r>
          </a:p>
          <a:p>
            <a:pPr marL="0" indent="0">
              <a:buNone/>
            </a:pP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этих колыбельных схожие. Интонация- убаюкивающая.</a:t>
            </a:r>
          </a:p>
          <a:p>
            <a:pPr marL="0" indent="0">
              <a:buNone/>
            </a:pP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Характер-нежный, ласковый…</a:t>
            </a:r>
          </a:p>
          <a:p>
            <a:pPr marL="0" indent="0">
              <a:buNone/>
            </a:pP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с раннего детства знаком с «</a:t>
            </a: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олыбельной </a:t>
            </a: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едведицы».</a:t>
            </a:r>
          </a:p>
          <a:p>
            <a:pPr marL="0" indent="0">
              <a:buNone/>
            </a:pP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Мне всегда нравился этот мультфильм. </a:t>
            </a:r>
          </a:p>
          <a:p>
            <a:pPr marL="0" indent="0">
              <a:buNone/>
            </a:pP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«Колыбельную Светланы» я услышал впервые, хотя видел фильм. </a:t>
            </a:r>
          </a:p>
          <a:p>
            <a:pPr marL="0" indent="0">
              <a:buNone/>
            </a:pP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на колыбельную внимание не обратил.</a:t>
            </a:r>
          </a:p>
          <a:p>
            <a:pPr marL="0" indent="0">
              <a:buNone/>
            </a:pP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Мелодия этой колыбельной тоже мне понравилась.</a:t>
            </a:r>
          </a:p>
          <a:p>
            <a:pPr marL="0" indent="0">
              <a:buNone/>
            </a:pP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  «Колыбельную» Брамса, я думаю, тоже можно засыпать с </a:t>
            </a:r>
          </a:p>
          <a:p>
            <a:pPr marL="0" indent="0">
              <a:buNone/>
            </a:pP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удовольствием. </a:t>
            </a:r>
          </a:p>
          <a:p>
            <a:pPr marL="0" indent="0">
              <a:buNone/>
            </a:pP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 если тебе ее будет исполнять мама.</a:t>
            </a:r>
            <a:endParaRPr lang="ru-RU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469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04295" cy="6858000"/>
          </a:xfrm>
        </p:spPr>
      </p:pic>
      <p:sp>
        <p:nvSpPr>
          <p:cNvPr id="12" name="TextBox 11"/>
          <p:cNvSpPr txBox="1"/>
          <p:nvPr/>
        </p:nvSpPr>
        <p:spPr>
          <a:xfrm>
            <a:off x="2133600" y="2065867"/>
            <a:ext cx="74045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oung Love ES" panose="02000000000000000000" pitchFamily="2" charset="0"/>
              </a:rPr>
              <a:t>Благодарю за внимание </a:t>
            </a:r>
            <a:endParaRPr lang="ru-RU" sz="9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156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4721226" y="643622"/>
            <a:ext cx="6096000" cy="55707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i="1" dirty="0">
                <a:solidFill>
                  <a:schemeClr val="tx2"/>
                </a:solidFill>
                <a:ea typeface="Calibri" panose="020F0502020204030204" pitchFamily="34" charset="0"/>
              </a:rPr>
              <a:t>Ч</a:t>
            </a:r>
            <a:r>
              <a:rPr lang="ru-RU" sz="2400" i="1" dirty="0" smtClean="0">
                <a:solidFill>
                  <a:schemeClr val="tx2"/>
                </a:solidFill>
                <a:ea typeface="Calibri" panose="020F0502020204030204" pitchFamily="34" charset="0"/>
              </a:rPr>
              <a:t>удесная</a:t>
            </a:r>
            <a:r>
              <a:rPr lang="ru-RU" sz="2400" i="1" dirty="0">
                <a:solidFill>
                  <a:schemeClr val="tx2"/>
                </a:solidFill>
                <a:ea typeface="Calibri" panose="020F0502020204030204" pitchFamily="34" charset="0"/>
              </a:rPr>
              <a:t> </a:t>
            </a:r>
            <a:r>
              <a:rPr lang="ru-RU" sz="2400" b="1" i="1" dirty="0">
                <a:solidFill>
                  <a:schemeClr val="tx2"/>
                </a:solidFill>
                <a:ea typeface="Calibri" panose="020F0502020204030204" pitchFamily="34" charset="0"/>
              </a:rPr>
              <a:t>«Колыбельная медведицы»</a:t>
            </a:r>
            <a:r>
              <a:rPr lang="ru-RU" sz="2400" i="1" dirty="0">
                <a:solidFill>
                  <a:schemeClr val="tx2"/>
                </a:solidFill>
                <a:ea typeface="Calibri" panose="020F0502020204030204" pitchFamily="34" charset="0"/>
              </a:rPr>
              <a:t> из мультика 1969 года </a:t>
            </a:r>
            <a:r>
              <a:rPr lang="ru-RU" sz="2400" b="1" i="1" dirty="0">
                <a:solidFill>
                  <a:schemeClr val="tx2"/>
                </a:solidFill>
                <a:ea typeface="Calibri" panose="020F0502020204030204" pitchFamily="34" charset="0"/>
              </a:rPr>
              <a:t>«Умка»</a:t>
            </a:r>
            <a:r>
              <a:rPr lang="ru-RU" sz="2400" i="1" dirty="0">
                <a:solidFill>
                  <a:schemeClr val="tx2"/>
                </a:solidFill>
                <a:ea typeface="Calibri" panose="020F0502020204030204" pitchFamily="34" charset="0"/>
              </a:rPr>
              <a:t> знакома, наверное, всем. Трогательная, милая история о мальчике и белом </a:t>
            </a:r>
            <a:r>
              <a:rPr lang="ru-RU" sz="2400" i="1" dirty="0" smtClean="0">
                <a:solidFill>
                  <a:schemeClr val="tx2"/>
                </a:solidFill>
                <a:ea typeface="Calibri" panose="020F0502020204030204" pitchFamily="34" charset="0"/>
              </a:rPr>
              <a:t>медвежонке </a:t>
            </a:r>
            <a:r>
              <a:rPr lang="ru-RU" sz="2400" i="1" dirty="0" smtClean="0">
                <a:solidFill>
                  <a:schemeClr val="tx2"/>
                </a:solidFill>
              </a:rPr>
              <a:t>никого </a:t>
            </a:r>
            <a:r>
              <a:rPr lang="ru-RU" sz="2400" i="1" dirty="0">
                <a:solidFill>
                  <a:schemeClr val="tx2"/>
                </a:solidFill>
              </a:rPr>
              <a:t>не оставила равнодушным</a:t>
            </a:r>
            <a:r>
              <a:rPr lang="ru-RU" sz="2400" i="1" dirty="0" smtClean="0">
                <a:solidFill>
                  <a:schemeClr val="tx2"/>
                </a:solidFill>
              </a:rPr>
              <a:t>.</a:t>
            </a:r>
          </a:p>
          <a:p>
            <a:r>
              <a:rPr lang="ru-RU" sz="2400" i="1" dirty="0"/>
              <a:t>" </a:t>
            </a:r>
            <a:r>
              <a:rPr lang="ru-RU" sz="2400" i="1" dirty="0" smtClean="0"/>
              <a:t>В </a:t>
            </a:r>
            <a:r>
              <a:rPr lang="ru-RU" sz="2400" i="1" dirty="0"/>
              <a:t>исполнении </a:t>
            </a:r>
            <a:r>
              <a:rPr lang="ru-RU" sz="2400" i="1" dirty="0" err="1"/>
              <a:t>Аиды</a:t>
            </a:r>
            <a:r>
              <a:rPr lang="ru-RU" sz="2400" i="1" dirty="0"/>
              <a:t> </a:t>
            </a:r>
            <a:r>
              <a:rPr lang="ru-RU" sz="2400" i="1" dirty="0" smtClean="0"/>
              <a:t>Ведищевой. Её </a:t>
            </a:r>
            <a:r>
              <a:rPr lang="ru-RU" sz="2400" i="1" dirty="0"/>
              <a:t>мягкий, домашний, ассоциирующийся с детством голос отлично подошёл маме-медведице, убаюкивающей своего непоседливого детёныша </a:t>
            </a:r>
            <a:r>
              <a:rPr lang="ru-RU" sz="2400" b="1" i="1" dirty="0" smtClean="0"/>
              <a:t>Умку. </a:t>
            </a:r>
            <a:r>
              <a:rPr lang="ru-RU" sz="2400" i="1" dirty="0"/>
              <a:t>Стихи написал Юрий Яковлев, а композитором был Евгений </a:t>
            </a:r>
            <a:r>
              <a:rPr lang="ru-RU" sz="2400" i="1" dirty="0" err="1"/>
              <a:t>Крылатов</a:t>
            </a:r>
            <a:r>
              <a:rPr lang="ru-RU" sz="2400" i="1" dirty="0"/>
              <a:t> – автор музыки более чем к 120 художественным и анимационным фильмам.</a:t>
            </a:r>
          </a:p>
          <a:p>
            <a:endParaRPr lang="ru-RU" sz="20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2793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ÐÐ¾ÑÐ¾Ð¶ÐµÐµ Ð¸Ð·Ð¾Ð±ÑÐ°Ð¶ÐµÐ½Ð¸Ðµ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952" y="-87129"/>
            <a:ext cx="2854547" cy="38060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5952" y="0"/>
            <a:ext cx="91440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Arial" panose="020B0604020202020204" pitchFamily="34" charset="0"/>
                <a:ea typeface="Calibri" panose="020F0502020204030204" pitchFamily="34" charset="0"/>
              </a:rPr>
              <a:t>Евгений </a:t>
            </a:r>
            <a:r>
              <a:rPr lang="ru-RU" i="1" dirty="0" err="1">
                <a:latin typeface="Arial" panose="020B0604020202020204" pitchFamily="34" charset="0"/>
                <a:ea typeface="Calibri" panose="020F0502020204030204" pitchFamily="34" charset="0"/>
              </a:rPr>
              <a:t>Крылатов</a:t>
            </a:r>
            <a:r>
              <a:rPr lang="ru-RU" i="1" dirty="0">
                <a:latin typeface="Arial" panose="020B0604020202020204" pitchFamily="34" charset="0"/>
                <a:ea typeface="Calibri" panose="020F0502020204030204" pitchFamily="34" charset="0"/>
              </a:rPr>
              <a:t> родился 23 февраля 1934 года в Пермской области в простой рабочей семье, поэтому музыку мог слышать только из репродуктора. Тем не менее, его мать вспоминала, как, будучи ещё совсем малышом, Женя восторженно размахивал ручонками под звуки льющейся классики. В итоге мальчик окончил местную музыкальную школу, затем — училище, а в 1953 году поступил в Московскую консерваторию. После её окончания он 10 лет работал при драмтеатре, где писал в основном инструментальную музыку. Решающую роль в судьбе Евгения сыграл его хороший знакомый — композитор Александр </a:t>
            </a:r>
            <a:r>
              <a:rPr lang="ru-RU" i="1" dirty="0" err="1">
                <a:latin typeface="Arial" panose="020B0604020202020204" pitchFamily="34" charset="0"/>
                <a:ea typeface="Calibri" panose="020F0502020204030204" pitchFamily="34" charset="0"/>
              </a:rPr>
              <a:t>Зацепин</a:t>
            </a:r>
            <a:r>
              <a:rPr lang="ru-RU" i="1" dirty="0">
                <a:latin typeface="Arial" panose="020B0604020202020204" pitchFamily="34" charset="0"/>
                <a:ea typeface="Calibri" panose="020F0502020204030204" pitchFamily="34" charset="0"/>
              </a:rPr>
              <a:t>. Именно он привёл </a:t>
            </a:r>
            <a:r>
              <a:rPr lang="ru-RU" i="1" dirty="0" err="1">
                <a:latin typeface="Arial" panose="020B0604020202020204" pitchFamily="34" charset="0"/>
                <a:ea typeface="Calibri" panose="020F0502020204030204" pitchFamily="34" charset="0"/>
              </a:rPr>
              <a:t>Крылатова</a:t>
            </a:r>
            <a:r>
              <a:rPr lang="ru-RU" i="1" dirty="0">
                <a:latin typeface="Arial" panose="020B0604020202020204" pitchFamily="34" charset="0"/>
                <a:ea typeface="Calibri" panose="020F0502020204030204" pitchFamily="34" charset="0"/>
              </a:rPr>
              <a:t> на студию «</a:t>
            </a:r>
            <a:r>
              <a:rPr lang="ru-RU" i="1" dirty="0" err="1">
                <a:latin typeface="Arial" panose="020B0604020202020204" pitchFamily="34" charset="0"/>
                <a:ea typeface="Calibri" panose="020F0502020204030204" pitchFamily="34" charset="0"/>
              </a:rPr>
              <a:t>Союзмультфильм</a:t>
            </a:r>
            <a:r>
              <a:rPr lang="ru-RU" i="1" dirty="0">
                <a:latin typeface="Arial" panose="020B0604020202020204" pitchFamily="34" charset="0"/>
                <a:ea typeface="Calibri" panose="020F0502020204030204" pitchFamily="34" charset="0"/>
              </a:rPr>
              <a:t>», где работал над музыкой к м-ф «Умка», и заявил, что тот будет его соавтором. Нельзя сказать, что режиссёры Владимир Попов и Владимир Пекарь сильно обрадовались — мультик длится всего 10 минут, что там делать двум композиторам? Однако отказать именитому </a:t>
            </a:r>
            <a:r>
              <a:rPr lang="ru-RU" i="1" dirty="0" err="1">
                <a:latin typeface="Arial" panose="020B0604020202020204" pitchFamily="34" charset="0"/>
                <a:ea typeface="Calibri" panose="020F0502020204030204" pitchFamily="34" charset="0"/>
              </a:rPr>
              <a:t>Зацепину</a:t>
            </a:r>
            <a:r>
              <a:rPr lang="ru-RU" i="1" dirty="0">
                <a:latin typeface="Arial" panose="020B0604020202020204" pitchFamily="34" charset="0"/>
                <a:ea typeface="Calibri" panose="020F0502020204030204" pitchFamily="34" charset="0"/>
              </a:rPr>
              <a:t> не смогли. Далее Александр Сергеевич делает благородный «ход конём» — и просто исчезает со студии, отдав создание музыки к мультфильму полностью в руки своего протеже. В результате на свет появляется знаменитая «Колыбельная Медведицы» на слова Ю. Яковлева («Ложкой снег мешая ночь идет большая…»), замечательно исполненная </a:t>
            </a:r>
            <a:r>
              <a:rPr lang="ru-RU" i="1" dirty="0" err="1">
                <a:latin typeface="Arial" panose="020B0604020202020204" pitchFamily="34" charset="0"/>
                <a:ea typeface="Calibri" panose="020F0502020204030204" pitchFamily="34" charset="0"/>
              </a:rPr>
              <a:t>Аидой</a:t>
            </a:r>
            <a:r>
              <a:rPr lang="ru-RU" i="1" dirty="0">
                <a:latin typeface="Arial" panose="020B0604020202020204" pitchFamily="34" charset="0"/>
                <a:ea typeface="Calibri" panose="020F0502020204030204" pitchFamily="34" charset="0"/>
              </a:rPr>
              <a:t> Ведищевой. Поначалу </a:t>
            </a:r>
            <a:r>
              <a:rPr lang="ru-RU" i="1" dirty="0" err="1">
                <a:latin typeface="Arial" panose="020B0604020202020204" pitchFamily="34" charset="0"/>
                <a:ea typeface="Calibri" panose="020F0502020204030204" pitchFamily="34" charset="0"/>
              </a:rPr>
              <a:t>Крылатов</a:t>
            </a:r>
            <a:r>
              <a:rPr lang="ru-RU" i="1" dirty="0">
                <a:latin typeface="Arial" panose="020B0604020202020204" pitchFamily="34" charset="0"/>
                <a:ea typeface="Calibri" panose="020F0502020204030204" pitchFamily="34" charset="0"/>
              </a:rPr>
              <a:t> не придаёт песне большого значения («Когда написал её, думал, что это пустячок»). Но после выхода на экраны мультфильма про забавного полярного медвежонка «Колыбельная» становится </a:t>
            </a:r>
            <a:r>
              <a:rPr lang="ru-RU" i="1" dirty="0" err="1">
                <a:latin typeface="Arial" panose="020B0604020202020204" pitchFamily="34" charset="0"/>
                <a:ea typeface="Calibri" panose="020F0502020204030204" pitchFamily="34" charset="0"/>
              </a:rPr>
              <a:t>мегахитом</a:t>
            </a:r>
            <a:r>
              <a:rPr lang="ru-RU" i="1" dirty="0">
                <a:latin typeface="Arial" panose="020B0604020202020204" pitchFamily="34" charset="0"/>
                <a:ea typeface="Calibri" panose="020F0502020204030204" pitchFamily="34" charset="0"/>
              </a:rPr>
              <a:t> — и, что особенно интересно, не столько для детей, сколько для взрослых. Сегодня </a:t>
            </a:r>
            <a:r>
              <a:rPr lang="ru-RU" i="1" dirty="0" err="1">
                <a:latin typeface="Arial" panose="020B0604020202020204" pitchFamily="34" charset="0"/>
                <a:ea typeface="Calibri" panose="020F0502020204030204" pitchFamily="34" charset="0"/>
              </a:rPr>
              <a:t>Крылатов</a:t>
            </a:r>
            <a:r>
              <a:rPr lang="ru-RU" i="1" dirty="0">
                <a:latin typeface="Arial" panose="020B0604020202020204" pitchFamily="34" charset="0"/>
                <a:ea typeface="Calibri" panose="020F0502020204030204" pitchFamily="34" charset="0"/>
              </a:rPr>
              <a:t> также признаёт эту песню «любимицей» из всего им написанного. </a:t>
            </a:r>
            <a:endParaRPr lang="ru-RU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600" y="4208351"/>
            <a:ext cx="2649649" cy="264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11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865" y="-193356"/>
            <a:ext cx="10058400" cy="5657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449" y="0"/>
            <a:ext cx="4008494" cy="546449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136900" cy="5464495"/>
          </a:xfrm>
        </p:spPr>
      </p:pic>
      <p:sp>
        <p:nvSpPr>
          <p:cNvPr id="8" name="TextBox 7"/>
          <p:cNvSpPr txBox="1"/>
          <p:nvPr/>
        </p:nvSpPr>
        <p:spPr>
          <a:xfrm>
            <a:off x="685801" y="6018028"/>
            <a:ext cx="10626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/>
              <a:t>Т.Хренников</a:t>
            </a:r>
            <a:r>
              <a:rPr lang="ru-RU" sz="2400" dirty="0" smtClean="0"/>
              <a:t>                                  </a:t>
            </a:r>
            <a:r>
              <a:rPr lang="ru-RU" sz="2400" dirty="0" err="1" smtClean="0"/>
              <a:t>Л.Голубкина</a:t>
            </a:r>
            <a:r>
              <a:rPr lang="ru-RU" sz="2400" dirty="0" smtClean="0"/>
              <a:t>                                                   А. Гладков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489829" y="-98286"/>
            <a:ext cx="52941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Колыбельная Светланы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021005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030819" y="203805"/>
            <a:ext cx="9005777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ru-RU" sz="3200" b="1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Колыбельная Светланы</a:t>
            </a:r>
            <a:r>
              <a:rPr lang="ru-RU" sz="3200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".</a:t>
            </a:r>
            <a:r>
              <a:rPr lang="ru-RU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Драматург – </a:t>
            </a:r>
            <a:r>
              <a:rPr lang="ru-RU" b="1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К. Гладков</a:t>
            </a:r>
            <a:r>
              <a:rPr lang="ru-RU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И в начале 40-х годов написал он героическую-патриотическую, но при этом веселую пьесу про Отечественную войну 1812г. "</a:t>
            </a:r>
            <a:r>
              <a:rPr lang="ru-RU" b="1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Давным-давно</a:t>
            </a:r>
            <a:r>
              <a:rPr lang="ru-RU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". А в 1962г. по пьесе режиссер Эльдар Рязанов снял фильм "</a:t>
            </a:r>
            <a:r>
              <a:rPr lang="ru-RU" b="1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Гусарская баллада</a:t>
            </a:r>
            <a:r>
              <a:rPr lang="ru-RU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". После чего история эта по популярности стала просто народной.</a:t>
            </a:r>
            <a:br>
              <a:rPr lang="ru-RU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 многом популярности пьесе и фильму добавила великолепная музыка, сочиненная </a:t>
            </a:r>
            <a:r>
              <a:rPr lang="ru-RU" b="1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Тихоном Николаевичем Хренниковым</a:t>
            </a:r>
            <a:r>
              <a:rPr lang="ru-RU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br>
              <a:rPr lang="ru-RU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 полюбил песни Хренникова, которых написал он множество. К пьесам, к фильмам, просто так. И "Колыбельная Светланы" стоит в ряду его лучших лирических песен. Французский композитор Жорж </a:t>
            </a:r>
            <a:r>
              <a:rPr lang="ru-RU" i="1" dirty="0" err="1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Орик</a:t>
            </a:r>
            <a:r>
              <a:rPr lang="ru-RU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i="1" dirty="0" err="1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Georges</a:t>
            </a:r>
            <a:r>
              <a:rPr lang="ru-RU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Auric</a:t>
            </a:r>
            <a:r>
              <a:rPr lang="ru-RU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прямо сказал: "Если бы Хренников сочинил только одну мелодию - "Колыбельную Светлане" - его имя было бы уже навечно занесено в музыкальные анналы". </a:t>
            </a:r>
            <a:br>
              <a:rPr lang="ru-RU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могиле </a:t>
            </a:r>
            <a:r>
              <a:rPr lang="ru-RU" i="1" dirty="0" err="1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Т.Хренникова</a:t>
            </a:r>
            <a:r>
              <a:rPr lang="ru-RU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Ельце, его родине, установлен памятник композитору. Ноты на рояле. Ноты "Колыбельной Светланы".</a:t>
            </a:r>
            <a:br>
              <a:rPr lang="ru-RU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626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0331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43839"/>
            <a:ext cx="8335926" cy="615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i="1" dirty="0">
                <a:solidFill>
                  <a:schemeClr val="tx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сюжету пьесы девушка-корнет Шура Азарова поет своей кукле Светлане колыбельную, прощаясь с ней и с родным домом. И окончательно </a:t>
            </a:r>
            <a:r>
              <a:rPr lang="ru-RU" sz="2400" i="1" dirty="0" smtClean="0">
                <a:solidFill>
                  <a:schemeClr val="tx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прощаясь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i="1" dirty="0" smtClean="0">
                <a:solidFill>
                  <a:schemeClr val="tx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tx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детством. Текст </a:t>
            </a:r>
            <a:r>
              <a:rPr lang="ru-RU" sz="2400" i="1" dirty="0" smtClean="0">
                <a:solidFill>
                  <a:schemeClr val="tx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i="1" dirty="0" smtClean="0">
                <a:solidFill>
                  <a:schemeClr val="tx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оригинальный</a:t>
            </a:r>
            <a:r>
              <a:rPr lang="ru-RU" sz="2400" i="1" dirty="0">
                <a:solidFill>
                  <a:schemeClr val="tx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по пьесе </a:t>
            </a:r>
            <a:endParaRPr lang="ru-RU" sz="2400" i="1" dirty="0" smtClean="0">
              <a:solidFill>
                <a:schemeClr val="tx2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i="1" dirty="0" smtClean="0">
                <a:solidFill>
                  <a:schemeClr val="tx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ru-RU" sz="2400" i="1" dirty="0">
                <a:solidFill>
                  <a:schemeClr val="tx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Давным-давно". В варианте </a:t>
            </a:r>
            <a:endParaRPr lang="ru-RU" sz="2400" i="1" dirty="0" smtClean="0">
              <a:solidFill>
                <a:schemeClr val="tx2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i="1" dirty="0" smtClean="0">
                <a:solidFill>
                  <a:schemeClr val="tx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фильма </a:t>
            </a:r>
            <a:r>
              <a:rPr lang="ru-RU" sz="2400" i="1" dirty="0">
                <a:solidFill>
                  <a:schemeClr val="tx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"Гусарская </a:t>
            </a:r>
            <a:r>
              <a:rPr lang="ru-RU" sz="2400" i="1" dirty="0" smtClean="0">
                <a:solidFill>
                  <a:schemeClr val="tx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баллада«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i="1" dirty="0" smtClean="0">
                <a:solidFill>
                  <a:schemeClr val="tx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tx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Лариса </a:t>
            </a:r>
            <a:r>
              <a:rPr lang="ru-RU" sz="2400" i="1" dirty="0" err="1">
                <a:solidFill>
                  <a:schemeClr val="tx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Голубкина</a:t>
            </a:r>
            <a:r>
              <a:rPr lang="ru-RU" sz="2400" i="1" dirty="0">
                <a:solidFill>
                  <a:schemeClr val="tx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она же </a:t>
            </a:r>
            <a:endParaRPr lang="ru-RU" sz="2400" i="1" dirty="0" smtClean="0">
              <a:solidFill>
                <a:schemeClr val="tx2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i="1" dirty="0" smtClean="0">
                <a:solidFill>
                  <a:schemeClr val="tx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Шура-корнет</a:t>
            </a:r>
            <a:r>
              <a:rPr lang="ru-RU" sz="2400" i="1" dirty="0">
                <a:solidFill>
                  <a:schemeClr val="tx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поет (своим голосом</a:t>
            </a:r>
            <a:r>
              <a:rPr lang="ru-RU" sz="2400" i="1" dirty="0" smtClean="0">
                <a:solidFill>
                  <a:schemeClr val="tx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i="1" dirty="0" smtClean="0">
                <a:solidFill>
                  <a:schemeClr val="tx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tx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вместо "сонный сад" "лунный сад", </a:t>
            </a:r>
            <a:endParaRPr lang="ru-RU" sz="2400" i="1" dirty="0" smtClean="0">
              <a:solidFill>
                <a:schemeClr val="tx2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i="1" dirty="0" smtClean="0">
                <a:solidFill>
                  <a:schemeClr val="tx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</a:t>
            </a:r>
            <a:r>
              <a:rPr lang="ru-RU" sz="2400" i="1" dirty="0">
                <a:solidFill>
                  <a:schemeClr val="tx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последней строчкой вместо </a:t>
            </a:r>
            <a:endParaRPr lang="ru-RU" sz="2400" i="1" dirty="0" smtClean="0">
              <a:solidFill>
                <a:schemeClr val="tx2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i="1" dirty="0" smtClean="0">
                <a:solidFill>
                  <a:schemeClr val="tx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ru-RU" sz="2400" i="1" dirty="0">
                <a:solidFill>
                  <a:schemeClr val="tx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ночь, как сон, светла" - "спи, как я спала". </a:t>
            </a:r>
            <a:endParaRPr lang="ru-RU" sz="2400" i="1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942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559981" y="609600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dirty="0" err="1">
                <a:latin typeface="Arial" panose="020B0604020202020204" pitchFamily="34" charset="0"/>
                <a:ea typeface="Calibri" panose="020F0502020204030204" pitchFamily="34" charset="0"/>
              </a:rPr>
              <a:t>Иоганнес</a:t>
            </a:r>
            <a:r>
              <a:rPr lang="ru-RU" sz="2000" i="1" dirty="0">
                <a:latin typeface="Arial" panose="020B0604020202020204" pitchFamily="34" charset="0"/>
                <a:ea typeface="Calibri" panose="020F0502020204030204" pitchFamily="34" charset="0"/>
              </a:rPr>
              <a:t> Брамс написал колыбельную как часть симфонии в 1868 г., она не предполагала написание слов. </a:t>
            </a:r>
            <a:r>
              <a:rPr lang="ru-RU" sz="2000" b="1" i="1" dirty="0">
                <a:latin typeface="Arial" panose="020B0604020202020204" pitchFamily="34" charset="0"/>
                <a:ea typeface="Calibri" panose="020F0502020204030204" pitchFamily="34" charset="0"/>
              </a:rPr>
              <a:t>Поначалу мелодия носила название "</a:t>
            </a:r>
            <a:r>
              <a:rPr lang="ru-RU" sz="20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Wiegenlied</a:t>
            </a:r>
            <a:r>
              <a:rPr lang="ru-RU" sz="2000" i="1" dirty="0">
                <a:latin typeface="Arial" panose="020B0604020202020204" pitchFamily="34" charset="0"/>
                <a:ea typeface="Calibri" panose="020F0502020204030204" pitchFamily="34" charset="0"/>
              </a:rPr>
              <a:t> (то есть Колыбельная песня), Опус 49 №4". Текст "</a:t>
            </a:r>
            <a:r>
              <a:rPr lang="ru-RU" sz="2000" i="1" dirty="0" err="1">
                <a:latin typeface="Arial" panose="020B0604020202020204" pitchFamily="34" charset="0"/>
                <a:ea typeface="Calibri" panose="020F0502020204030204" pitchFamily="34" charset="0"/>
              </a:rPr>
              <a:t>Wiegenlied</a:t>
            </a:r>
            <a:r>
              <a:rPr lang="ru-RU" sz="2000" i="1" dirty="0">
                <a:latin typeface="Arial" panose="020B0604020202020204" pitchFamily="34" charset="0"/>
                <a:ea typeface="Calibri" panose="020F0502020204030204" pitchFamily="34" charset="0"/>
              </a:rPr>
              <a:t>" получила несколько позже, когда композитор отправился в Германию. Там Брамс встретил молодую женщину по имени Берта Фабер. Она хотела новую песню, чтобы петь её своему первенцу, и композитор исполнил её желание, написав текст к своей "Колыбельной". Он называется "</a:t>
            </a:r>
            <a:r>
              <a:rPr lang="ru-RU" sz="2000" i="1" dirty="0" err="1">
                <a:latin typeface="Arial" panose="020B0604020202020204" pitchFamily="34" charset="0"/>
                <a:ea typeface="Calibri" panose="020F0502020204030204" pitchFamily="34" charset="0"/>
              </a:rPr>
              <a:t>Guten</a:t>
            </a:r>
            <a:r>
              <a:rPr lang="ru-RU" sz="2000" i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2000" i="1" dirty="0" err="1">
                <a:latin typeface="Arial" panose="020B0604020202020204" pitchFamily="34" charset="0"/>
                <a:ea typeface="Calibri" panose="020F0502020204030204" pitchFamily="34" charset="0"/>
              </a:rPr>
              <a:t>Abend</a:t>
            </a:r>
            <a:r>
              <a:rPr lang="ru-RU" sz="2000" i="1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ru-RU" sz="2000" i="1" dirty="0" err="1">
                <a:latin typeface="Arial" panose="020B0604020202020204" pitchFamily="34" charset="0"/>
                <a:ea typeface="Calibri" panose="020F0502020204030204" pitchFamily="34" charset="0"/>
              </a:rPr>
              <a:t>gute</a:t>
            </a:r>
            <a:r>
              <a:rPr lang="ru-RU" sz="2000" i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2000" i="1" dirty="0" err="1">
                <a:latin typeface="Arial" panose="020B0604020202020204" pitchFamily="34" charset="0"/>
                <a:ea typeface="Calibri" panose="020F0502020204030204" pitchFamily="34" charset="0"/>
              </a:rPr>
              <a:t>Nacht</a:t>
            </a:r>
            <a:r>
              <a:rPr lang="ru-RU" sz="2000" i="1" dirty="0">
                <a:latin typeface="Arial" panose="020B0604020202020204" pitchFamily="34" charset="0"/>
                <a:ea typeface="Calibri" panose="020F0502020204030204" pitchFamily="34" charset="0"/>
              </a:rPr>
              <a:t>" (то есть "Доброго вечера, доброй ночи"). Песня получилась простой и естественно красивой, поэтому </a:t>
            </a:r>
            <a:r>
              <a:rPr lang="ru-RU" sz="2000" b="1" i="1" dirty="0">
                <a:latin typeface="Arial" panose="020B0604020202020204" pitchFamily="34" charset="0"/>
                <a:ea typeface="Calibri" panose="020F0502020204030204" pitchFamily="34" charset="0"/>
              </a:rPr>
              <a:t>многие думают, что Брамс её целиком позаимствовал у народа</a:t>
            </a:r>
            <a:r>
              <a:rPr lang="ru-RU" sz="2000" i="1" dirty="0"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1098974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997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066" y="-1601972"/>
            <a:ext cx="10131425" cy="14562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459" y="1015015"/>
            <a:ext cx="10131425" cy="3649133"/>
          </a:xfrm>
        </p:spPr>
        <p:txBody>
          <a:bodyPr>
            <a:noAutofit/>
          </a:bodyPr>
          <a:lstStyle/>
          <a:p>
            <a:r>
              <a:rPr lang="ru-RU" sz="2000" b="1" dirty="0"/>
              <a:t>Почти за полтора века "Колыбельная" Брамса распространилось по всему миру</a:t>
            </a:r>
            <a:r>
              <a:rPr lang="ru-RU" sz="2000" dirty="0"/>
              <a:t>. Она есть и в итальянском варианте, и в английском, и в чешском, и во французском, и, конечно, в русском – да ещё на каждый язык зачастую приходится не по одному варианту текста</a:t>
            </a:r>
            <a:r>
              <a:rPr lang="ru-RU" sz="2000" dirty="0" smtClean="0"/>
              <a:t>.</a:t>
            </a:r>
            <a:r>
              <a:rPr lang="ru-RU" sz="2000" dirty="0"/>
              <a:t> Учёные уже давно доказали, что эта колыбельная успокаивающе действует на детей. Так, например, в Городской больнице Нью-Йорка был проведён эксперимент для изучения влияния музыки на младенцев, родившихся недоношенными. Одна группа младенцев слушала "Колыбельную" Брамса шесть раз в день, а другая группа нет. </a:t>
            </a:r>
            <a:r>
              <a:rPr lang="ru-RU" sz="2000" b="1" dirty="0"/>
              <a:t>Новорождённые, слушавшие Брамса, быстрее набирали вес, меньше страдали от осложнений</a:t>
            </a:r>
            <a:r>
              <a:rPr lang="ru-RU" sz="2000" dirty="0"/>
              <a:t> и были выписаны из больницы в среднем на неделю раньше тех, кто не слушал музыку.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Кстати, занятный факт – в 1991 г. советскую "Спят усталые игрушки" в ежевечерней передаче "Спокойной ночи, малыши" заменили изящной колыбельной Брамса. Правда, народ вскоре её отверг, и "Игрушки" вернули.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99393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-1378688"/>
            <a:ext cx="10131425" cy="14562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i="1" dirty="0"/>
              <a:t>Ещё один забавный факт. </a:t>
            </a:r>
            <a:r>
              <a:rPr lang="ru-RU" sz="2400" b="1" i="1" dirty="0"/>
              <a:t>Интересный эффект эта колыбельная оказывает на акул – от неё они впадают в транс</a:t>
            </a:r>
            <a:r>
              <a:rPr lang="ru-RU" sz="2400" i="1" dirty="0"/>
              <a:t>. Когда учёные пытались выяснить, есть ли у акул слух, они провели серию занимательных экспериментов. В результате австралийские учёные узнали, что их подопытные не только слышат, но даже своеобразно реагируют на музыку. Например, плавные мелодии вроде "Колыбельной" Брамса привлекают хищниц к источнику звука. Причём рыбины как бы впадают в транс, </a:t>
            </a:r>
            <a:r>
              <a:rPr lang="ru-RU" sz="2400" b="1" i="1" dirty="0"/>
              <a:t>переворачиваются с боку на бок, вращают глазами и плавно водят хвостом</a:t>
            </a:r>
            <a:r>
              <a:rPr lang="ru-RU" sz="2400" i="1" dirty="0"/>
              <a:t>.</a:t>
            </a:r>
            <a:br>
              <a:rPr lang="ru-RU" sz="2400" i="1" dirty="0"/>
            </a:b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2022725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Небесная</Template>
  <TotalTime>243</TotalTime>
  <Words>341</Words>
  <Application>Microsoft Office PowerPoint</Application>
  <PresentationFormat>Широкоэкранный</PresentationFormat>
  <Paragraphs>44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Verdana</vt:lpstr>
      <vt:lpstr>Young Love ES</vt:lpstr>
      <vt:lpstr>Небеса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18</cp:revision>
  <dcterms:created xsi:type="dcterms:W3CDTF">2019-01-09T08:56:15Z</dcterms:created>
  <dcterms:modified xsi:type="dcterms:W3CDTF">2019-01-13T10:46:41Z</dcterms:modified>
</cp:coreProperties>
</file>