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8" r:id="rId3"/>
    <p:sldId id="257" r:id="rId4"/>
    <p:sldId id="258" r:id="rId5"/>
    <p:sldId id="268" r:id="rId6"/>
    <p:sldId id="260" r:id="rId7"/>
    <p:sldId id="261" r:id="rId8"/>
    <p:sldId id="263" r:id="rId9"/>
    <p:sldId id="270" r:id="rId10"/>
    <p:sldId id="264" r:id="rId11"/>
    <p:sldId id="265" r:id="rId12"/>
    <p:sldId id="266" r:id="rId13"/>
    <p:sldId id="271" r:id="rId14"/>
    <p:sldId id="274" r:id="rId15"/>
    <p:sldId id="275" r:id="rId16"/>
    <p:sldId id="276" r:id="rId17"/>
    <p:sldId id="272" r:id="rId18"/>
    <p:sldId id="273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  <a:softEdge rad="635000"/>
          </a:effectLst>
          <a:scene3d>
            <a:camera prst="perspectiveAbove"/>
            <a:lightRig rig="chilly" dir="tl">
              <a:rot lat="0" lon="0" rev="18480000"/>
            </a:lightRig>
          </a:scene3d>
          <a:sp3d prstMaterial="clear">
            <a:bevelT h="635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i="1" u="sng" spc="-150" dirty="0" err="1" smtClean="0"/>
              <a:t>Аккмулинская</a:t>
            </a:r>
            <a:r>
              <a:rPr lang="ru-RU" dirty="0" smtClean="0"/>
              <a:t> </a:t>
            </a:r>
            <a:r>
              <a:rPr lang="ru-RU" i="1" u="sng" dirty="0" smtClean="0"/>
              <a:t>олимпиада</a:t>
            </a:r>
            <a:endParaRPr lang="ru-RU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4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3"/>
            <a:ext cx="7128792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7668344" y="4046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58416" y="4046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0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544"/>
            <a:ext cx="7344816" cy="686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180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остав </a:t>
            </a:r>
            <a:r>
              <a:rPr lang="ru-RU" dirty="0"/>
              <a:t>оркестра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2 флейты</a:t>
            </a:r>
          </a:p>
          <a:p>
            <a:r>
              <a:rPr lang="ru-RU" dirty="0"/>
              <a:t>2 гобоя</a:t>
            </a:r>
          </a:p>
          <a:p>
            <a:r>
              <a:rPr lang="ru-RU" dirty="0"/>
              <a:t>2 кларнета</a:t>
            </a:r>
          </a:p>
          <a:p>
            <a:r>
              <a:rPr lang="ru-RU" dirty="0"/>
              <a:t>2 фагота</a:t>
            </a:r>
          </a:p>
          <a:p>
            <a:r>
              <a:rPr lang="ru-RU" dirty="0"/>
              <a:t>1 контрафагот</a:t>
            </a:r>
          </a:p>
          <a:p>
            <a:r>
              <a:rPr lang="ru-RU" dirty="0"/>
              <a:t>Медные духовые</a:t>
            </a:r>
          </a:p>
          <a:p>
            <a:r>
              <a:rPr lang="ru-RU" dirty="0"/>
              <a:t>4 валторны</a:t>
            </a:r>
          </a:p>
          <a:p>
            <a:r>
              <a:rPr lang="ru-RU" dirty="0"/>
              <a:t>2 трубы</a:t>
            </a:r>
          </a:p>
          <a:p>
            <a:r>
              <a:rPr lang="ru-RU" dirty="0"/>
              <a:t>3 тромбона</a:t>
            </a:r>
          </a:p>
          <a:p>
            <a:r>
              <a:rPr lang="ru-RU" dirty="0"/>
              <a:t>Ударные</a:t>
            </a:r>
          </a:p>
          <a:p>
            <a:r>
              <a:rPr lang="ru-RU" dirty="0"/>
              <a:t>Литавры</a:t>
            </a:r>
          </a:p>
          <a:p>
            <a:r>
              <a:rPr lang="ru-RU" dirty="0"/>
              <a:t>Струнные</a:t>
            </a:r>
          </a:p>
          <a:p>
            <a:r>
              <a:rPr lang="ru-RU" dirty="0"/>
              <a:t>I и II скрипки</a:t>
            </a:r>
          </a:p>
          <a:p>
            <a:r>
              <a:rPr lang="ru-RU" dirty="0"/>
              <a:t>Альты</a:t>
            </a:r>
          </a:p>
          <a:p>
            <a:r>
              <a:rPr lang="ru-RU" dirty="0"/>
              <a:t>Виолончели</a:t>
            </a:r>
          </a:p>
          <a:p>
            <a:r>
              <a:rPr lang="ru-RU" dirty="0"/>
              <a:t>Контрабасы</a:t>
            </a:r>
          </a:p>
        </p:txBody>
      </p:sp>
    </p:spTree>
    <p:extLst>
      <p:ext uri="{BB962C8B-B14F-4D97-AF65-F5344CB8AC3E}">
        <p14:creationId xmlns:p14="http://schemas.microsoft.com/office/powerpoint/2010/main" val="3820199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популярной культуре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Фильм 1946 в стиле нуар «Подводное течение» тема из 3 части симфонии звучит при открывающей заставке и во многих сценах.</a:t>
            </a:r>
          </a:p>
          <a:p>
            <a:endParaRPr lang="ru-RU" dirty="0"/>
          </a:p>
          <a:p>
            <a:r>
              <a:rPr lang="ru-RU" dirty="0"/>
              <a:t>Песня 1951 года </a:t>
            </a:r>
            <a:r>
              <a:rPr lang="ru-RU" dirty="0" err="1"/>
              <a:t>Take</a:t>
            </a:r>
            <a:r>
              <a:rPr lang="ru-RU" dirty="0"/>
              <a:t> </a:t>
            </a:r>
            <a:r>
              <a:rPr lang="ru-RU" dirty="0" err="1"/>
              <a:t>My</a:t>
            </a:r>
            <a:r>
              <a:rPr lang="ru-RU" dirty="0"/>
              <a:t> </a:t>
            </a:r>
            <a:r>
              <a:rPr lang="ru-RU" dirty="0" err="1"/>
              <a:t>Love</a:t>
            </a:r>
            <a:r>
              <a:rPr lang="ru-RU" dirty="0"/>
              <a:t> (Фрэнк Синатра) и 1952-го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Song</a:t>
            </a:r>
            <a:r>
              <a:rPr lang="ru-RU" dirty="0"/>
              <a:t> </a:t>
            </a:r>
            <a:r>
              <a:rPr lang="ru-RU" dirty="0" err="1"/>
              <a:t>Angels</a:t>
            </a:r>
            <a:r>
              <a:rPr lang="ru-RU" dirty="0"/>
              <a:t> </a:t>
            </a:r>
            <a:r>
              <a:rPr lang="ru-RU" dirty="0" err="1"/>
              <a:t>Sing</a:t>
            </a:r>
            <a:r>
              <a:rPr lang="ru-RU" dirty="0"/>
              <a:t> (Марио </a:t>
            </a:r>
            <a:r>
              <a:rPr lang="ru-RU" dirty="0" err="1"/>
              <a:t>Ланца</a:t>
            </a:r>
            <a:r>
              <a:rPr lang="ru-RU" dirty="0"/>
              <a:t>) также использует эту мелодию.</a:t>
            </a:r>
          </a:p>
          <a:p>
            <a:endParaRPr lang="ru-RU" dirty="0"/>
          </a:p>
          <a:p>
            <a:r>
              <a:rPr lang="ru-RU" dirty="0"/>
              <a:t>В песне 1983 года </a:t>
            </a:r>
            <a:r>
              <a:rPr lang="ru-RU" dirty="0" err="1"/>
              <a:t>Baby</a:t>
            </a:r>
            <a:r>
              <a:rPr lang="ru-RU" dirty="0"/>
              <a:t> </a:t>
            </a:r>
            <a:r>
              <a:rPr lang="ru-RU" dirty="0" err="1"/>
              <a:t>Alone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Babylone</a:t>
            </a:r>
            <a:r>
              <a:rPr lang="ru-RU" dirty="0"/>
              <a:t>, исполненной Джейн </a:t>
            </a:r>
            <a:r>
              <a:rPr lang="ru-RU" dirty="0" err="1"/>
              <a:t>Биркин</a:t>
            </a:r>
            <a:r>
              <a:rPr lang="ru-RU" dirty="0"/>
              <a:t> и написанной Сержем </a:t>
            </a:r>
            <a:r>
              <a:rPr lang="ru-RU" dirty="0" err="1"/>
              <a:t>Генсбуром</a:t>
            </a:r>
            <a:r>
              <a:rPr lang="ru-RU" dirty="0"/>
              <a:t>, заимствована основная тема (</a:t>
            </a:r>
            <a:r>
              <a:rPr lang="ru-RU" dirty="0" err="1"/>
              <a:t>d'après</a:t>
            </a:r>
            <a:r>
              <a:rPr lang="ru-RU" dirty="0"/>
              <a:t> </a:t>
            </a:r>
            <a:r>
              <a:rPr lang="ru-RU" dirty="0" err="1"/>
              <a:t>le</a:t>
            </a:r>
            <a:r>
              <a:rPr lang="ru-RU" dirty="0"/>
              <a:t> 3e </a:t>
            </a:r>
            <a:r>
              <a:rPr lang="ru-RU" dirty="0" err="1"/>
              <a:t>mouvement</a:t>
            </a:r>
            <a:r>
              <a:rPr lang="ru-RU" dirty="0"/>
              <a:t> </a:t>
            </a:r>
            <a:r>
              <a:rPr lang="ru-RU" dirty="0" err="1"/>
              <a:t>de</a:t>
            </a:r>
            <a:r>
              <a:rPr lang="ru-RU" dirty="0"/>
              <a:t> </a:t>
            </a:r>
            <a:r>
              <a:rPr lang="ru-RU" dirty="0" err="1"/>
              <a:t>la</a:t>
            </a:r>
            <a:r>
              <a:rPr lang="ru-RU" dirty="0"/>
              <a:t> </a:t>
            </a:r>
            <a:r>
              <a:rPr lang="ru-RU" dirty="0" err="1"/>
              <a:t>Symphonie</a:t>
            </a:r>
            <a:r>
              <a:rPr lang="ru-RU" dirty="0"/>
              <a:t> n° 3 </a:t>
            </a:r>
            <a:r>
              <a:rPr lang="ru-RU" dirty="0" err="1"/>
              <a:t>de</a:t>
            </a:r>
            <a:r>
              <a:rPr lang="ru-RU" dirty="0"/>
              <a:t> </a:t>
            </a:r>
            <a:r>
              <a:rPr lang="ru-RU" dirty="0" err="1"/>
              <a:t>Brahms</a:t>
            </a:r>
            <a:r>
              <a:rPr lang="ru-RU" dirty="0"/>
              <a:t>), что указано в альбоме </a:t>
            </a:r>
            <a:r>
              <a:rPr lang="ru-RU" dirty="0" err="1"/>
              <a:t>Jane</a:t>
            </a:r>
            <a:r>
              <a:rPr lang="ru-RU" dirty="0"/>
              <a:t> </a:t>
            </a:r>
            <a:r>
              <a:rPr lang="ru-RU" dirty="0" err="1"/>
              <a:t>Birkin</a:t>
            </a:r>
            <a:r>
              <a:rPr lang="ru-RU" dirty="0"/>
              <a:t>, а также в статье на данную песню.</a:t>
            </a:r>
          </a:p>
          <a:p>
            <a:endParaRPr lang="ru-RU" dirty="0"/>
          </a:p>
          <a:p>
            <a:r>
              <a:rPr lang="ru-RU" dirty="0"/>
              <a:t>Эта же тема из 3 части является ведущей в фильме Анатоля Литвака «Любите ли вы Брамса?» (1961), песня </a:t>
            </a:r>
            <a:r>
              <a:rPr lang="ru-RU" dirty="0" err="1"/>
              <a:t>Say</a:t>
            </a:r>
            <a:r>
              <a:rPr lang="ru-RU" dirty="0"/>
              <a:t> </a:t>
            </a:r>
            <a:r>
              <a:rPr lang="ru-RU" dirty="0" err="1"/>
              <a:t>No</a:t>
            </a:r>
            <a:r>
              <a:rPr lang="ru-RU" dirty="0"/>
              <a:t> </a:t>
            </a:r>
            <a:r>
              <a:rPr lang="ru-RU" dirty="0" err="1"/>
              <a:t>More</a:t>
            </a:r>
            <a:r>
              <a:rPr lang="ru-RU" dirty="0"/>
              <a:t>, </a:t>
            </a:r>
            <a:r>
              <a:rPr lang="ru-RU" dirty="0" err="1"/>
              <a:t>It’s</a:t>
            </a:r>
            <a:r>
              <a:rPr lang="ru-RU" dirty="0"/>
              <a:t> </a:t>
            </a:r>
            <a:r>
              <a:rPr lang="ru-RU" dirty="0" err="1"/>
              <a:t>Goodbye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Заметное влияние симфония оказала на музыкальную тему и финальную песню фильма Ф. Янковского «Статский советник» (2005).</a:t>
            </a:r>
          </a:p>
          <a:p>
            <a:endParaRPr lang="ru-RU" dirty="0"/>
          </a:p>
          <a:p>
            <a:r>
              <a:rPr lang="ru-RU" dirty="0"/>
              <a:t>Главная музыкальная тема «сериала Ликвидация» (2007) частично позаимствована из 3-й части Симфонии — </a:t>
            </a:r>
            <a:r>
              <a:rPr lang="ru-RU" dirty="0" err="1"/>
              <a:t>Poco</a:t>
            </a:r>
            <a:r>
              <a:rPr lang="ru-RU" dirty="0"/>
              <a:t> </a:t>
            </a:r>
            <a:r>
              <a:rPr lang="ru-RU" dirty="0" err="1"/>
              <a:t>allegretto</a:t>
            </a:r>
            <a:r>
              <a:rPr lang="ru-RU" dirty="0"/>
              <a:t> (это было отмечено на российской премии Серебряная калоша-2009, в номинации «За плагиат года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705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18" y="0"/>
            <a:ext cx="9124982" cy="6858000"/>
          </a:xfrm>
        </p:spPr>
        <p:txBody>
          <a:bodyPr>
            <a:noAutofit/>
          </a:bodyPr>
          <a:lstStyle/>
          <a:p>
            <a:r>
              <a:rPr lang="ru-RU" sz="1200" b="1" dirty="0"/>
              <a:t>Фильм 1946 в стиле нуар «Подводное течение» тема из 3 части симфонии звучит при открывающей заставке и во многих сценах.</a:t>
            </a:r>
          </a:p>
          <a:p>
            <a:endParaRPr lang="ru-RU" sz="1200" b="1" dirty="0"/>
          </a:p>
          <a:p>
            <a:r>
              <a:rPr lang="ru-RU" sz="1200" b="1" dirty="0"/>
              <a:t>Песня 1951 года </a:t>
            </a:r>
            <a:r>
              <a:rPr lang="ru-RU" sz="1200" b="1" dirty="0" err="1"/>
              <a:t>Take</a:t>
            </a:r>
            <a:r>
              <a:rPr lang="ru-RU" sz="1200" b="1" dirty="0"/>
              <a:t> </a:t>
            </a:r>
            <a:r>
              <a:rPr lang="ru-RU" sz="1200" b="1" dirty="0" err="1"/>
              <a:t>My</a:t>
            </a:r>
            <a:r>
              <a:rPr lang="ru-RU" sz="1200" b="1" dirty="0"/>
              <a:t> </a:t>
            </a:r>
            <a:r>
              <a:rPr lang="ru-RU" sz="1200" b="1" dirty="0" err="1"/>
              <a:t>Love</a:t>
            </a:r>
            <a:r>
              <a:rPr lang="ru-RU" sz="1200" b="1" dirty="0"/>
              <a:t> (Фрэнк Синатра) и 1952-го </a:t>
            </a:r>
            <a:r>
              <a:rPr lang="ru-RU" sz="1200" b="1" dirty="0" err="1"/>
              <a:t>The</a:t>
            </a:r>
            <a:r>
              <a:rPr lang="ru-RU" sz="1200" b="1" dirty="0"/>
              <a:t> </a:t>
            </a:r>
            <a:r>
              <a:rPr lang="ru-RU" sz="1200" b="1" dirty="0" err="1"/>
              <a:t>Song</a:t>
            </a:r>
            <a:r>
              <a:rPr lang="ru-RU" sz="1200" b="1" dirty="0"/>
              <a:t> </a:t>
            </a:r>
            <a:r>
              <a:rPr lang="ru-RU" sz="1200" b="1" dirty="0" err="1"/>
              <a:t>Angels</a:t>
            </a:r>
            <a:r>
              <a:rPr lang="ru-RU" sz="1200" b="1" dirty="0"/>
              <a:t> </a:t>
            </a:r>
            <a:r>
              <a:rPr lang="ru-RU" sz="1200" b="1" dirty="0" err="1"/>
              <a:t>Sing</a:t>
            </a:r>
            <a:r>
              <a:rPr lang="ru-RU" sz="1200" b="1" dirty="0"/>
              <a:t> (Марио </a:t>
            </a:r>
            <a:r>
              <a:rPr lang="ru-RU" sz="1200" b="1" dirty="0" err="1"/>
              <a:t>Ланца</a:t>
            </a:r>
            <a:r>
              <a:rPr lang="ru-RU" sz="1200" b="1" dirty="0"/>
              <a:t>) также использует эту мелодию.</a:t>
            </a:r>
          </a:p>
          <a:p>
            <a:endParaRPr lang="ru-RU" sz="1200" b="1" dirty="0"/>
          </a:p>
          <a:p>
            <a:r>
              <a:rPr lang="ru-RU" sz="1200" b="1" dirty="0"/>
              <a:t>В песне 1983 года </a:t>
            </a:r>
            <a:r>
              <a:rPr lang="ru-RU" sz="1200" b="1" dirty="0" err="1"/>
              <a:t>Baby</a:t>
            </a:r>
            <a:r>
              <a:rPr lang="ru-RU" sz="1200" b="1" dirty="0"/>
              <a:t> </a:t>
            </a:r>
            <a:r>
              <a:rPr lang="ru-RU" sz="1200" b="1" dirty="0" err="1"/>
              <a:t>Alone</a:t>
            </a:r>
            <a:r>
              <a:rPr lang="ru-RU" sz="1200" b="1" dirty="0"/>
              <a:t> </a:t>
            </a:r>
            <a:r>
              <a:rPr lang="ru-RU" sz="1200" b="1" dirty="0" err="1"/>
              <a:t>In</a:t>
            </a:r>
            <a:r>
              <a:rPr lang="ru-RU" sz="1200" b="1" dirty="0"/>
              <a:t> </a:t>
            </a:r>
            <a:r>
              <a:rPr lang="ru-RU" sz="1200" b="1" dirty="0" err="1"/>
              <a:t>Babylone</a:t>
            </a:r>
            <a:r>
              <a:rPr lang="ru-RU" sz="1200" b="1" dirty="0"/>
              <a:t>, исполненной Джейн </a:t>
            </a:r>
            <a:r>
              <a:rPr lang="ru-RU" sz="1200" b="1" dirty="0" err="1"/>
              <a:t>Биркин</a:t>
            </a:r>
            <a:r>
              <a:rPr lang="ru-RU" sz="1200" b="1" dirty="0"/>
              <a:t> и написанной Сержем </a:t>
            </a:r>
            <a:r>
              <a:rPr lang="ru-RU" sz="1200" b="1" dirty="0" err="1"/>
              <a:t>Генсбуром</a:t>
            </a:r>
            <a:r>
              <a:rPr lang="ru-RU" sz="1200" b="1" dirty="0"/>
              <a:t>, заимствована основная тема (</a:t>
            </a:r>
            <a:r>
              <a:rPr lang="ru-RU" sz="1200" b="1" dirty="0" err="1"/>
              <a:t>d'après</a:t>
            </a:r>
            <a:r>
              <a:rPr lang="ru-RU" sz="1200" b="1" dirty="0"/>
              <a:t> </a:t>
            </a:r>
            <a:r>
              <a:rPr lang="ru-RU" sz="1200" b="1" dirty="0" err="1"/>
              <a:t>le</a:t>
            </a:r>
            <a:r>
              <a:rPr lang="ru-RU" sz="1200" b="1" dirty="0"/>
              <a:t> 3e </a:t>
            </a:r>
            <a:r>
              <a:rPr lang="ru-RU" sz="1200" b="1" dirty="0" err="1"/>
              <a:t>mouvement</a:t>
            </a:r>
            <a:r>
              <a:rPr lang="ru-RU" sz="1200" b="1" dirty="0"/>
              <a:t> </a:t>
            </a:r>
            <a:r>
              <a:rPr lang="ru-RU" sz="1200" b="1" dirty="0" err="1"/>
              <a:t>de</a:t>
            </a:r>
            <a:r>
              <a:rPr lang="ru-RU" sz="1200" b="1" dirty="0"/>
              <a:t> </a:t>
            </a:r>
            <a:r>
              <a:rPr lang="ru-RU" sz="1200" b="1" dirty="0" err="1"/>
              <a:t>la</a:t>
            </a:r>
            <a:r>
              <a:rPr lang="ru-RU" sz="1200" b="1" dirty="0"/>
              <a:t> </a:t>
            </a:r>
            <a:r>
              <a:rPr lang="ru-RU" sz="1200" b="1" dirty="0" err="1"/>
              <a:t>Symphonie</a:t>
            </a:r>
            <a:r>
              <a:rPr lang="ru-RU" sz="1200" b="1" dirty="0"/>
              <a:t> n° 3 </a:t>
            </a:r>
            <a:r>
              <a:rPr lang="ru-RU" sz="1200" b="1" dirty="0" err="1"/>
              <a:t>de</a:t>
            </a:r>
            <a:r>
              <a:rPr lang="ru-RU" sz="1200" b="1" dirty="0"/>
              <a:t> </a:t>
            </a:r>
            <a:r>
              <a:rPr lang="ru-RU" sz="1200" b="1" dirty="0" err="1"/>
              <a:t>Brahms</a:t>
            </a:r>
            <a:r>
              <a:rPr lang="ru-RU" sz="1200" b="1" dirty="0"/>
              <a:t>), что указано в альбоме </a:t>
            </a:r>
            <a:r>
              <a:rPr lang="ru-RU" sz="1200" b="1" dirty="0" err="1"/>
              <a:t>Jane</a:t>
            </a:r>
            <a:r>
              <a:rPr lang="ru-RU" sz="1200" b="1" dirty="0"/>
              <a:t> </a:t>
            </a:r>
            <a:r>
              <a:rPr lang="ru-RU" sz="1200" b="1" dirty="0" err="1"/>
              <a:t>Birkin</a:t>
            </a:r>
            <a:r>
              <a:rPr lang="ru-RU" sz="1200" b="1" dirty="0"/>
              <a:t>, а также в статье на данную песню.</a:t>
            </a:r>
          </a:p>
          <a:p>
            <a:endParaRPr lang="ru-RU" sz="1200" b="1" dirty="0"/>
          </a:p>
          <a:p>
            <a:r>
              <a:rPr lang="ru-RU" sz="1200" b="1" dirty="0"/>
              <a:t>Эта же тема из 3 части является ведущей в фильме Анатоля Литвака «Любите ли вы Брамса?» (1961), песня </a:t>
            </a:r>
            <a:r>
              <a:rPr lang="ru-RU" sz="1200" b="1" dirty="0" err="1"/>
              <a:t>Say</a:t>
            </a:r>
            <a:r>
              <a:rPr lang="ru-RU" sz="1200" b="1" dirty="0"/>
              <a:t> </a:t>
            </a:r>
            <a:r>
              <a:rPr lang="ru-RU" sz="1200" b="1" dirty="0" err="1"/>
              <a:t>No</a:t>
            </a:r>
            <a:r>
              <a:rPr lang="ru-RU" sz="1200" b="1" dirty="0"/>
              <a:t> </a:t>
            </a:r>
            <a:r>
              <a:rPr lang="ru-RU" sz="1200" b="1" dirty="0" err="1"/>
              <a:t>More</a:t>
            </a:r>
            <a:r>
              <a:rPr lang="ru-RU" sz="1200" b="1" dirty="0"/>
              <a:t>, </a:t>
            </a:r>
            <a:r>
              <a:rPr lang="ru-RU" sz="1200" b="1" dirty="0" err="1"/>
              <a:t>It’s</a:t>
            </a:r>
            <a:r>
              <a:rPr lang="ru-RU" sz="1200" b="1" dirty="0"/>
              <a:t> </a:t>
            </a:r>
            <a:r>
              <a:rPr lang="ru-RU" sz="1200" b="1" dirty="0" err="1"/>
              <a:t>Goodbye</a:t>
            </a:r>
            <a:r>
              <a:rPr lang="ru-RU" sz="1200" b="1" dirty="0"/>
              <a:t>.</a:t>
            </a:r>
          </a:p>
          <a:p>
            <a:endParaRPr lang="ru-RU" sz="1200" b="1" dirty="0"/>
          </a:p>
          <a:p>
            <a:r>
              <a:rPr lang="ru-RU" sz="1200" b="1" dirty="0"/>
              <a:t>Заметное влияние симфония оказала на музыкальную тему и финальную песню фильма Ф. Янковского «Статский советник» (2005).</a:t>
            </a:r>
          </a:p>
          <a:p>
            <a:endParaRPr lang="ru-RU" sz="1200" b="1" dirty="0"/>
          </a:p>
          <a:p>
            <a:r>
              <a:rPr lang="ru-RU" sz="1200" b="1" dirty="0"/>
              <a:t>Главная музыкальная тема «сериала Ликвидация» (2007) частично позаимствована из 3-й части Симфонии — </a:t>
            </a:r>
            <a:r>
              <a:rPr lang="ru-RU" sz="1200" b="1" dirty="0" err="1"/>
              <a:t>Poco</a:t>
            </a:r>
            <a:r>
              <a:rPr lang="ru-RU" sz="1200" b="1" dirty="0"/>
              <a:t> </a:t>
            </a:r>
            <a:r>
              <a:rPr lang="ru-RU" sz="1200" b="1" dirty="0" err="1"/>
              <a:t>allegretto</a:t>
            </a:r>
            <a:r>
              <a:rPr lang="ru-RU" sz="1200" b="1" dirty="0"/>
              <a:t> (это было отмечено на российской премии Серебряная калоша-2009, в номинации «За плагиат года</a:t>
            </a:r>
            <a:r>
              <a:rPr lang="ru-RU" sz="1200" b="1" dirty="0" smtClean="0"/>
              <a:t>»</a:t>
            </a:r>
            <a:endParaRPr lang="ru-RU" sz="1200" b="1" dirty="0"/>
          </a:p>
          <a:p>
            <a:endParaRPr lang="ru-RU" sz="1200" b="1" dirty="0"/>
          </a:p>
          <a:p>
            <a:r>
              <a:rPr lang="ru-RU" sz="1200" b="1" dirty="0"/>
              <a:t>Эта часть симфонии используется и в телесериале «Великолепный век», а также в передаче Первого канала «Жди меня».</a:t>
            </a:r>
          </a:p>
          <a:p>
            <a:endParaRPr lang="ru-RU" sz="1200" b="1" dirty="0"/>
          </a:p>
          <a:p>
            <a:r>
              <a:rPr lang="ru-RU" sz="1200" b="1" dirty="0"/>
              <a:t>В песне </a:t>
            </a:r>
            <a:r>
              <a:rPr lang="ru-RU" sz="1200" b="1" dirty="0" err="1"/>
              <a:t>Love</a:t>
            </a:r>
            <a:r>
              <a:rPr lang="ru-RU" sz="1200" b="1" dirty="0"/>
              <a:t> </a:t>
            </a:r>
            <a:r>
              <a:rPr lang="ru-RU" sz="1200" b="1" dirty="0" err="1"/>
              <a:t>of</a:t>
            </a:r>
            <a:r>
              <a:rPr lang="ru-RU" sz="1200" b="1" dirty="0"/>
              <a:t> </a:t>
            </a:r>
            <a:r>
              <a:rPr lang="ru-RU" sz="1200" b="1" dirty="0" err="1"/>
              <a:t>my</a:t>
            </a:r>
            <a:r>
              <a:rPr lang="ru-RU" sz="1200" b="1" dirty="0"/>
              <a:t> </a:t>
            </a:r>
            <a:r>
              <a:rPr lang="ru-RU" sz="1200" b="1" dirty="0" err="1"/>
              <a:t>life</a:t>
            </a:r>
            <a:r>
              <a:rPr lang="ru-RU" sz="1200" b="1" dirty="0"/>
              <a:t> сыгранной и написанной </a:t>
            </a:r>
            <a:r>
              <a:rPr lang="ru-RU" sz="1200" b="1" dirty="0" err="1"/>
              <a:t>Santana</a:t>
            </a:r>
            <a:r>
              <a:rPr lang="ru-RU" sz="1200" b="1" dirty="0"/>
              <a:t> &amp; </a:t>
            </a:r>
            <a:r>
              <a:rPr lang="ru-RU" sz="1200" b="1" dirty="0" err="1"/>
              <a:t>Dave</a:t>
            </a:r>
            <a:r>
              <a:rPr lang="ru-RU" sz="1200" b="1" dirty="0"/>
              <a:t> </a:t>
            </a:r>
            <a:r>
              <a:rPr lang="ru-RU" sz="1200" b="1" dirty="0" err="1"/>
              <a:t>Matthews</a:t>
            </a:r>
            <a:r>
              <a:rPr lang="ru-RU" sz="1200" b="1" dirty="0"/>
              <a:t>, взята за основу музыка из Симфонии № 3 - </a:t>
            </a:r>
            <a:r>
              <a:rPr lang="ru-RU" sz="1200" b="1" dirty="0" err="1"/>
              <a:t>Poco</a:t>
            </a:r>
            <a:r>
              <a:rPr lang="ru-RU" sz="1200" b="1" dirty="0"/>
              <a:t> </a:t>
            </a:r>
            <a:r>
              <a:rPr lang="ru-RU" sz="1200" b="1" dirty="0" err="1"/>
              <a:t>Allegretto</a:t>
            </a:r>
            <a:endParaRPr lang="ru-RU" sz="1200" b="1" dirty="0"/>
          </a:p>
          <a:p>
            <a:endParaRPr lang="ru-RU" sz="1200" b="1" dirty="0"/>
          </a:p>
          <a:p>
            <a:r>
              <a:rPr lang="ru-RU" sz="1200" b="1" dirty="0"/>
              <a:t>В том числе, главная тема 3 части 3 симфонии Брамса звучит в фильме «Убей своих любимых».</a:t>
            </a:r>
          </a:p>
          <a:p>
            <a:endParaRPr lang="ru-RU" sz="1200" b="1" dirty="0"/>
          </a:p>
          <a:p>
            <a:r>
              <a:rPr lang="ru-RU" sz="1200" b="1" dirty="0"/>
              <a:t>3 часть симфонии использована в постановке балета «Дама с камелиями» </a:t>
            </a:r>
            <a:r>
              <a:rPr lang="ru-RU" sz="1200" b="1" dirty="0" err="1"/>
              <a:t>Анико</a:t>
            </a:r>
            <a:r>
              <a:rPr lang="ru-RU" sz="1200" b="1" dirty="0"/>
              <a:t> </a:t>
            </a:r>
            <a:r>
              <a:rPr lang="ru-RU" sz="1200" b="1" dirty="0" err="1"/>
              <a:t>Рехвиашвили</a:t>
            </a:r>
            <a:r>
              <a:rPr lang="ru-RU" sz="1200" b="1" dirty="0"/>
              <a:t> на сцене Национальной оперы Украины</a:t>
            </a:r>
          </a:p>
          <a:p>
            <a:endParaRPr lang="ru-RU" sz="1200" b="1" dirty="0"/>
          </a:p>
          <a:p>
            <a:r>
              <a:rPr lang="ru-RU" sz="1200" b="1" dirty="0"/>
              <a:t>3 часть симфонии использована T-</a:t>
            </a:r>
            <a:r>
              <a:rPr lang="ru-RU" sz="1200" b="1" dirty="0" err="1"/>
              <a:t>fest</a:t>
            </a:r>
            <a:r>
              <a:rPr lang="ru-RU" sz="1200" b="1" dirty="0"/>
              <a:t> в песне Новый День</a:t>
            </a:r>
            <a:r>
              <a:rPr lang="ru-RU" sz="12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1519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Музыкальный </a:t>
            </a:r>
            <a:r>
              <a:rPr lang="ru-RU" dirty="0"/>
              <a:t>анализ (форма, темп, динамика и т.д.)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/>
              <a:t>Умка:</a:t>
            </a:r>
          </a:p>
          <a:p>
            <a:r>
              <a:rPr lang="ru-RU" sz="4000" dirty="0"/>
              <a:t> </a:t>
            </a:r>
            <a:r>
              <a:rPr lang="ru-RU" sz="6900" dirty="0"/>
              <a:t>убаюкивающий ритм, ровный, длительность четвертная, мелодия </a:t>
            </a:r>
            <a:r>
              <a:rPr lang="ru-RU" sz="6900" dirty="0" err="1"/>
              <a:t>низходящая</a:t>
            </a:r>
            <a:r>
              <a:rPr lang="ru-RU" sz="6900" dirty="0"/>
              <a:t>, темп умеренный, Лад мажорный,  Динамика тихая, Регистр средний, Тембр мягкий.</a:t>
            </a:r>
          </a:p>
          <a:p>
            <a:endParaRPr lang="ru-RU" sz="4000" dirty="0"/>
          </a:p>
          <a:p>
            <a:r>
              <a:rPr lang="ru-RU" sz="40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132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Музыкальный анализ (форма, темп, динамика и т.д.)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Колыбельная Брамса:</a:t>
            </a:r>
          </a:p>
          <a:p>
            <a:r>
              <a:rPr lang="ru-RU" sz="5400" dirty="0"/>
              <a:t>Успокаивающий,  убаюкивающий ритм. Мягкая мелодия. Равномерное звучание. </a:t>
            </a:r>
          </a:p>
        </p:txBody>
      </p:sp>
    </p:spTree>
    <p:extLst>
      <p:ext uri="{BB962C8B-B14F-4D97-AF65-F5344CB8AC3E}">
        <p14:creationId xmlns:p14="http://schemas.microsoft.com/office/powerpoint/2010/main" val="2480436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Сделайте сравнение трех композиций.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41168"/>
          </a:xfrm>
        </p:spPr>
        <p:txBody>
          <a:bodyPr/>
          <a:lstStyle/>
          <a:p>
            <a:r>
              <a:rPr lang="ru-RU" dirty="0" smtClean="0"/>
              <a:t>У всех трёх </a:t>
            </a:r>
            <a:r>
              <a:rPr lang="ru-RU" dirty="0" err="1" smtClean="0"/>
              <a:t>компазиций</a:t>
            </a:r>
            <a:r>
              <a:rPr lang="ru-RU" dirty="0" smtClean="0"/>
              <a:t>:</a:t>
            </a:r>
          </a:p>
          <a:p>
            <a:r>
              <a:rPr lang="ru-RU" dirty="0"/>
              <a:t> </a:t>
            </a:r>
            <a:r>
              <a:rPr lang="ru-RU" sz="4800" dirty="0"/>
              <a:t>убаюкивающий ритм, ровный, длительность </a:t>
            </a:r>
            <a:r>
              <a:rPr lang="ru-RU" sz="4800" dirty="0" smtClean="0"/>
              <a:t>четвертная, </a:t>
            </a:r>
            <a:r>
              <a:rPr lang="ru-RU" sz="4800" dirty="0"/>
              <a:t>мелодия </a:t>
            </a:r>
            <a:r>
              <a:rPr lang="ru-RU" sz="4800" dirty="0" err="1"/>
              <a:t>низходящая</a:t>
            </a:r>
            <a:r>
              <a:rPr lang="ru-RU" sz="4800" dirty="0"/>
              <a:t>, темп </a:t>
            </a:r>
            <a:r>
              <a:rPr lang="ru-RU" sz="4800" dirty="0" smtClean="0"/>
              <a:t>умеренный, </a:t>
            </a:r>
            <a:r>
              <a:rPr lang="ru-RU" sz="4800" dirty="0"/>
              <a:t>Лад </a:t>
            </a:r>
            <a:r>
              <a:rPr lang="ru-RU" sz="4800" dirty="0" smtClean="0"/>
              <a:t>мажорный,  </a:t>
            </a:r>
            <a:r>
              <a:rPr lang="ru-RU" sz="4800" dirty="0"/>
              <a:t>Динамика </a:t>
            </a:r>
            <a:r>
              <a:rPr lang="ru-RU" sz="4800" dirty="0" smtClean="0"/>
              <a:t>тихая, </a:t>
            </a:r>
            <a:r>
              <a:rPr lang="ru-RU" sz="4800" dirty="0"/>
              <a:t>Регистр </a:t>
            </a:r>
            <a:r>
              <a:rPr lang="ru-RU" sz="4800" dirty="0" smtClean="0"/>
              <a:t>средний, </a:t>
            </a:r>
            <a:r>
              <a:rPr lang="ru-RU" sz="4800" dirty="0"/>
              <a:t>Тембр </a:t>
            </a:r>
            <a:r>
              <a:rPr lang="ru-RU" sz="4800" dirty="0" smtClean="0"/>
              <a:t>мягкий.</a:t>
            </a:r>
            <a:endParaRPr lang="ru-RU" sz="4800" dirty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79040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Какая из композиций понравилась больше всего и почему?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/>
              <a:t>Мне понравилась «Гусарская баллада» потому что она очень яркая, сочная.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111633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Ваше отношение к прослушанной музыке?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/>
              <a:t>Эти произведения очень хорошие!!!!!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565197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Спасибо за внимание!!!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400600" cy="452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55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«Колыбельная медведицы»___________3</a:t>
            </a:r>
          </a:p>
          <a:p>
            <a:r>
              <a:rPr lang="ru-RU" dirty="0"/>
              <a:t>«Колыбельная Светланы»_____________6</a:t>
            </a:r>
          </a:p>
          <a:p>
            <a:r>
              <a:rPr lang="ru-RU" dirty="0"/>
              <a:t>«Колыбельная»______________________9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2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«Колыбельная медведицы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Композитор Евгений </a:t>
            </a:r>
            <a:r>
              <a:rPr lang="ru-RU" dirty="0" err="1"/>
              <a:t>Крылатов</a:t>
            </a:r>
            <a:r>
              <a:rPr lang="ru-RU" dirty="0"/>
              <a:t> написал музыку к колыбельной песне «Колыбельная медведицы». Автор текста — Ю. Яковлев.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5378570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362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3" y="908720"/>
            <a:ext cx="9261059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69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Сюжет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У́мка</a:t>
            </a:r>
            <a:r>
              <a:rPr lang="ru-RU" dirty="0"/>
              <a:t> (от </a:t>
            </a:r>
            <a:r>
              <a:rPr lang="ru-RU" dirty="0" err="1"/>
              <a:t>чук</a:t>
            </a:r>
            <a:r>
              <a:rPr lang="ru-RU" dirty="0"/>
              <a:t>. </a:t>
            </a:r>
            <a:r>
              <a:rPr lang="ru-RU" dirty="0" err="1"/>
              <a:t>умӄы</a:t>
            </a:r>
            <a:r>
              <a:rPr lang="ru-RU" dirty="0"/>
              <a:t>́ — «самец белого медведя») случайно познакомился с мальчиком-чукчей. Они подружились. Однако люди уходят из той местности, где жил Умка. Медвежонок опечален. Он хочет найти своего друга. </a:t>
            </a:r>
          </a:p>
          <a:p>
            <a:r>
              <a:rPr lang="ru-RU" dirty="0"/>
              <a:t>Во второй части мультфильма, придя на находящуюся неподалёку полярную станцию, Умка, после ряда забавных приключений, втайне от мамы, ухитряется сесть в вертолёт, чтобы продолжить поиски приятеля-мальчика.</a:t>
            </a:r>
          </a:p>
        </p:txBody>
      </p:sp>
    </p:spTree>
    <p:extLst>
      <p:ext uri="{BB962C8B-B14F-4D97-AF65-F5344CB8AC3E}">
        <p14:creationId xmlns:p14="http://schemas.microsoft.com/office/powerpoint/2010/main" val="4071706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«Колыбельная Светланы»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Второе произведение </a:t>
            </a:r>
            <a:r>
              <a:rPr lang="ru-RU" dirty="0" smtClean="0"/>
              <a:t>«Колыбельная Светланы» Музыка </a:t>
            </a:r>
            <a:r>
              <a:rPr lang="ru-RU" dirty="0"/>
              <a:t>Тихона Хренникова</a:t>
            </a:r>
          </a:p>
          <a:p>
            <a:r>
              <a:rPr lang="ru-RU" dirty="0"/>
              <a:t>Слова Александра </a:t>
            </a:r>
            <a:r>
              <a:rPr lang="ru-RU" dirty="0" smtClean="0"/>
              <a:t>Гладкова</a:t>
            </a:r>
            <a:endParaRPr lang="ru-RU" dirty="0"/>
          </a:p>
          <a:p>
            <a:r>
              <a:rPr lang="ru-RU" dirty="0"/>
              <a:t>Из кинофильма «Гусарская баллада» (1962)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3673267" cy="244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325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105" cy="686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84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«Колыбельная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Третье произведение.  И. Брамс «Колыбельная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7"/>
            <a:ext cx="4792613" cy="387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993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создания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Идея создания балета по пьесе Александра Гладкова «Давным-давно» принадлежит сценаристу и режиссёру Александру Белинскому. Ещё в конце 1960-х годов он написал сценарий для Екатерины Максимовой. Ставить балет должен был Олег Виноградов. Спустя долгое время, в 1977 году Виноградов вернулся к либретто, полностью его переработал и </a:t>
            </a:r>
            <a:r>
              <a:rPr lang="ru-RU" dirty="0" err="1"/>
              <a:t>и</a:t>
            </a:r>
            <a:r>
              <a:rPr lang="ru-RU" dirty="0"/>
              <a:t> предложил композитору Тихону Хренникову написать музыку к балету на основе его работ к спектаклю Театра Советской армии и фильму Эльдара Рязанова «Гусарская баллада».</a:t>
            </a:r>
          </a:p>
          <a:p>
            <a:endParaRPr lang="ru-RU" dirty="0"/>
          </a:p>
          <a:p>
            <a:r>
              <a:rPr lang="ru-RU" dirty="0"/>
              <a:t>Первоначально Хренников собирался использовать эту музыку для создания мюзикла, но после предложения Олега Виноградова и создания балетных спектаклей «Наш двор» и «Любовью за любовь», композитор взялся написать новый балет. Сам Виноградов ставить спектакль не стал, лишь подсказал балетмейстеру-постановщику Дмитрию Брянцеву некоторые решения и мизансцены. После удачной премьеры в Ленинградском театре оперы и балета имени С. М. Кирова, Брянцев же и перенёс балет в Большой театр.</a:t>
            </a:r>
          </a:p>
        </p:txBody>
      </p:sp>
    </p:spTree>
    <p:extLst>
      <p:ext uri="{BB962C8B-B14F-4D97-AF65-F5344CB8AC3E}">
        <p14:creationId xmlns:p14="http://schemas.microsoft.com/office/powerpoint/2010/main" val="2821058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1041</TotalTime>
  <Words>947</Words>
  <Application>Microsoft Office PowerPoint</Application>
  <PresentationFormat>Экран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Аккмулинская олимпиада</vt:lpstr>
      <vt:lpstr>Содержание</vt:lpstr>
      <vt:lpstr>«Колыбельная медведицы»</vt:lpstr>
      <vt:lpstr>Презентация PowerPoint</vt:lpstr>
      <vt:lpstr>Сюжет </vt:lpstr>
      <vt:lpstr>«Колыбельная Светланы» </vt:lpstr>
      <vt:lpstr>Презентация PowerPoint</vt:lpstr>
      <vt:lpstr>«Колыбельная»</vt:lpstr>
      <vt:lpstr>История создания</vt:lpstr>
      <vt:lpstr>Презентация PowerPoint</vt:lpstr>
      <vt:lpstr>Состав оркестра</vt:lpstr>
      <vt:lpstr>В популярной культуре</vt:lpstr>
      <vt:lpstr>Презентация PowerPoint</vt:lpstr>
      <vt:lpstr> Музыкальный анализ (форма, темп, динамика и т.д.) </vt:lpstr>
      <vt:lpstr>  Музыкальный анализ (форма, темп, динамика и т.д.) </vt:lpstr>
      <vt:lpstr> Сделайте сравнение трех композиций. </vt:lpstr>
      <vt:lpstr>Какая из композиций понравилась больше всего и почему? </vt:lpstr>
      <vt:lpstr>Ваше отношение к прослушанной музыке?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Композитор Евгений Крылатов написал музыку к колыбельной песне «Колыбельная медведицы». Автор текста — Ю. Яковлев.</dc:title>
  <dc:creator>Галиуллины</dc:creator>
  <cp:lastModifiedBy>Галиуллины</cp:lastModifiedBy>
  <cp:revision>12</cp:revision>
  <dcterms:created xsi:type="dcterms:W3CDTF">2019-01-06T16:55:17Z</dcterms:created>
  <dcterms:modified xsi:type="dcterms:W3CDTF">2019-01-07T10:44:46Z</dcterms:modified>
</cp:coreProperties>
</file>