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5" d="100"/>
          <a:sy n="6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24AE460-ED1C-4A48-BC43-FF262EF2ADC8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972805-6794-47B1-BF5B-07F77AC2B8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Прекрасный мир музыки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Выполнила: ученица 6 «Г» класса</a:t>
            </a:r>
          </a:p>
          <a:p>
            <a:pPr algn="r"/>
            <a:r>
              <a:rPr lang="ru-RU" dirty="0" smtClean="0"/>
              <a:t> МОБУ СОШ №1 </a:t>
            </a:r>
            <a:r>
              <a:rPr lang="ru-RU" dirty="0" err="1" smtClean="0"/>
              <a:t>с.Киргиз-Мияки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Гатауллина </a:t>
            </a:r>
            <a:r>
              <a:rPr lang="ru-RU" dirty="0" err="1" smtClean="0"/>
              <a:t>Алия</a:t>
            </a:r>
            <a:r>
              <a:rPr lang="ru-RU" dirty="0" smtClean="0"/>
              <a:t> 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6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157071"/>
            <a:ext cx="8784975" cy="468052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300" i="1" dirty="0"/>
              <a:t>Когда уйдем со школьного двора</a:t>
            </a:r>
            <a:br>
              <a:rPr lang="ru-RU" sz="4300" i="1" dirty="0"/>
            </a:br>
            <a:r>
              <a:rPr lang="ru-RU" sz="4300" i="1" dirty="0"/>
              <a:t>Под звуки нестареющего вальса,</a:t>
            </a:r>
            <a:br>
              <a:rPr lang="ru-RU" sz="4300" i="1" dirty="0"/>
            </a:br>
            <a:r>
              <a:rPr lang="ru-RU" sz="4300" i="1" dirty="0"/>
              <a:t>Учитель нас проводит до угла,</a:t>
            </a:r>
            <a:br>
              <a:rPr lang="ru-RU" sz="4300" i="1" dirty="0"/>
            </a:br>
            <a:r>
              <a:rPr lang="ru-RU" sz="4300" i="1" dirty="0"/>
              <a:t>И вновь назад, и вновь ему с утра</a:t>
            </a:r>
            <a:br>
              <a:rPr lang="ru-RU" sz="4300" i="1" dirty="0"/>
            </a:br>
            <a:r>
              <a:rPr lang="ru-RU" sz="4300" i="1" dirty="0"/>
              <a:t>Встречать, учить и снова расставаться…</a:t>
            </a:r>
            <a:r>
              <a:rPr lang="ru-RU" sz="4300" dirty="0"/>
              <a:t/>
            </a:r>
            <a:br>
              <a:rPr lang="ru-RU" sz="4300" dirty="0"/>
            </a:br>
            <a:r>
              <a:rPr lang="ru-RU" sz="4300" dirty="0"/>
              <a:t/>
            </a:r>
            <a:br>
              <a:rPr lang="ru-RU" sz="4300" dirty="0"/>
            </a:br>
            <a:r>
              <a:rPr lang="ru-RU" sz="4300" dirty="0"/>
              <a:t>Эти строки написал журналист, поэт, прозаик Алексей </a:t>
            </a:r>
            <a:r>
              <a:rPr lang="ru-RU" sz="4300" dirty="0" err="1"/>
              <a:t>Дидуров</a:t>
            </a:r>
            <a:r>
              <a:rPr lang="ru-RU" sz="4300" dirty="0"/>
              <a:t>. Если верить его друзьям, «Лешка за деньгами не гнался. Ему вообще было противно такое явление, как продажа стихов, рассказов. Для него это было сродни торговле чувствами. </a:t>
            </a:r>
            <a:br>
              <a:rPr lang="ru-RU" sz="4300" dirty="0"/>
            </a:br>
            <a:r>
              <a:rPr lang="ru-RU" sz="4300" dirty="0"/>
              <a:t/>
            </a:r>
            <a:br>
              <a:rPr lang="ru-RU" sz="4300" dirty="0"/>
            </a:br>
            <a:r>
              <a:rPr lang="ru-RU" sz="4300" dirty="0"/>
              <a:t>Стихи, написанные </a:t>
            </a:r>
            <a:r>
              <a:rPr lang="ru-RU" sz="4300" dirty="0" err="1"/>
              <a:t>Дидуровым</a:t>
            </a:r>
            <a:r>
              <a:rPr lang="ru-RU" sz="4300" dirty="0"/>
              <a:t>, не могли оставить равнодушным композитора </a:t>
            </a:r>
            <a:r>
              <a:rPr lang="ru-RU" sz="4300" dirty="0" err="1"/>
              <a:t>Алксандра</a:t>
            </a:r>
            <a:r>
              <a:rPr lang="ru-RU" sz="4300" dirty="0"/>
              <a:t> </a:t>
            </a:r>
            <a:r>
              <a:rPr lang="ru-RU" sz="4300" dirty="0" err="1"/>
              <a:t>Флярковского</a:t>
            </a:r>
            <a:r>
              <a:rPr lang="ru-RU" sz="4300" dirty="0"/>
              <a:t>. Так появился «Прощальный </a:t>
            </a:r>
            <a:r>
              <a:rPr lang="ru-RU" sz="4300" dirty="0" err="1"/>
              <a:t>вальс»,известный</a:t>
            </a:r>
            <a:r>
              <a:rPr lang="ru-RU" sz="4300" dirty="0"/>
              <a:t> в простонародье как «Когда уйдем со школьного двора».</a:t>
            </a:r>
            <a:br>
              <a:rPr lang="ru-RU" sz="4300" dirty="0"/>
            </a:br>
            <a:r>
              <a:rPr lang="ru-RU" sz="4300" dirty="0"/>
              <a:t/>
            </a:r>
            <a:br>
              <a:rPr lang="ru-RU" sz="4300" dirty="0"/>
            </a:br>
            <a:r>
              <a:rPr lang="ru-RU" sz="4300" dirty="0"/>
              <a:t>Впервые этот вальс прозвучал в 1976 году в фильме режиссера Владимира Меньшова «Розыгрыш».</a:t>
            </a:r>
            <a:br>
              <a:rPr lang="ru-RU" sz="4300" dirty="0"/>
            </a:br>
            <a:r>
              <a:rPr lang="ru-RU" sz="4300" dirty="0"/>
              <a:t>После выхода «Розыгрыша» в свет «Прощальный вальс» </a:t>
            </a:r>
            <a:r>
              <a:rPr lang="ru-RU" sz="4300" dirty="0" err="1"/>
              <a:t>Дидурова</a:t>
            </a:r>
            <a:r>
              <a:rPr lang="ru-RU" sz="4300" dirty="0"/>
              <a:t> и </a:t>
            </a:r>
            <a:r>
              <a:rPr lang="ru-RU" sz="4300" dirty="0" err="1"/>
              <a:t>Флярковского</a:t>
            </a:r>
            <a:r>
              <a:rPr lang="ru-RU" sz="4300" dirty="0"/>
              <a:t> не только прочно обосновался на активно раскупаемых пластинках, в радиоэфире, в репертуаре молодежи, но и оттеснил «Школьный вальс» Дунаевского и </a:t>
            </a:r>
            <a:r>
              <a:rPr lang="ru-RU" sz="4300" dirty="0" err="1"/>
              <a:t>Матусовского</a:t>
            </a:r>
            <a:r>
              <a:rPr lang="ru-RU" sz="4300" dirty="0"/>
              <a:t> («Давно, друзья веселые,/ Простились мы со школою…»).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333333"/>
                </a:solidFill>
                <a:latin typeface="Arial"/>
              </a:rPr>
              <a:t>Александр </a:t>
            </a:r>
            <a:r>
              <a:rPr lang="ru-RU" sz="3600" b="1" dirty="0" err="1">
                <a:solidFill>
                  <a:srgbClr val="333333"/>
                </a:solidFill>
                <a:latin typeface="Arial"/>
              </a:rPr>
              <a:t>Флярковский</a:t>
            </a:r>
            <a:r>
              <a:rPr lang="ru-RU" sz="3600" b="1" dirty="0">
                <a:solidFill>
                  <a:srgbClr val="333333"/>
                </a:solidFill>
                <a:latin typeface="Arial"/>
              </a:rPr>
              <a:t> </a:t>
            </a:r>
            <a:br>
              <a:rPr lang="ru-RU" sz="3600" b="1" dirty="0">
                <a:solidFill>
                  <a:srgbClr val="333333"/>
                </a:solidFill>
                <a:latin typeface="Arial"/>
              </a:rPr>
            </a:br>
            <a:r>
              <a:rPr lang="ru-RU" sz="3600" b="1" dirty="0">
                <a:solidFill>
                  <a:srgbClr val="333333"/>
                </a:solidFill>
                <a:latin typeface="Arial"/>
              </a:rPr>
              <a:t>Прощальный вальс</a:t>
            </a:r>
          </a:p>
        </p:txBody>
      </p:sp>
    </p:spTree>
    <p:extLst>
      <p:ext uri="{BB962C8B-B14F-4D97-AF65-F5344CB8AC3E}">
        <p14:creationId xmlns:p14="http://schemas.microsoft.com/office/powerpoint/2010/main" val="1301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анализ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2276872"/>
            <a:ext cx="3803904" cy="3877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333333"/>
                </a:solidFill>
                <a:latin typeface="Helvetica Neue"/>
              </a:rPr>
              <a:t>Этот нежный, неторопливый вальс покоряет </a:t>
            </a:r>
            <a:r>
              <a:rPr lang="ru-RU" sz="2200" dirty="0">
                <a:solidFill>
                  <a:srgbClr val="333333"/>
                </a:solidFill>
                <a:latin typeface="Helvetica Neue"/>
              </a:rPr>
              <a:t>своим грустным, чуть меланхолическим </a:t>
            </a:r>
            <a:r>
              <a:rPr lang="ru-RU" sz="2200" dirty="0" smtClean="0">
                <a:solidFill>
                  <a:srgbClr val="333333"/>
                </a:solidFill>
                <a:latin typeface="Helvetica Neue"/>
              </a:rPr>
              <a:t>оттенком.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rgbClr val="333333"/>
                </a:solidFill>
                <a:latin typeface="Helvetica Neue"/>
              </a:rPr>
              <a:t>Р</a:t>
            </a:r>
            <a:r>
              <a:rPr lang="ru-RU" sz="2200" dirty="0" smtClean="0">
                <a:solidFill>
                  <a:srgbClr val="333333"/>
                </a:solidFill>
                <a:latin typeface="Helvetica Neue"/>
              </a:rPr>
              <a:t>азвитие мелодии </a:t>
            </a:r>
            <a:r>
              <a:rPr lang="ru-RU" sz="2200" dirty="0">
                <a:solidFill>
                  <a:srgbClr val="333333"/>
                </a:solidFill>
                <a:latin typeface="Helvetica Neue"/>
              </a:rPr>
              <a:t>построено на выразительных интонациях "вздохах</a:t>
            </a:r>
            <a:r>
              <a:rPr lang="ru-RU" sz="2200" dirty="0" smtClean="0">
                <a:solidFill>
                  <a:srgbClr val="333333"/>
                </a:solidFill>
                <a:latin typeface="Helvetica Neue"/>
              </a:rPr>
              <a:t>". Им отвечает ритм гитары.</a:t>
            </a:r>
          </a:p>
          <a:p>
            <a:pPr marL="0" indent="0" algn="ctr">
              <a:buNone/>
            </a:pPr>
            <a:endParaRPr lang="ru-RU" sz="2200" dirty="0">
              <a:solidFill>
                <a:srgbClr val="333333"/>
              </a:solidFill>
              <a:latin typeface="Helvetica Neue"/>
            </a:endParaRPr>
          </a:p>
          <a:p>
            <a:pPr marL="0" indent="0" algn="ctr">
              <a:buNone/>
            </a:pPr>
            <a:endParaRPr lang="ru-RU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680520" cy="362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Мое мнение</a:t>
            </a:r>
            <a:endParaRPr lang="ru-RU" sz="4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07504" y="2204864"/>
            <a:ext cx="3803904" cy="38770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Все три прослушанных вальса мне очень понравились. Каждый из них особенный, со своей изюминкой. Но ближе всего для меня стал вальс </a:t>
            </a:r>
            <a:r>
              <a:rPr lang="ru-RU" dirty="0" err="1" smtClean="0"/>
              <a:t>А.Флярковского</a:t>
            </a:r>
            <a:r>
              <a:rPr lang="ru-RU" dirty="0"/>
              <a:t> </a:t>
            </a:r>
            <a:r>
              <a:rPr lang="ru-RU" dirty="0" smtClean="0"/>
              <a:t>– нежный, неторопливый, немного грустный. Надеюсь, что именно под этот вальс мы будем танцевать свой прощальный танец..</a:t>
            </a:r>
          </a:p>
          <a:p>
            <a:pPr marL="0" indent="0" algn="ctr">
              <a:buNone/>
            </a:pPr>
            <a:r>
              <a:rPr lang="ru-RU" dirty="0" smtClean="0"/>
              <a:t>А данная фотография тут не просто так – это вальс выпускников нашей школы 2016 года, где танцует моя сестра.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50760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5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Всем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9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333333"/>
                </a:solidFill>
                <a:latin typeface="Arial"/>
              </a:rPr>
              <a:t>Хачатурян А.И.</a:t>
            </a:r>
            <a:r>
              <a:rPr lang="ru-RU" sz="36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3600" b="1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ru-RU" sz="3600" b="1" dirty="0" smtClean="0">
                <a:solidFill>
                  <a:srgbClr val="333333"/>
                </a:solidFill>
                <a:latin typeface="Arial"/>
              </a:rPr>
            </a:br>
            <a:r>
              <a:rPr lang="ru-RU" sz="3600" b="1" dirty="0" smtClean="0">
                <a:solidFill>
                  <a:srgbClr val="333333"/>
                </a:solidFill>
                <a:latin typeface="Arial"/>
              </a:rPr>
              <a:t>Вальс к драме «Маскарад»</a:t>
            </a:r>
            <a:endParaRPr lang="ru-RU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544616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В 1941 году, к столетию со дня смерти Лермонтова (1814—1841), Московский театр имени Вахтангова ставил его драму «Маскарад». Это одно из самых значительных произведений безвременно погибшего поэта. В драме, написанной в 1835 году, сразу после окончания юнкерского училища, но уже далеко не первой, Лермонтов создал образ, в дальнейшем развитый в «Герое нашего времени» (Печорин), а также картину светского Петербурга. Ее герой Арбенин — фигура зловещая и трагическая. Проведший бурно юность, живущий в мире «самолюбивых дум и ледяных страстей», он разочаровался во всем, но нашел счастье в любви молодой, прекрасной и чистой женщины. Однако Нина совершает неосторожный поступок: она приезжает на маскарад, один из тех — в доме Энгельгардта, — в которых бывает весь высший свет, и там теряет браслет, подаренный мужем. Этот браслет случайно находит баронесса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Штраль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и дарит его как доказательство любви князю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Звездичу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 Князь хвалится им Арбенину. Тот узнает браслет жены, и, не веря ее объяснениям, охваченный бешеной ревностью, отравляет ее.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4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31453"/>
            <a:ext cx="4248472" cy="54338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Пьеса была запрещена цензурой, и Лермонтов в течение 1835—1836 годов трижды переделывал ее, но на сцене или в печати ему драму так и не удалось увидеть. Цензура считала непозволительным резкий выпад против костюмированных балов в доме Энгельгардта, на которых бывали члены царской семьи, и недопустимыми «дерзости против дам высшей знати». К тому же было высказано мнение, что пьеса основана на подлинном эпизоде. Уже после смерти поэта, в 1843 году великий русский актер П. Мочалов пытался добиться разрешения на постановку «Маскарада» в свой бенефис, но ему это не удалось. Почти в полном виде (с небольшими цензурными купюрами) драма впервые увидела свет рампы лишь в 1862 году.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960440" cy="414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Музыка Театром имени Вахтангова была заказана Хачатуряну, который успел проявить себя как яркий театральный композитор, прекрасно чувствующий сцену. «Моя страсть к театру такова, что если бы музыка в свое время не заполнила мои думы, я, наверное, стал бы актером», — говорил Хачатурян. Он с радостью принял заказ. «Я никогда не перестану удивляться чуду, которое являет собой драма "Маскарад", написанная Лермонтовым, когда ему был 21 год, — рассказывал позднее композитор. — К работе над музыкой я отнесся очень серьезно. Было тому несколько причин. Во-первых я любил Театр имени Вахтангова, заказавший мне эту музыку, часто бывал в нем. Во-вторых, я знал, что много лет назад к постановке "Маскарада", которую осуществил в Петербурге Всеволод Мейерхольд, музыку писал Александр Константинович Глазунов.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6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sz="half" idx="2"/>
          </p:nvPr>
        </p:nvSpPr>
        <p:spPr>
          <a:xfrm>
            <a:off x="683568" y="4725144"/>
            <a:ext cx="7756264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333333"/>
                </a:solidFill>
                <a:latin typeface="Helvetica Neue"/>
              </a:rPr>
              <a:t>Музыка создавалась быстро и увлеченно. Спектакль состоялся 21 июня 1941 года, в канун начала Великой Отечественной войны. Это и определило его участь: очень быстро спектакль сошел со сцены. Музыка Хачатуряна осталась жить на симфонической эстраде в виде сюиты, скомпонованной композитором в 1943 году (по другим источниками — в 1944-м).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12707"/>
          <a:stretch>
            <a:fillRect/>
          </a:stretch>
        </p:blipFill>
        <p:spPr bwMode="auto">
          <a:xfrm>
            <a:off x="1691680" y="404664"/>
            <a:ext cx="597666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51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анализ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2240280"/>
            <a:ext cx="4968552" cy="42850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Вальс, открывающий сюиту, — одно из самых ярких произведений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Хачатуряна.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Гибкая мелодия вальса покоряет своим грустным, чуть меланхолическим оттенком, еле уловимой окрашенностью в восточные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тона.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Она звучит у скрипок, сопровождаемая скупым аккомпанементом, постепенно разрастается, один мотив непосредственно выливается из другого: колена вальса сменяются естественно, в едином движении, сохраняя общее настроение поэтической грусти, хотя порою возникают и блеск, и нарядность, даже эффектность.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39963"/>
            <a:ext cx="3024336" cy="392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5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6097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800" dirty="0"/>
              <a:t>За свою жизнь Шопен написал 18 вальсов. В первые десятилетия 19 века вальс получил любовь и популярность во всех странах и городах Европы как бытовой танец - он заворожил всех своими кружащимися, воздушными, полетными  движениями.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Вальсы </a:t>
            </a:r>
            <a:r>
              <a:rPr lang="ru-RU" sz="2800" dirty="0"/>
              <a:t>Шопена возникали </a:t>
            </a:r>
            <a:r>
              <a:rPr lang="ru-RU" sz="2800" dirty="0" smtClean="0"/>
              <a:t>как </a:t>
            </a:r>
            <a:r>
              <a:rPr lang="ru-RU" sz="2800" dirty="0"/>
              <a:t>концертные пьесы. Поэтому его вальсы </a:t>
            </a:r>
            <a:r>
              <a:rPr lang="ru-RU" sz="2800" dirty="0" smtClean="0"/>
              <a:t>тоньше </a:t>
            </a:r>
            <a:r>
              <a:rPr lang="ru-RU" sz="2800" dirty="0"/>
              <a:t>продуманы. Как правило, каждый вальс строится как своеобразная "сюита" из нескольких маленьких вальсов (обычно 16-ти тактовых), находящихся в органичном и явном родстве друг с другом.</a:t>
            </a:r>
          </a:p>
          <a:p>
            <a:pPr marL="0" indent="0" algn="ctr">
              <a:buNone/>
            </a:pPr>
            <a:r>
              <a:rPr lang="ru-RU" sz="2800" dirty="0" smtClean="0"/>
              <a:t>Можно выделить у Шопена два вида вальсов: </a:t>
            </a:r>
            <a:r>
              <a:rPr lang="ru-RU" sz="2800" dirty="0"/>
              <a:t>одни </a:t>
            </a:r>
            <a:r>
              <a:rPr lang="ru-RU" sz="2800" dirty="0" smtClean="0"/>
              <a:t>блестящие</a:t>
            </a:r>
            <a:r>
              <a:rPr lang="ru-RU" sz="2800" dirty="0"/>
              <a:t>, концертные, быстрые и мажорные, другие - сумрачные, мечтательные, часто медленные и минорные.</a:t>
            </a:r>
          </a:p>
          <a:p>
            <a:pPr marL="0" indent="0" algn="ctr">
              <a:buNone/>
            </a:pPr>
            <a:r>
              <a:rPr lang="ru-RU" sz="2900" dirty="0"/>
              <a:t>Один из поздних вальсов - это знаменитый элегический Седьмой до-диез минорный. Есть предположение, что этот вальс был навеян мыслями о Марии </a:t>
            </a:r>
            <a:r>
              <a:rPr lang="ru-RU" sz="2900" dirty="0" err="1"/>
              <a:t>Водзиньской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56263" cy="1054250"/>
          </a:xfrm>
        </p:spPr>
        <p:txBody>
          <a:bodyPr/>
          <a:lstStyle/>
          <a:p>
            <a:r>
              <a:rPr lang="ru-RU" sz="3600" b="1" dirty="0" err="1">
                <a:solidFill>
                  <a:srgbClr val="333333"/>
                </a:solidFill>
                <a:latin typeface="Arial"/>
              </a:rPr>
              <a:t>Ф.Шопен</a:t>
            </a:r>
            <a:r>
              <a:rPr lang="ru-RU" sz="3600" b="1" dirty="0">
                <a:solidFill>
                  <a:srgbClr val="333333"/>
                </a:solidFill>
                <a:latin typeface="Arial"/>
              </a:rPr>
              <a:t/>
            </a:r>
            <a:br>
              <a:rPr lang="ru-RU" sz="3600" b="1" dirty="0">
                <a:solidFill>
                  <a:srgbClr val="333333"/>
                </a:solidFill>
                <a:latin typeface="Arial"/>
              </a:rPr>
            </a:br>
            <a:r>
              <a:rPr lang="ru-RU" sz="3600" b="1" dirty="0">
                <a:solidFill>
                  <a:srgbClr val="333333"/>
                </a:solidFill>
                <a:latin typeface="Arial"/>
              </a:rPr>
              <a:t>Вальс до-диез минор </a:t>
            </a:r>
            <a:r>
              <a:rPr lang="ru-RU" sz="3600" b="1" dirty="0" err="1">
                <a:solidFill>
                  <a:srgbClr val="333333"/>
                </a:solidFill>
                <a:latin typeface="Arial"/>
              </a:rPr>
              <a:t>op</a:t>
            </a:r>
            <a:r>
              <a:rPr lang="ru-RU" sz="3600" b="1" dirty="0">
                <a:solidFill>
                  <a:srgbClr val="333333"/>
                </a:solidFill>
                <a:latin typeface="Arial"/>
              </a:rPr>
              <a:t>. 64 №2.</a:t>
            </a:r>
            <a:br>
              <a:rPr lang="ru-RU" sz="3600" b="1" dirty="0">
                <a:solidFill>
                  <a:srgbClr val="333333"/>
                </a:solidFill>
                <a:latin typeface="Arial"/>
              </a:rPr>
            </a:br>
            <a:endParaRPr lang="ru-RU" sz="3600" b="1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1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Музыкальный анализ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4534272" cy="43570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Вальс Шопена до-диез минор </a:t>
            </a:r>
            <a:r>
              <a:rPr lang="ru-RU" dirty="0" err="1"/>
              <a:t>op</a:t>
            </a:r>
            <a:r>
              <a:rPr lang="ru-RU" dirty="0"/>
              <a:t>. 64 №2 относится ко второй </a:t>
            </a:r>
            <a:r>
              <a:rPr lang="ru-RU" dirty="0" smtClean="0"/>
              <a:t>группе – открывается неторопливо, сумрачно, она именно "вздыхающая</a:t>
            </a:r>
            <a:r>
              <a:rPr lang="ru-RU" dirty="0"/>
              <a:t>", до-диез минорная. Мелодия ее начинается характерной для славянской бытовой </a:t>
            </a:r>
            <a:r>
              <a:rPr lang="ru-RU" dirty="0" smtClean="0"/>
              <a:t>музыки, </a:t>
            </a:r>
            <a:r>
              <a:rPr lang="ru-RU" dirty="0"/>
              <a:t>которая имеет значение "лирической". Дальнейшее развитие мелодии построено на выразительных интонациях "</a:t>
            </a:r>
            <a:r>
              <a:rPr lang="ru-RU" dirty="0" smtClean="0"/>
              <a:t>вздохах". Им </a:t>
            </a:r>
            <a:r>
              <a:rPr lang="ru-RU" dirty="0"/>
              <a:t>отвечает капризный </a:t>
            </a:r>
            <a:r>
              <a:rPr lang="ru-RU" dirty="0" smtClean="0"/>
              <a:t>ритм </a:t>
            </a:r>
            <a:r>
              <a:rPr lang="ru-RU" dirty="0"/>
              <a:t>польской мазурки. Вслед за этими двумя элементами (вздохов и ритма мазурки) следует тонкий </a:t>
            </a:r>
            <a:r>
              <a:rPr lang="ru-RU" dirty="0" smtClean="0"/>
              <a:t>быстрый фрагмент - </a:t>
            </a:r>
            <a:r>
              <a:rPr lang="ru-RU" dirty="0"/>
              <a:t>словно дуновение ветерка.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414117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122</TotalTime>
  <Words>849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Прекрасный мир музыки</vt:lpstr>
      <vt:lpstr>Хачатурян А.И.  Вальс к драме «Маскарад»</vt:lpstr>
      <vt:lpstr>История создания</vt:lpstr>
      <vt:lpstr>Презентация PowerPoint</vt:lpstr>
      <vt:lpstr>Презентация PowerPoint</vt:lpstr>
      <vt:lpstr>Презентация PowerPoint</vt:lpstr>
      <vt:lpstr>Музыкальный анализ</vt:lpstr>
      <vt:lpstr>Ф.Шопен Вальс до-диез минор op. 64 №2. </vt:lpstr>
      <vt:lpstr>Музыкальный анализ</vt:lpstr>
      <vt:lpstr>Александр Флярковский  Прощальный вальс</vt:lpstr>
      <vt:lpstr>Музыкальный анализ</vt:lpstr>
      <vt:lpstr>Мое мнение</vt:lpstr>
      <vt:lpstr>Всем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Прекрасный мир музыки</dc:title>
  <dc:creator>Алия Гатауллина</dc:creator>
  <cp:lastModifiedBy>Алсу Гатауллина</cp:lastModifiedBy>
  <cp:revision>26</cp:revision>
  <dcterms:created xsi:type="dcterms:W3CDTF">2019-01-20T15:41:10Z</dcterms:created>
  <dcterms:modified xsi:type="dcterms:W3CDTF">2019-01-22T15:29:54Z</dcterms:modified>
</cp:coreProperties>
</file>