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62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08925" y="4314825"/>
            <a:ext cx="2911475" cy="374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B2966-E3AB-42F0-BA33-63D5E7DF8DFF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4350"/>
            <a:ext cx="640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338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98B8A-B911-4879-AC99-1F31D1375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92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C2AD5-90FB-48F7-BE1E-0021B7EAD758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A827D-29AB-48C4-A9A5-B1AA7FEB8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77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73D7E924-8D83-464E-B37D-560B6246CAF4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8C26C-6C1C-412B-8068-44E9A9955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34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6250" y="93345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83913" y="27019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808877ED-592C-40B7-980F-2F53DF6D6F1A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7365A-969D-47F1-92E4-C272BE384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913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F65D203C-FCD7-4E93-8CBB-C0F4BA81045F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86D1D-4E9C-449D-B624-3FC61BAE4A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457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68CAC-9164-419E-8214-95867A340EAC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0347-B37B-4E2C-B44D-DBCC3CF5B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588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27292-C4B9-43CF-BED7-4D1807EE3F71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CF581-55FE-4D96-99D9-5DE695315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145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6412-B273-4E59-A986-6FC3E43FE899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6F5AD-51BC-4895-A1A0-DEDA18EDD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74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752C926F-8B62-4D7C-8C3C-753F733C86CC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B3E9A-DB5D-4D9D-BCB3-5D97140EE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74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08FAC-ED7C-4251-A022-07A74EA53677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F70D-6BEF-4F56-9FB2-33643B0B4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0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C9D09F70-5B37-40B0-8912-AAB8BE75451B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35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812B3-0B89-416B-85AC-7E71AD7A0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90EB9-7728-496C-A1F8-5BD823FDFB86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25EDF-6BCB-49A1-AC7A-B89AFC7B3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44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02743-14A1-41A9-B745-69FACED1A896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0673C-CBB3-4196-95D5-53861AABA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82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5D219-9BF2-44D1-80CC-7111CA163C3A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1BF56-B663-4193-8686-C0CF81D41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37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B5092-44DE-4CC9-85DF-81BED7F10652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25DCE-5165-4EBD-BFB2-2D436C5D5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80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C90CC-D475-40CD-97D6-00236F689944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58AD7-E29B-4064-B398-2DF22F2E1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51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590A9-60B7-4818-9E25-6208F5D81C33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60A5-A749-49EF-BD8C-AA04BDC8E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89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3588"/>
            <a:ext cx="8610600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193925"/>
            <a:ext cx="10820400" cy="40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4725" y="6356350"/>
            <a:ext cx="2911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BFD4C4-45C8-466E-8CCF-9BFFE459E241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6350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03DDE6-7FCA-4F24-B8A1-6747E1366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36" r:id="rId2"/>
    <p:sldLayoutId id="2147484248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9" r:id="rId11"/>
    <p:sldLayoutId id="2147484250" r:id="rId12"/>
    <p:sldLayoutId id="2147484251" r:id="rId13"/>
    <p:sldLayoutId id="2147484244" r:id="rId14"/>
    <p:sldLayoutId id="2147484245" r:id="rId15"/>
    <p:sldLayoutId id="2147484246" r:id="rId16"/>
    <p:sldLayoutId id="2147484252" r:id="rId17"/>
  </p:sldLayoutIdLst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6438" y="2840038"/>
            <a:ext cx="10418762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МУЗЫКАЛЬНЫЕ ПРОИЗВЕДЕНИЯ ВЕЛИКИХ КОМПОЗИТОРОВ</a:t>
            </a:r>
            <a:endParaRPr lang="ru-RU" sz="4800" b="1" dirty="0">
              <a:latin typeface="+mn-lt"/>
            </a:endParaRPr>
          </a:p>
        </p:txBody>
      </p:sp>
      <p:sp>
        <p:nvSpPr>
          <p:cNvPr id="3" name="Солнце 2"/>
          <p:cNvSpPr/>
          <p:nvPr/>
        </p:nvSpPr>
        <p:spPr>
          <a:xfrm>
            <a:off x="8987246" y="169817"/>
            <a:ext cx="1894114" cy="151529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9562011" y="1840730"/>
            <a:ext cx="1071155" cy="90133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245972" y="4269196"/>
            <a:ext cx="920931" cy="1102451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1166903" y="4937873"/>
            <a:ext cx="822960" cy="86754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245972" y="5565003"/>
            <a:ext cx="642302" cy="79660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10750732" y="982924"/>
            <a:ext cx="1084217" cy="91326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985554" y="2751337"/>
            <a:ext cx="84427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 dirty="0">
                <a:solidFill>
                  <a:schemeClr val="accent1"/>
                </a:solidFill>
              </a:rPr>
              <a:t>СПАСИБО ЗА ВНИМАНИЕ!</a:t>
            </a:r>
          </a:p>
        </p:txBody>
      </p:sp>
      <p:sp>
        <p:nvSpPr>
          <p:cNvPr id="2" name="5-конечная звезда 1"/>
          <p:cNvSpPr/>
          <p:nvPr/>
        </p:nvSpPr>
        <p:spPr>
          <a:xfrm>
            <a:off x="10460989" y="1996805"/>
            <a:ext cx="1075326" cy="107115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5-конечная звезда 2"/>
          <p:cNvSpPr/>
          <p:nvPr/>
        </p:nvSpPr>
        <p:spPr>
          <a:xfrm>
            <a:off x="9468212" y="4514516"/>
            <a:ext cx="992777" cy="9535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лнце 3"/>
          <p:cNvSpPr/>
          <p:nvPr/>
        </p:nvSpPr>
        <p:spPr>
          <a:xfrm>
            <a:off x="9849395" y="543016"/>
            <a:ext cx="1528354" cy="131191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10202093" y="3428793"/>
            <a:ext cx="1031965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427" y="705394"/>
            <a:ext cx="10833419" cy="1580606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C00000"/>
                </a:solidFill>
              </a:rPr>
              <a:t>Арам </a:t>
            </a:r>
            <a:r>
              <a:rPr lang="ru-RU" sz="3200" dirty="0" err="1" smtClean="0">
                <a:solidFill>
                  <a:srgbClr val="C00000"/>
                </a:solidFill>
              </a:rPr>
              <a:t>ильич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хачатурян</a:t>
            </a:r>
            <a:r>
              <a:rPr lang="ru-RU" sz="3200" dirty="0" smtClean="0">
                <a:solidFill>
                  <a:srgbClr val="C00000"/>
                </a:solidFill>
              </a:rPr>
              <a:t>-вальс из балета «маскарад»</a:t>
            </a:r>
            <a:br>
              <a:rPr lang="ru-RU" sz="3200" dirty="0" smtClean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194560"/>
            <a:ext cx="7034349" cy="4024125"/>
          </a:xfrm>
          <a:noFill/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solidFill>
                  <a:srgbClr val="C00000"/>
                </a:solidFill>
              </a:rPr>
              <a:t>Арам Ильич Хачатурян – выдающийся советский композитор, чья музыка не знает границ и находит отклик в любом сердце. Лучшей театральной работой Хачатуряна по праву считается музыка, к драме М.Ю. Лермонтова «Маскарад», написанная к столетию смерти поэта в 1941 году. Вальс сделался, в свою очередь, «волшебным» звеном всей музыки Хачатуряна к спектаклю «Маскарад». И это была редкая творческая удача.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922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538" y="1816100"/>
            <a:ext cx="3860800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7668" y="815840"/>
            <a:ext cx="8610600" cy="1293812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Арам </a:t>
            </a:r>
            <a:r>
              <a:rPr lang="ru-RU" dirty="0" err="1">
                <a:solidFill>
                  <a:srgbClr val="C00000"/>
                </a:solidFill>
              </a:rPr>
              <a:t>ильич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хачатурян</a:t>
            </a:r>
            <a:r>
              <a:rPr lang="ru-RU" dirty="0">
                <a:solidFill>
                  <a:srgbClr val="C00000"/>
                </a:solidFill>
              </a:rPr>
              <a:t>-вальс из балета «маскарад»</a:t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9277" y="1867694"/>
            <a:ext cx="5943600" cy="46370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solidFill>
                  <a:srgbClr val="C00000"/>
                </a:solidFill>
              </a:rPr>
              <a:t>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музыке Хачатуряна к </a:t>
            </a:r>
            <a:r>
              <a:rPr lang="ru-RU" dirty="0" smtClean="0">
                <a:solidFill>
                  <a:srgbClr val="C00000"/>
                </a:solidFill>
              </a:rPr>
              <a:t>«Маскараду» </a:t>
            </a:r>
            <a:r>
              <a:rPr lang="ru-RU" dirty="0">
                <a:solidFill>
                  <a:srgbClr val="C00000"/>
                </a:solidFill>
              </a:rPr>
              <a:t>все отмечено той новизной, которая никогда не </a:t>
            </a:r>
            <a:r>
              <a:rPr lang="ru-RU" dirty="0" smtClean="0">
                <a:solidFill>
                  <a:srgbClr val="C00000"/>
                </a:solidFill>
              </a:rPr>
              <a:t>состарится. Это </a:t>
            </a:r>
            <a:r>
              <a:rPr lang="ru-RU" dirty="0">
                <a:solidFill>
                  <a:srgbClr val="C00000"/>
                </a:solidFill>
              </a:rPr>
              <a:t>в</a:t>
            </a:r>
            <a:r>
              <a:rPr lang="ru-RU" dirty="0" smtClean="0">
                <a:solidFill>
                  <a:srgbClr val="C00000"/>
                </a:solidFill>
              </a:rPr>
              <a:t>альс</a:t>
            </a:r>
            <a:r>
              <a:rPr lang="ru-RU" dirty="0">
                <a:solidFill>
                  <a:srgbClr val="C00000"/>
                </a:solidFill>
              </a:rPr>
              <a:t>, открывающий </a:t>
            </a:r>
            <a:r>
              <a:rPr lang="ru-RU" dirty="0" smtClean="0">
                <a:solidFill>
                  <a:srgbClr val="C00000"/>
                </a:solidFill>
              </a:rPr>
              <a:t>сюиту, для которой характерно </a:t>
            </a:r>
            <a:r>
              <a:rPr lang="ru-RU" dirty="0">
                <a:solidFill>
                  <a:srgbClr val="C00000"/>
                </a:solidFill>
              </a:rPr>
              <a:t>картинная изобразительность, тесная связь с песней и </a:t>
            </a:r>
            <a:r>
              <a:rPr lang="ru-RU" dirty="0" smtClean="0">
                <a:solidFill>
                  <a:srgbClr val="C00000"/>
                </a:solidFill>
              </a:rPr>
              <a:t>танцем, являющаяся </a:t>
            </a:r>
            <a:r>
              <a:rPr lang="ru-RU" dirty="0">
                <a:solidFill>
                  <a:srgbClr val="C00000"/>
                </a:solidFill>
              </a:rPr>
              <a:t>одна из основных разновидностей </a:t>
            </a:r>
            <a:r>
              <a:rPr lang="ru-RU" dirty="0" smtClean="0">
                <a:solidFill>
                  <a:srgbClr val="C00000"/>
                </a:solidFill>
              </a:rPr>
              <a:t>циклической формы в </a:t>
            </a:r>
            <a:r>
              <a:rPr lang="ru-RU" dirty="0">
                <a:solidFill>
                  <a:srgbClr val="C00000"/>
                </a:solidFill>
              </a:rPr>
              <a:t>инструментальной </a:t>
            </a:r>
            <a:r>
              <a:rPr lang="ru-RU" dirty="0" smtClean="0">
                <a:solidFill>
                  <a:srgbClr val="C00000"/>
                </a:solidFill>
              </a:rPr>
              <a:t>музыке.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Мелодия </a:t>
            </a:r>
            <a:r>
              <a:rPr lang="ru-RU" dirty="0">
                <a:solidFill>
                  <a:srgbClr val="C00000"/>
                </a:solidFill>
              </a:rPr>
              <a:t>вальса покоряет своим </a:t>
            </a:r>
            <a:r>
              <a:rPr lang="ru-RU" dirty="0" smtClean="0">
                <a:solidFill>
                  <a:srgbClr val="C00000"/>
                </a:solidFill>
              </a:rPr>
              <a:t>грустным оттенком, умеренно быстрым темпом. И уже первые такты этой удивительной музыки захватывают нас.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4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51088"/>
            <a:ext cx="5519738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0731" y="646022"/>
            <a:ext cx="8610600" cy="1293812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C00000"/>
                </a:solidFill>
              </a:rPr>
              <a:t>Фредерик Шопен-Вальс </a:t>
            </a:r>
            <a:r>
              <a:rPr lang="ru-RU" sz="3200" dirty="0">
                <a:solidFill>
                  <a:srgbClr val="C00000"/>
                </a:solidFill>
              </a:rPr>
              <a:t>до-диез минор, соч. 64, № 2</a:t>
            </a:r>
            <a:br>
              <a:rPr lang="ru-RU" sz="3200" dirty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06550"/>
            <a:ext cx="5113338" cy="46116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solidFill>
                  <a:srgbClr val="C00000"/>
                </a:solidFill>
              </a:rPr>
              <a:t>Фредерик Франсуа Шопен - великий </a:t>
            </a:r>
            <a:r>
              <a:rPr lang="ru-RU" dirty="0" smtClean="0">
                <a:solidFill>
                  <a:srgbClr val="C00000"/>
                </a:solidFill>
              </a:rPr>
              <a:t>композитор-романтик,</a:t>
            </a:r>
            <a:r>
              <a:rPr lang="ru-RU" dirty="0">
                <a:solidFill>
                  <a:srgbClr val="C00000"/>
                </a:solidFill>
              </a:rPr>
              <a:t>  основатель польской пианистической </a:t>
            </a:r>
            <a:r>
              <a:rPr lang="ru-RU" dirty="0" smtClean="0">
                <a:solidFill>
                  <a:srgbClr val="C00000"/>
                </a:solidFill>
              </a:rPr>
              <a:t>школы. </a:t>
            </a:r>
            <a:r>
              <a:rPr lang="ru-RU" dirty="0">
                <a:solidFill>
                  <a:srgbClr val="C00000"/>
                </a:solidFill>
              </a:rPr>
              <a:t>Поэтическое претворение получает самый ритм вальса, его кружащееся движение - то скользящее, воздушное, то вихревое, полётное. Вальсы Шопена, подобно его этюдам, перерастают в концертные пьесы, вдохновенные и глубокие, изящные и </a:t>
            </a:r>
            <a:r>
              <a:rPr lang="ru-RU" dirty="0" smtClean="0">
                <a:solidFill>
                  <a:srgbClr val="C00000"/>
                </a:solidFill>
              </a:rPr>
              <a:t>блестящие.</a:t>
            </a:r>
            <a:r>
              <a:rPr lang="ru-RU" dirty="0">
                <a:solidFill>
                  <a:srgbClr val="C00000"/>
                </a:solidFill>
              </a:rPr>
              <a:t> Острый минорный вальс также является шедевром в своей категории - жемчужиной поэзии, выраженной в краткой, существенной </a:t>
            </a:r>
            <a:r>
              <a:rPr lang="ru-RU" dirty="0" smtClean="0">
                <a:solidFill>
                  <a:srgbClr val="C00000"/>
                </a:solidFill>
              </a:rPr>
              <a:t>форме, написанный в 1846 году.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solidFill>
                  <a:srgbClr val="C00000"/>
                </a:solidFill>
              </a:rPr>
              <a:t>Этот вальс принимает форму миниатюры в троичном танце; это танец с трио</a:t>
            </a:r>
            <a:r>
              <a:rPr lang="ru-RU" dirty="0" smtClean="0">
                <a:solidFill>
                  <a:srgbClr val="C00000"/>
                </a:solidFill>
              </a:rPr>
              <a:t>. Незабываемая </a:t>
            </a:r>
            <a:r>
              <a:rPr lang="ru-RU" dirty="0">
                <a:solidFill>
                  <a:srgbClr val="C00000"/>
                </a:solidFill>
              </a:rPr>
              <a:t>тема пронизана гармонией, сладостью и тоской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0"/>
              </a:spcAft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pic>
        <p:nvPicPr>
          <p:cNvPr id="11268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3" y="1771650"/>
            <a:ext cx="5614987" cy="380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Александр </a:t>
            </a:r>
            <a:r>
              <a:rPr lang="ru-RU" dirty="0" err="1" smtClean="0">
                <a:solidFill>
                  <a:srgbClr val="C00000"/>
                </a:solidFill>
              </a:rPr>
              <a:t>флярковский</a:t>
            </a:r>
            <a:r>
              <a:rPr lang="ru-RU" dirty="0" smtClean="0">
                <a:solidFill>
                  <a:srgbClr val="C00000"/>
                </a:solidFill>
              </a:rPr>
              <a:t>-школьный вальс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075" y="1279525"/>
            <a:ext cx="5864225" cy="534352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solidFill>
                  <a:srgbClr val="C00000"/>
                </a:solidFill>
              </a:rPr>
              <a:t>Александр Георгиевич </a:t>
            </a:r>
            <a:r>
              <a:rPr lang="ru-RU" dirty="0" err="1" smtClean="0">
                <a:solidFill>
                  <a:srgbClr val="C00000"/>
                </a:solidFill>
              </a:rPr>
              <a:t>Флярковский</a:t>
            </a:r>
            <a:r>
              <a:rPr lang="ru-RU" dirty="0" smtClean="0">
                <a:solidFill>
                  <a:srgbClr val="C00000"/>
                </a:solidFill>
              </a:rPr>
              <a:t>-российский </a:t>
            </a:r>
            <a:r>
              <a:rPr lang="ru-RU" dirty="0">
                <a:solidFill>
                  <a:srgbClr val="C00000"/>
                </a:solidFill>
              </a:rPr>
              <a:t>композитор, автор более 300 песен, многие из которых стали популярными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>
                <a:solidFill>
                  <a:srgbClr val="C00000"/>
                </a:solidFill>
              </a:rPr>
              <a:t> Важное место в творчестве </a:t>
            </a:r>
            <a:r>
              <a:rPr lang="ru-RU" dirty="0" err="1">
                <a:solidFill>
                  <a:srgbClr val="C00000"/>
                </a:solidFill>
              </a:rPr>
              <a:t>Флярковского</a:t>
            </a:r>
            <a:r>
              <a:rPr lang="ru-RU" dirty="0">
                <a:solidFill>
                  <a:srgbClr val="C00000"/>
                </a:solidFill>
              </a:rPr>
              <a:t> занимают героико-гражданственная тематика и лирика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>
                <a:solidFill>
                  <a:srgbClr val="C00000"/>
                </a:solidFill>
              </a:rPr>
              <a:t>  Песни, романсы, хоры, кантаты, оратории </a:t>
            </a:r>
            <a:r>
              <a:rPr lang="ru-RU" dirty="0" err="1">
                <a:solidFill>
                  <a:srgbClr val="C00000"/>
                </a:solidFill>
              </a:rPr>
              <a:t>Флярковского</a:t>
            </a:r>
            <a:r>
              <a:rPr lang="ru-RU" dirty="0">
                <a:solidFill>
                  <a:srgbClr val="C00000"/>
                </a:solidFill>
              </a:rPr>
              <a:t> отличаются мелодичной выразительностью, тонким и органичным претворением стихотворного текста.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Хиты </a:t>
            </a:r>
            <a:r>
              <a:rPr lang="ru-RU" dirty="0" err="1">
                <a:solidFill>
                  <a:srgbClr val="C00000"/>
                </a:solidFill>
              </a:rPr>
              <a:t>Флярковского</a:t>
            </a:r>
            <a:r>
              <a:rPr lang="ru-RU" dirty="0">
                <a:solidFill>
                  <a:srgbClr val="C00000"/>
                </a:solidFill>
              </a:rPr>
              <a:t> практически всегда отличали композиторское совершенство, четкая </a:t>
            </a:r>
            <a:r>
              <a:rPr lang="ru-RU" dirty="0" err="1">
                <a:solidFill>
                  <a:srgbClr val="C00000"/>
                </a:solidFill>
              </a:rPr>
              <a:t>выстроенность</a:t>
            </a:r>
            <a:r>
              <a:rPr lang="ru-RU" dirty="0">
                <a:solidFill>
                  <a:srgbClr val="C00000"/>
                </a:solidFill>
              </a:rPr>
              <a:t> и запоминаемость мелодий, которые никогда не были банальны или похожи на чьи-то </a:t>
            </a:r>
            <a:r>
              <a:rPr lang="ru-RU" dirty="0" err="1" smtClean="0">
                <a:solidFill>
                  <a:srgbClr val="C00000"/>
                </a:solidFill>
              </a:rPr>
              <a:t>чужие.Среди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написанной композитором музыки для кинофильмов особую популярность в 1976 г. имели мелодии к школьной мелодраме «Розыгрыш</a:t>
            </a:r>
            <a:r>
              <a:rPr lang="ru-RU" dirty="0" smtClean="0">
                <a:solidFill>
                  <a:srgbClr val="C00000"/>
                </a:solidFill>
              </a:rPr>
              <a:t>».</a:t>
            </a:r>
            <a:endParaRPr lang="ru-RU" dirty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pic>
        <p:nvPicPr>
          <p:cNvPr id="1229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00" y="2455863"/>
            <a:ext cx="5875338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718458" y="1881052"/>
            <a:ext cx="10379756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chemeClr val="accent1"/>
                </a:solidFill>
              </a:rPr>
              <a:t>Рассмотрим «Вальс» к драме Лермонтова «</a:t>
            </a:r>
            <a:r>
              <a:rPr lang="ru-RU" altLang="ru-RU" sz="2400" b="1" dirty="0" err="1">
                <a:solidFill>
                  <a:schemeClr val="accent1"/>
                </a:solidFill>
              </a:rPr>
              <a:t>Маскарад».Это</a:t>
            </a:r>
            <a:r>
              <a:rPr lang="ru-RU" altLang="ru-RU" sz="2400" b="1" dirty="0">
                <a:solidFill>
                  <a:schemeClr val="accent1"/>
                </a:solidFill>
              </a:rPr>
              <a:t> одно из самых ярких произведений </a:t>
            </a:r>
            <a:r>
              <a:rPr lang="ru-RU" altLang="ru-RU" sz="2400" b="1" dirty="0" err="1">
                <a:solidFill>
                  <a:schemeClr val="accent1"/>
                </a:solidFill>
              </a:rPr>
              <a:t>А.И.Хачатуряна</a:t>
            </a:r>
            <a:r>
              <a:rPr lang="ru-RU" altLang="ru-RU" sz="2400" b="1" dirty="0">
                <a:solidFill>
                  <a:schemeClr val="accent1"/>
                </a:solidFill>
              </a:rPr>
              <a:t>. Некоторые специалисты считают, что если бы Хачатурян ничего больше не написал, кроме вальса к «Маскараду», он всё равно бы стал всемирно известным композитором.  Одной  из основных причин успеха этой музыки сделался пронизывающий её симфонизм, насыщенность фактуры, т.к. вальс был написан для симфонического оркестра и является переложением для фортепиано. Передавать чувства  и страсти персонажей-так понимал Хачатурян задачу композитора, и без всякой стилизации под ту или иную эпоху</a:t>
            </a:r>
            <a:r>
              <a:rPr lang="ru-RU" altLang="ru-RU" sz="2400" b="1" dirty="0"/>
              <a:t>.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3866606" y="1233487"/>
            <a:ext cx="4598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C00000"/>
                </a:solidFill>
              </a:rPr>
              <a:t>Анализ произведений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496389" y="1789610"/>
            <a:ext cx="10907484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chemeClr val="accent1"/>
                </a:solidFill>
              </a:rPr>
              <a:t>Следующее произведение , один из поздних вальсов - знаменитый элегический Седьмой до-диез минорный. Есть предположение, что этот вальс тоже был навеян мыслями о Марии </a:t>
            </a:r>
            <a:r>
              <a:rPr lang="ru-RU" altLang="ru-RU" sz="2400" b="1" dirty="0" err="1">
                <a:solidFill>
                  <a:schemeClr val="accent1"/>
                </a:solidFill>
              </a:rPr>
              <a:t>Водзиньской</a:t>
            </a:r>
            <a:r>
              <a:rPr lang="ru-RU" altLang="ru-RU" sz="2400" b="1" dirty="0">
                <a:solidFill>
                  <a:schemeClr val="accent1"/>
                </a:solidFill>
              </a:rPr>
              <a:t>.</a:t>
            </a:r>
          </a:p>
          <a:p>
            <a:pPr eaLnBrk="1" hangingPunct="1"/>
            <a:r>
              <a:rPr lang="ru-RU" altLang="ru-RU" sz="2400" b="1" dirty="0">
                <a:solidFill>
                  <a:schemeClr val="accent1"/>
                </a:solidFill>
              </a:rPr>
              <a:t>Это произведение, завоевавшее чрезвычайную популярность, можно назвать вальсом-фантазией или вальсом-мечтой. Форма здесь оригинальна. Её можно определить, как трёхчастную с припевом; появляясь трижды, припев придаёт форме черты рондо.</a:t>
            </a:r>
          </a:p>
          <a:p>
            <a:pPr eaLnBrk="1" hangingPunct="1"/>
            <a:r>
              <a:rPr lang="ru-RU" altLang="ru-RU" sz="2400" b="1" dirty="0">
                <a:solidFill>
                  <a:schemeClr val="accent1"/>
                </a:solidFill>
              </a:rPr>
              <a:t>Спокойное грациозное начало сменяет лиричная средняя часть, очень близкая по настроению к ноктюрну. Этот вальс совсем не похож на ранние, искрящиеся и весёлые вальсы Шопена.</a:t>
            </a:r>
          </a:p>
          <a:p>
            <a:pPr eaLnBrk="1" hangingPunct="1"/>
            <a:endParaRPr lang="ru-RU" altLang="ru-RU" sz="2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468438" y="955675"/>
            <a:ext cx="10474325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chemeClr val="accent1"/>
                </a:solidFill>
              </a:rPr>
              <a:t>Первым исполнителем песни «Школьный вальс» стал певец Георгий Виноградов. По его воспоминаниям, он записывал её в студии звукозаписи вместе с симфоническим оркестром, дирижёром которого был Исаак Дунаевский. По словам Виноградова, композитор остался доволен исполнением новой песни — «не успел тогда отзвучать её финальный аккорд, как распахнулась дверь студии и Дунаевский, взволнованный и растроганный, стремительно бросился мне навстречу, обнял, расцеловал и тут же вручил рукописный клавир, предварительно им надписанный».</a:t>
            </a:r>
          </a:p>
          <a:p>
            <a:pPr eaLnBrk="1" hangingPunct="1"/>
            <a:r>
              <a:rPr lang="ru-RU" altLang="ru-RU" b="1">
                <a:solidFill>
                  <a:schemeClr val="accent1"/>
                </a:solidFill>
              </a:rPr>
              <a:t>После исполнения по радио и записи на грампластинку песня «Школьный вальс» быстро завоевала популярность у слушателей, а другие певцы и певицы тоже захотели иметь её в своём репертуаре. По радио услышала её и бывшая воронежская выпускница Юлия Плахотник, в то время уже студентка одного из московских медицинских институтов. Поскольку содержание песни было связано с тем, о чём она просила композитора, она написала ему ещё одно письмо. Очень быстро она получила ответ, в котором Дунаевский писал, что его очень тронуло написанное Юлией, и что оно послужило тем откликом на песню «Школьный вальс», которого он очень ждал, и именно от неё. Композитор писал: «Я не скажу, что мысль о создании школьной песни явилась у меня в связи с вашим тем, давним письмом. Нет! О школьных песнях я всегда думал, да и писал их если не по прямому назначению и если не на прямую тему, то, во всяком случае, на близкую к школьной тематике. Но ваше письмо, безусловно, ускорило то творческое внутреннее брожение, которое является залогом создания произведения».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773238" y="1524000"/>
            <a:ext cx="10239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accent1"/>
                </a:solidFill>
              </a:rPr>
              <a:t>Все три произведения оставили у меня глубокий отклик в душе.</a:t>
            </a:r>
          </a:p>
          <a:p>
            <a:pPr eaLnBrk="1" hangingPunct="1"/>
            <a:r>
              <a:rPr lang="ru-RU" altLang="ru-RU" sz="2400" b="1">
                <a:solidFill>
                  <a:schemeClr val="accent1"/>
                </a:solidFill>
              </a:rPr>
              <a:t>Невозможно не почувствовать эмоции, переживания,жизненные моменты</a:t>
            </a:r>
          </a:p>
          <a:p>
            <a:pPr eaLnBrk="1" hangingPunct="1"/>
            <a:r>
              <a:rPr lang="ru-RU" altLang="ru-RU" sz="2400" b="1">
                <a:solidFill>
                  <a:schemeClr val="accent1"/>
                </a:solidFill>
              </a:rPr>
              <a:t>которые композиторы так прекрасно выражают через свою музыку! </a:t>
            </a:r>
          </a:p>
          <a:p>
            <a:pPr eaLnBrk="1" hangingPunct="1"/>
            <a:endParaRPr lang="ru-RU" altLang="ru-RU" sz="24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451</TotalTime>
  <Words>357</Words>
  <Application>Microsoft Office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Century Gothic</vt:lpstr>
      <vt:lpstr>Arial</vt:lpstr>
      <vt:lpstr>Calibri</vt:lpstr>
      <vt:lpstr>След самолета</vt:lpstr>
      <vt:lpstr>Презентация PowerPoint</vt:lpstr>
      <vt:lpstr>Арам ильич хачатурян-вальс из балета «маскарад» </vt:lpstr>
      <vt:lpstr>Арам ильич хачатурян-вальс из балета «маскарад» </vt:lpstr>
      <vt:lpstr>Фредерик Шопен-Вальс до-диез минор, соч. 64, № 2 </vt:lpstr>
      <vt:lpstr>Александр флярковский-школьный вальс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23</cp:revision>
  <dcterms:created xsi:type="dcterms:W3CDTF">2019-01-20T10:03:11Z</dcterms:created>
  <dcterms:modified xsi:type="dcterms:W3CDTF">2019-01-21T16:58:06Z</dcterms:modified>
</cp:coreProperties>
</file>