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F20A-7F5F-4ABE-8532-E7A4BA61605B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88588-5E2C-4496-B2FE-EA0E335F56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F20A-7F5F-4ABE-8532-E7A4BA61605B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88588-5E2C-4496-B2FE-EA0E335F56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F20A-7F5F-4ABE-8532-E7A4BA61605B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88588-5E2C-4496-B2FE-EA0E335F56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F20A-7F5F-4ABE-8532-E7A4BA61605B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88588-5E2C-4496-B2FE-EA0E335F56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F20A-7F5F-4ABE-8532-E7A4BA61605B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88588-5E2C-4496-B2FE-EA0E335F56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F20A-7F5F-4ABE-8532-E7A4BA61605B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88588-5E2C-4496-B2FE-EA0E335F56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F20A-7F5F-4ABE-8532-E7A4BA61605B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88588-5E2C-4496-B2FE-EA0E335F56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F20A-7F5F-4ABE-8532-E7A4BA61605B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88588-5E2C-4496-B2FE-EA0E335F56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F20A-7F5F-4ABE-8532-E7A4BA61605B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88588-5E2C-4496-B2FE-EA0E335F56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F20A-7F5F-4ABE-8532-E7A4BA61605B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88588-5E2C-4496-B2FE-EA0E335F56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F20A-7F5F-4ABE-8532-E7A4BA61605B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88588-5E2C-4496-B2FE-EA0E335F56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9F20A-7F5F-4ABE-8532-E7A4BA61605B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88588-5E2C-4496-B2FE-EA0E335F56C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C%D0%B0%D1%81%D0%BA%D0%B0%D1%80%D0%B0%D0%B4_(%D0%BF%D1%8C%D0%B5%D1%81%D0%B0)" TargetMode="External"/><Relationship Id="rId13" Type="http://schemas.openxmlformats.org/officeDocument/2006/relationships/hyperlink" Target="https://ru.wikipedia.org/wiki/1982_%D0%B3%D0%BE%D0%B4_%D0%B2_%D1%82%D0%B5%D0%B0%D1%82%D1%80%D0%B5" TargetMode="External"/><Relationship Id="rId3" Type="http://schemas.openxmlformats.org/officeDocument/2006/relationships/hyperlink" Target="https://ru.wikipedia.org/wiki/%D0%93%D0%BE%D1%81%D1%83%D0%B4%D0%B0%D1%80%D1%81%D1%82%D0%B2%D0%B5%D0%BD%D0%BD%D1%8B%D0%B9_%D0%B0%D0%BA%D0%B0%D0%B4%D0%B5%D0%BC%D0%B8%D1%87%D0%B5%D1%81%D0%BA%D0%B8%D0%B9_%D1%82%D0%B5%D0%B0%D1%82%D1%80_%D0%B8%D0%BC._%D0%95._%D0%92%D0%B0%D1%85%D1%82%D0%B0%D0%BD%D0%B3%D0%BE%D0%B2%D0%B0" TargetMode="External"/><Relationship Id="rId7" Type="http://schemas.openxmlformats.org/officeDocument/2006/relationships/hyperlink" Target="https://ru.wikipedia.org/wiki/%D0%A0%D1%8B%D0%B6%D0%B5%D0%BD%D0%BA%D0%BE,_%D0%9D%D0%B0%D1%82%D0%B0%D0%BB%D1%8C%D1%8F_%D0%98%D0%B2%D0%B0%D0%BD%D0%BE%D0%B2%D0%BD%D0%B0" TargetMode="External"/><Relationship Id="rId12" Type="http://schemas.openxmlformats.org/officeDocument/2006/relationships/hyperlink" Target="https://ru.wikipedia.org/wiki/1954_%D0%B3%D0%BE%D0%B4" TargetMode="External"/><Relationship Id="rId2" Type="http://schemas.openxmlformats.org/officeDocument/2006/relationships/hyperlink" Target="https://ru.wikipedia.org/wiki/%D0%A5%D0%B0%D1%87%D0%B0%D1%82%D1%83%D1%80%D1%8F%D0%BD,_%D0%90%D1%80%D0%B0%D0%BC_%D0%98%D0%BB%D1%8C%D0%B8%D1%87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%D0%9E%D0%B3%D0%B0%D0%BD%D0%B5%D1%81%D1%8F%D0%BD,_%D0%AD%D0%B4%D0%B3%D0%B0%D1%80_%D0%A1%D0%B5%D1%80%D0%B3%D0%B5%D0%B5%D0%B2%D0%B8%D1%87" TargetMode="External"/><Relationship Id="rId11" Type="http://schemas.openxmlformats.org/officeDocument/2006/relationships/hyperlink" Target="https://ru.wikipedia.org/wiki/1941_%D0%B3%D0%BE%D0%B4" TargetMode="External"/><Relationship Id="rId5" Type="http://schemas.openxmlformats.org/officeDocument/2006/relationships/hyperlink" Target="https://ru.wikipedia.org/wiki/%D0%9C%D0%BE%D1%81%D0%BA%D0%BE%D0%B2%D1%81%D0%BA%D0%B8%D0%B9_%D0%A5%D1%83%D0%B4%D0%BE%D0%B6%D0%B5%D1%81%D1%82%D0%B2%D0%B5%D0%BD%D0%BD%D1%8B%D0%B9_%D1%82%D0%B5%D0%B0%D1%82%D1%80" TargetMode="External"/><Relationship Id="rId10" Type="http://schemas.openxmlformats.org/officeDocument/2006/relationships/hyperlink" Target="https://ru.wikipedia.org/wiki/%D0%9A%D0%BE%D0%BC%D0%BF%D0%BE%D0%B7%D0%B8%D1%82%D0%BE%D1%80" TargetMode="External"/><Relationship Id="rId4" Type="http://schemas.openxmlformats.org/officeDocument/2006/relationships/hyperlink" Target="https://ru.wikipedia.org/wiki/%D0%9B%D0%B0%D0%B2%D1%80%D0%B5%D0%BD%D1%91%D0%B2,_%D0%91%D0%BE%D1%80%D0%B8%D1%81_%D0%90%D0%BD%D0%B4%D1%80%D0%B5%D0%B5%D0%B2%D0%B8%D1%87" TargetMode="External"/><Relationship Id="rId9" Type="http://schemas.openxmlformats.org/officeDocument/2006/relationships/hyperlink" Target="https://ru.wikipedia.org/wiki/%D0%9B%D0%B5%D1%80%D0%BC%D0%BE%D0%BD%D1%82%D0%BE%D0%B2,_%D0%9C%D0%B8%D1%85%D0%B0%D0%B8%D0%BB_%D0%AE%D1%80%D1%8C%D0%B5%D0%B2%D0%B8%D1%87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C%D0%BE%D1%81%D0%BA%D0%B2%D0%B0" TargetMode="External"/><Relationship Id="rId13" Type="http://schemas.openxmlformats.org/officeDocument/2006/relationships/image" Target="../media/image1.jpeg"/><Relationship Id="rId3" Type="http://schemas.openxmlformats.org/officeDocument/2006/relationships/hyperlink" Target="https://ru.wikipedia.org/wiki/6_%D0%B8%D1%8E%D0%BB%D1%8F" TargetMode="External"/><Relationship Id="rId7" Type="http://schemas.openxmlformats.org/officeDocument/2006/relationships/hyperlink" Target="https://ru.wikipedia.org/wiki/2014_%D0%B3%D0%BE%D0%B4" TargetMode="External"/><Relationship Id="rId12" Type="http://schemas.openxmlformats.org/officeDocument/2006/relationships/hyperlink" Target="https://ru.wikipedia.org/wiki/%D0%97%D0%B0%D1%81%D0%BB%D1%83%D0%B6%D0%B5%D0%BD%D0%BD%D1%8B%D0%B9_%D0%B4%D0%B5%D1%8F%D1%82%D0%B5%D0%BB%D1%8C_%D0%BA%D1%83%D0%BB%D1%8C%D1%82%D1%83%D1%80%D1%8B_%D0%9F%D0%BE%D0%BB%D1%8C%D1%88%D0%B8" TargetMode="External"/><Relationship Id="rId2" Type="http://schemas.openxmlformats.org/officeDocument/2006/relationships/hyperlink" Target="https://ru.wikipedia.org/wiki/%D0%94%D0%B8%D0%B4%D1%83%D1%80%D0%BE%D0%B2,_%D0%90%D0%BB%D0%B5%D0%BA%D1%81%D0%B5%D0%B9_%D0%90%D0%BB%D0%B5%D0%BA%D1%81%D0%B5%D0%B5%D0%B2%D0%B8%D1%87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8_%D0%BC%D0%B0%D1%8F" TargetMode="External"/><Relationship Id="rId11" Type="http://schemas.openxmlformats.org/officeDocument/2006/relationships/hyperlink" Target="https://ru.wikipedia.org/wiki/1986" TargetMode="External"/><Relationship Id="rId5" Type="http://schemas.openxmlformats.org/officeDocument/2006/relationships/hyperlink" Target="https://ru.wikipedia.org/wiki/%D0%9B%D0%B5%D0%BD%D0%B8%D0%BD%D0%B3%D1%80%D0%B0%D0%B4" TargetMode="External"/><Relationship Id="rId10" Type="http://schemas.openxmlformats.org/officeDocument/2006/relationships/hyperlink" Target="https://ru.wikipedia.org/wiki/%D0%9D%D0%B0%D1%80%D0%BE%D0%B4%D0%BD%D1%8B%D0%B9_%D0%B0%D1%80%D1%82%D0%B8%D1%81%D1%82_%D0%A0%D0%A1%D0%A4%D0%A1%D0%A0" TargetMode="External"/><Relationship Id="rId4" Type="http://schemas.openxmlformats.org/officeDocument/2006/relationships/hyperlink" Target="https://ru.wikipedia.org/wiki/1931_%D0%B3%D0%BE%D0%B4" TargetMode="External"/><Relationship Id="rId9" Type="http://schemas.openxmlformats.org/officeDocument/2006/relationships/hyperlink" Target="https://ru.wikipedia.org/wiki/%D0%9A%D0%BE%D0%BC%D0%BF%D0%BE%D0%B7%D0%B8%D1%82%D0%BE%D1%80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«Маскарад»</a:t>
            </a:r>
            <a:r>
              <a:rPr lang="ru-RU" dirty="0"/>
              <a:t> — балет в 3 актах 15 картинах, с прологом и эпилогом на музыку </a:t>
            </a:r>
            <a:r>
              <a:rPr lang="ru-RU" dirty="0" err="1">
                <a:hlinkClick r:id="rId2" tooltip="Хачатурян, Арам Ильич"/>
              </a:rPr>
              <a:t>Арама</a:t>
            </a:r>
            <a:r>
              <a:rPr lang="ru-RU" dirty="0">
                <a:hlinkClick r:id="rId2" tooltip="Хачатурян, Арам Ильич"/>
              </a:rPr>
              <a:t> Хачатуряна</a:t>
            </a:r>
            <a:r>
              <a:rPr lang="ru-RU" dirty="0"/>
              <a:t>: оркестровой сюиты 1943 года (музыка к спектаклю «Маскарад» в </a:t>
            </a:r>
            <a:r>
              <a:rPr lang="ru-RU" dirty="0">
                <a:hlinkClick r:id="rId3" tooltip="Государственный академический театр им. Е. Вахтангова"/>
              </a:rPr>
              <a:t>Театре им. Е. Вахтангова</a:t>
            </a:r>
            <a:r>
              <a:rPr lang="ru-RU" dirty="0"/>
              <a:t>, 1941) и музыки к пьесе «Лермонтов» </a:t>
            </a:r>
            <a:r>
              <a:rPr lang="ru-RU" dirty="0">
                <a:hlinkClick r:id="rId4" tooltip="Лавренёв, Борис Андреевич"/>
              </a:rPr>
              <a:t>Б. Лавренева</a:t>
            </a:r>
            <a:r>
              <a:rPr lang="ru-RU" dirty="0"/>
              <a:t> (</a:t>
            </a:r>
            <a:r>
              <a:rPr lang="ru-RU" dirty="0">
                <a:hlinkClick r:id="rId5" tooltip="Московский Художественный театр"/>
              </a:rPr>
              <a:t>МХАТ</a:t>
            </a:r>
            <a:r>
              <a:rPr lang="ru-RU" dirty="0"/>
              <a:t>, 1954). Музыкальная композиция и редакция </a:t>
            </a:r>
            <a:r>
              <a:rPr lang="ru-RU" dirty="0">
                <a:hlinkClick r:id="rId6" tooltip="Оганесян, Эдгар Сергеевич"/>
              </a:rPr>
              <a:t>Эдгара Оганесяна</a:t>
            </a:r>
            <a:r>
              <a:rPr lang="ru-RU" dirty="0"/>
              <a:t>. Либретто Лидии </a:t>
            </a:r>
            <a:r>
              <a:rPr lang="ru-RU" dirty="0" err="1"/>
              <a:t>Вильвовской</a:t>
            </a:r>
            <a:r>
              <a:rPr lang="ru-RU" dirty="0"/>
              <a:t>, Михаила Долгополова, </a:t>
            </a:r>
            <a:r>
              <a:rPr lang="ru-RU" dirty="0">
                <a:hlinkClick r:id="rId7" tooltip="Рыженко, Наталья Ивановна"/>
              </a:rPr>
              <a:t>Натальи </a:t>
            </a:r>
            <a:r>
              <a:rPr lang="ru-RU" dirty="0" err="1">
                <a:hlinkClick r:id="rId7" tooltip="Рыженко, Наталья Ивановна"/>
              </a:rPr>
              <a:t>Рыженко</a:t>
            </a:r>
            <a:r>
              <a:rPr lang="ru-RU" dirty="0"/>
              <a:t> и Виктора Смирнова-Голованова по мотивам </a:t>
            </a:r>
            <a:r>
              <a:rPr lang="ru-RU" dirty="0">
                <a:hlinkClick r:id="rId8" tooltip="Маскарад (пьеса)"/>
              </a:rPr>
              <a:t>одноимённой драмы</a:t>
            </a:r>
            <a:r>
              <a:rPr lang="ru-RU" dirty="0"/>
              <a:t> </a:t>
            </a:r>
            <a:r>
              <a:rPr lang="ru-RU" dirty="0">
                <a:hlinkClick r:id="rId9" tooltip="Лермонтов, Михаил Юрьевич"/>
              </a:rPr>
              <a:t>Михаила Лермонтова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785926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История </a:t>
            </a:r>
            <a:r>
              <a:rPr lang="ru-RU" dirty="0" smtClean="0"/>
              <a:t>создания</a:t>
            </a:r>
            <a:endParaRPr lang="ru-RU" dirty="0"/>
          </a:p>
          <a:p>
            <a:r>
              <a:rPr lang="ru-RU" dirty="0">
                <a:hlinkClick r:id="rId10" tooltip="Композитор"/>
              </a:rPr>
              <a:t>Композитор</a:t>
            </a:r>
            <a:r>
              <a:rPr lang="ru-RU" dirty="0"/>
              <a:t> </a:t>
            </a:r>
            <a:r>
              <a:rPr lang="ru-RU" dirty="0">
                <a:hlinkClick r:id="rId2" tooltip="Хачатурян, Арам Ильич"/>
              </a:rPr>
              <a:t>Арам Хачатурян</a:t>
            </a:r>
            <a:r>
              <a:rPr lang="ru-RU" dirty="0"/>
              <a:t> никогда не сочинял балет «Маскарад». В </a:t>
            </a:r>
            <a:r>
              <a:rPr lang="ru-RU" dirty="0">
                <a:hlinkClick r:id="rId11" tooltip="1941 год"/>
              </a:rPr>
              <a:t>1941 году</a:t>
            </a:r>
            <a:r>
              <a:rPr lang="ru-RU" dirty="0"/>
              <a:t> он написал музыку к ставшему знаменитым одноимённому спектаклю </a:t>
            </a:r>
            <a:r>
              <a:rPr lang="ru-RU" dirty="0">
                <a:hlinkClick r:id="rId3" tooltip="Государственный академический театр им. Е. Вахтангова"/>
              </a:rPr>
              <a:t>Театра им. Е. Вахтангова</a:t>
            </a:r>
            <a:r>
              <a:rPr lang="ru-RU" dirty="0"/>
              <a:t>, а через два года переработал её в оркестровую сюиту, получившую заслуженное признание. В 1970-е годы хореографы Лидия </a:t>
            </a:r>
            <a:r>
              <a:rPr lang="ru-RU" dirty="0" err="1"/>
              <a:t>Вильвовская</a:t>
            </a:r>
            <a:r>
              <a:rPr lang="ru-RU" dirty="0"/>
              <a:t> и Михаил Долгополов начали писать либретто по драме </a:t>
            </a:r>
            <a:r>
              <a:rPr lang="ru-RU" dirty="0">
                <a:hlinkClick r:id="rId9" tooltip="Лермонтов, Михаил Юрьевич"/>
              </a:rPr>
              <a:t>Михаила Лермонтова</a:t>
            </a:r>
            <a:r>
              <a:rPr lang="ru-RU" dirty="0"/>
              <a:t>, отталкиваясь от этой музыки, к тому времени считавшейся лучшим музыкальным воплощением героев Лермонтова. Предполагалось, что Хачатурян будет использовать в партитуре балета и свою, сходную по тематике музыку к пьесе </a:t>
            </a:r>
            <a:r>
              <a:rPr lang="ru-RU" dirty="0">
                <a:hlinkClick r:id="rId4" tooltip="Лавренёв, Борис Андреевич"/>
              </a:rPr>
              <a:t>Бориса Лавренева</a:t>
            </a:r>
            <a:r>
              <a:rPr lang="ru-RU" dirty="0"/>
              <a:t> «Лермонтов», поставленную в </a:t>
            </a:r>
            <a:r>
              <a:rPr lang="ru-RU" dirty="0">
                <a:hlinkClick r:id="rId12" tooltip="1954 год"/>
              </a:rPr>
              <a:t>1954 </a:t>
            </a:r>
            <a:r>
              <a:rPr lang="ru-RU" dirty="0" err="1">
                <a:hlinkClick r:id="rId12" tooltip="1954 год"/>
              </a:rPr>
              <a:t>году</a:t>
            </a:r>
            <a:r>
              <a:rPr lang="ru-RU" dirty="0" err="1"/>
              <a:t>во</a:t>
            </a:r>
            <a:r>
              <a:rPr lang="ru-RU" dirty="0"/>
              <a:t> </a:t>
            </a:r>
            <a:r>
              <a:rPr lang="ru-RU" dirty="0" err="1">
                <a:hlinkClick r:id="rId5" tooltip="Московский Художественный театр"/>
              </a:rPr>
              <a:t>МХАТе</a:t>
            </a:r>
            <a:r>
              <a:rPr lang="ru-RU" dirty="0"/>
              <a:t>. Но проекту не суждено было осуществиться.</a:t>
            </a:r>
          </a:p>
          <a:p>
            <a:r>
              <a:rPr lang="ru-RU" dirty="0"/>
              <a:t>Лишь двадцать лет спустя, в </a:t>
            </a:r>
            <a:r>
              <a:rPr lang="ru-RU" dirty="0">
                <a:hlinkClick r:id="rId13" tooltip="1982 год в театре"/>
              </a:rPr>
              <a:t>1982</a:t>
            </a:r>
            <a:r>
              <a:rPr lang="ru-RU" dirty="0"/>
              <a:t> году, уже после смерти композитора, его ученик </a:t>
            </a:r>
            <a:r>
              <a:rPr lang="ru-RU" dirty="0">
                <a:hlinkClick r:id="rId6" tooltip="Оганесян, Эдгар Сергеевич"/>
              </a:rPr>
              <a:t>Эдгар Оганесян</a:t>
            </a:r>
            <a:r>
              <a:rPr lang="ru-RU" dirty="0"/>
              <a:t> создал партитуру балета «Маскарад» на основе музыки </a:t>
            </a:r>
            <a:r>
              <a:rPr lang="ru-RU" dirty="0" err="1"/>
              <a:t>Арама</a:t>
            </a:r>
            <a:r>
              <a:rPr lang="ru-RU" dirty="0"/>
              <a:t> Хачатуряна, включив в неё фрагменты и других произведений композитора: Вторая симфония, Соната-монолог для виолончели соло, «</a:t>
            </a:r>
            <a:r>
              <a:rPr lang="ru-RU" dirty="0" err="1"/>
              <a:t>Бассо</a:t>
            </a:r>
            <a:r>
              <a:rPr lang="ru-RU" dirty="0"/>
              <a:t> </a:t>
            </a:r>
            <a:r>
              <a:rPr lang="ru-RU" dirty="0" err="1"/>
              <a:t>остинато</a:t>
            </a:r>
            <a:r>
              <a:rPr lang="ru-RU" dirty="0"/>
              <a:t>» из сюиты для двух </a:t>
            </a:r>
            <a:r>
              <a:rPr lang="ru-RU" dirty="0" smtClean="0"/>
              <a:t>фортепьяно.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Когда уйдём со школьного </a:t>
            </a:r>
            <a:r>
              <a:rPr lang="ru-RU" dirty="0" smtClean="0"/>
              <a:t>двора» </a:t>
            </a:r>
            <a:r>
              <a:rPr lang="ru-RU" dirty="0"/>
              <a:t>(стихи </a:t>
            </a:r>
            <a:r>
              <a:rPr lang="ru-RU" u="sng" dirty="0">
                <a:hlinkClick r:id="rId2"/>
              </a:rPr>
              <a:t>А. </a:t>
            </a:r>
            <a:r>
              <a:rPr lang="ru-RU" u="sng" dirty="0" err="1">
                <a:hlinkClick r:id="rId2"/>
              </a:rPr>
              <a:t>Дидурова</a:t>
            </a:r>
            <a:r>
              <a:rPr lang="ru-RU" dirty="0" smtClean="0"/>
              <a:t>) была написана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285728"/>
            <a:ext cx="84296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 dirty="0" smtClean="0"/>
              <a:t>Алекса́ндр</a:t>
            </a:r>
            <a:r>
              <a:rPr lang="ru-RU" b="1" dirty="0" err="1" smtClean="0"/>
              <a:t>ом</a:t>
            </a:r>
            <a:r>
              <a:rPr lang="vi-VN" b="1" dirty="0" smtClean="0"/>
              <a:t> Гео́ргиевич</a:t>
            </a:r>
            <a:r>
              <a:rPr lang="ru-RU" b="1" dirty="0" err="1" smtClean="0"/>
              <a:t>ом</a:t>
            </a:r>
            <a:r>
              <a:rPr lang="vi-VN" b="1" dirty="0" smtClean="0"/>
              <a:t> Флярко́вски</a:t>
            </a:r>
            <a:r>
              <a:rPr lang="ru-RU" b="1" dirty="0" smtClean="0"/>
              <a:t>м в 1983 году.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642918"/>
            <a:ext cx="67151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Алекса́ндр</a:t>
            </a:r>
            <a:r>
              <a:rPr lang="ru-RU" b="1" dirty="0"/>
              <a:t> </a:t>
            </a:r>
            <a:r>
              <a:rPr lang="ru-RU" b="1" dirty="0" err="1"/>
              <a:t>Гео́ргиевич</a:t>
            </a:r>
            <a:r>
              <a:rPr lang="ru-RU" b="1" dirty="0"/>
              <a:t> </a:t>
            </a:r>
            <a:r>
              <a:rPr lang="ru-RU" b="1" dirty="0" err="1"/>
              <a:t>Флярко́вский</a:t>
            </a:r>
            <a:r>
              <a:rPr lang="ru-RU" dirty="0"/>
              <a:t> (</a:t>
            </a:r>
            <a:r>
              <a:rPr lang="ru-RU" dirty="0">
                <a:hlinkClick r:id="rId3" tooltip="6 июля"/>
              </a:rPr>
              <a:t>6 июля</a:t>
            </a:r>
            <a:r>
              <a:rPr lang="ru-RU" dirty="0"/>
              <a:t> </a:t>
            </a:r>
            <a:r>
              <a:rPr lang="ru-RU" dirty="0">
                <a:hlinkClick r:id="rId4" tooltip="1931 год"/>
              </a:rPr>
              <a:t>1931</a:t>
            </a:r>
            <a:r>
              <a:rPr lang="ru-RU" dirty="0"/>
              <a:t>, </a:t>
            </a:r>
            <a:r>
              <a:rPr lang="ru-RU" dirty="0">
                <a:hlinkClick r:id="rId5" tooltip="Ленинград"/>
              </a:rPr>
              <a:t>Ленинград</a:t>
            </a:r>
            <a:r>
              <a:rPr lang="ru-RU" dirty="0"/>
              <a:t> — </a:t>
            </a:r>
            <a:r>
              <a:rPr lang="ru-RU" dirty="0">
                <a:hlinkClick r:id="rId6" tooltip="8 мая"/>
              </a:rPr>
              <a:t>8 мая</a:t>
            </a:r>
            <a:r>
              <a:rPr lang="ru-RU" dirty="0"/>
              <a:t> </a:t>
            </a:r>
            <a:r>
              <a:rPr lang="ru-RU" dirty="0">
                <a:hlinkClick r:id="rId7" tooltip="2014 год"/>
              </a:rPr>
              <a:t>2014</a:t>
            </a:r>
            <a:r>
              <a:rPr lang="ru-RU" dirty="0"/>
              <a:t>, </a:t>
            </a:r>
            <a:r>
              <a:rPr lang="ru-RU" dirty="0">
                <a:hlinkClick r:id="rId8" tooltip="Москва"/>
              </a:rPr>
              <a:t>Москва</a:t>
            </a:r>
            <a:r>
              <a:rPr lang="ru-RU" dirty="0"/>
              <a:t>) — советский </a:t>
            </a:r>
            <a:r>
              <a:rPr lang="ru-RU" dirty="0">
                <a:hlinkClick r:id="rId9" tooltip="Композитор"/>
              </a:rPr>
              <a:t>композитор</a:t>
            </a:r>
            <a:r>
              <a:rPr lang="ru-RU" dirty="0"/>
              <a:t>, автор более 300 песен, многие из которых стали популярными. </a:t>
            </a:r>
            <a:r>
              <a:rPr lang="ru-RU" dirty="0">
                <a:hlinkClick r:id="rId10" tooltip="Народный артист РСФСР"/>
              </a:rPr>
              <a:t>Народный артист РСФСР</a:t>
            </a:r>
            <a:r>
              <a:rPr lang="ru-RU" dirty="0"/>
              <a:t> (</a:t>
            </a:r>
            <a:r>
              <a:rPr lang="ru-RU" dirty="0">
                <a:hlinkClick r:id="rId11" tooltip="1986"/>
              </a:rPr>
              <a:t>1986</a:t>
            </a:r>
            <a:r>
              <a:rPr lang="ru-RU" dirty="0"/>
              <a:t>), </a:t>
            </a:r>
            <a:r>
              <a:rPr lang="ru-RU" dirty="0">
                <a:hlinkClick r:id="rId12" tooltip="Заслуженный деятель культуры Польши"/>
              </a:rPr>
              <a:t>заслуженный деятель культуры ПНР</a:t>
            </a:r>
            <a:r>
              <a:rPr lang="ru-RU" dirty="0"/>
              <a:t>, профессор, академик Российской академии кинематографических искусств </a:t>
            </a:r>
          </a:p>
        </p:txBody>
      </p:sp>
      <p:sp>
        <p:nvSpPr>
          <p:cNvPr id="4098" name="AutoShape 2" descr="Флярковский Александр Григорьевич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0" name="AutoShape 4" descr="Флярковский Александр Григорьевич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2" name="Picture 6" descr="Картинки по запросу история создания песни автор когда уйдем со школьного двора под звуки нестареечего песня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786578" y="785794"/>
            <a:ext cx="1643074" cy="2053842"/>
          </a:xfrm>
          <a:prstGeom prst="rect">
            <a:avLst/>
          </a:prstGeom>
          <a:noFill/>
        </p:spPr>
      </p:pic>
      <p:sp>
        <p:nvSpPr>
          <p:cNvPr id="4104" name="AutoShape 8" descr="Картинки по запросу песня когда уйдем со школьного двора под звуки нестареющего песн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6" name="AutoShape 10" descr="Картинки по запросу песня когда уйдем со школьного двора под звуки нестареющего песн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8" name="AutoShape 12" descr="Картинки по запросу песня когда уйдем со школьного двора под звуки нестареющего песн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2857496"/>
            <a:ext cx="792958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Вальс в резком минорном симфоническом оркестре является второй работой Шопена. Написан в 1847 году, посвященный мадам </a:t>
            </a:r>
            <a:r>
              <a:rPr lang="ru-RU" dirty="0" err="1" smtClean="0"/>
              <a:t>Натаниэль</a:t>
            </a:r>
            <a:r>
              <a:rPr lang="ru-RU" dirty="0" smtClean="0"/>
              <a:t> де Ротшильд. Состоит из трех основных тем:</a:t>
            </a:r>
          </a:p>
          <a:p>
            <a:r>
              <a:rPr lang="ru-RU" dirty="0" smtClean="0"/>
              <a:t>Тема темпа </a:t>
            </a:r>
            <a:r>
              <a:rPr lang="ru-RU" dirty="0" err="1" smtClean="0"/>
              <a:t>Джусто</a:t>
            </a:r>
            <a:r>
              <a:rPr lang="ru-RU" dirty="0" smtClean="0"/>
              <a:t> хорде с прогулочным шагом чувствую, </a:t>
            </a:r>
          </a:p>
          <a:p>
            <a:r>
              <a:rPr lang="ru-RU" dirty="0" smtClean="0"/>
              <a:t>Тема (быстрее) – изложенная в восьмых нотах со всей гармонией в левой руке,</a:t>
            </a:r>
          </a:p>
          <a:p>
            <a:r>
              <a:rPr lang="ru-RU" dirty="0" smtClean="0"/>
              <a:t>Тема (медленнее)- </a:t>
            </a:r>
            <a:r>
              <a:rPr lang="ru-RU" dirty="0" err="1" smtClean="0"/>
              <a:t>состенутов</a:t>
            </a:r>
            <a:r>
              <a:rPr lang="ru-RU" dirty="0" smtClean="0"/>
              <a:t> в параллельном ключе минор </a:t>
            </a:r>
            <a:r>
              <a:rPr lang="ru-RU" dirty="0" err="1" smtClean="0"/>
              <a:t>энгрармонический</a:t>
            </a:r>
            <a:r>
              <a:rPr lang="ru-RU" dirty="0" smtClean="0"/>
              <a:t> эквивалент. Помимо более медленного общего темпа, мелодия записана в четвертных нотах, за исключением нескольких расцветов в восьмых нотах. что придает этому разделу качество интерлюдии перед драматическим повторением темы.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6858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Все эти три произведения превосходны, в каждом есть что свое особенное, можно сказать своя изюминка. Посвящены они одной теме вальса.</a:t>
            </a:r>
          </a:p>
          <a:p>
            <a:endParaRPr lang="ru-RU" dirty="0"/>
          </a:p>
        </p:txBody>
      </p:sp>
      <p:sp>
        <p:nvSpPr>
          <p:cNvPr id="3074" name="AutoShape 2" descr="Картинки по запросу история создания симфонического оркестра маскарад валь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6" name="AutoShape 4" descr="Картинки по запросу история создания симфонического оркестра маскарад валь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8" name="AutoShape 6" descr="Картинки по запросу история создания симфонического оркестра маскарад валь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80" name="AutoShape 8" descr="Картинки по запросу история создания симфонического оркестра маскарад валь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82" name="AutoShape 10" descr="Картинки по запросу история создания симфонического оркестра маскарад валь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84" name="AutoShape 12" descr="Картинки по запросу история создания симфонического оркестра маскарад валь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86" name="AutoShape 14" descr="Похожее изображени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88" name="Picture 16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2984"/>
            <a:ext cx="9144063" cy="5143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147</Words>
  <Application>Microsoft Office PowerPoint</Application>
  <PresentationFormat>Экран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Company>USN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USN Team</dc:creator>
  <cp:lastModifiedBy>USN Team</cp:lastModifiedBy>
  <cp:revision>14</cp:revision>
  <dcterms:created xsi:type="dcterms:W3CDTF">2019-01-08T14:05:49Z</dcterms:created>
  <dcterms:modified xsi:type="dcterms:W3CDTF">2019-01-08T16:24:59Z</dcterms:modified>
</cp:coreProperties>
</file>