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6"/>
  </p:notesMasterIdLst>
  <p:sldIdLst>
    <p:sldId id="281" r:id="rId2"/>
    <p:sldId id="259" r:id="rId3"/>
    <p:sldId id="271" r:id="rId4"/>
    <p:sldId id="261" r:id="rId5"/>
    <p:sldId id="263" r:id="rId6"/>
    <p:sldId id="262" r:id="rId7"/>
    <p:sldId id="265" r:id="rId8"/>
    <p:sldId id="264" r:id="rId9"/>
    <p:sldId id="267" r:id="rId10"/>
    <p:sldId id="266" r:id="rId11"/>
    <p:sldId id="268" r:id="rId12"/>
    <p:sldId id="269" r:id="rId13"/>
    <p:sldId id="270" r:id="rId14"/>
    <p:sldId id="277"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A1479D-CF16-4734-8550-6E23350BAAB8}" type="datetimeFigureOut">
              <a:rPr lang="ru-RU" smtClean="0"/>
              <a:t>07.01.2019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1C8C89-5499-4C90-ABFA-A73CD7967C18}" type="slidenum">
              <a:rPr lang="ru-RU" smtClean="0"/>
              <a:t>‹#›</a:t>
            </a:fld>
            <a:endParaRPr lang="ru-RU"/>
          </a:p>
        </p:txBody>
      </p:sp>
    </p:spTree>
    <p:extLst>
      <p:ext uri="{BB962C8B-B14F-4D97-AF65-F5344CB8AC3E}">
        <p14:creationId xmlns:p14="http://schemas.microsoft.com/office/powerpoint/2010/main" val="1377224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B1C8C89-5499-4C90-ABFA-A73CD7967C18}" type="slidenum">
              <a:rPr lang="ru-RU" smtClean="0"/>
              <a:t>3</a:t>
            </a:fld>
            <a:endParaRPr lang="ru-RU"/>
          </a:p>
        </p:txBody>
      </p:sp>
    </p:spTree>
    <p:extLst>
      <p:ext uri="{BB962C8B-B14F-4D97-AF65-F5344CB8AC3E}">
        <p14:creationId xmlns:p14="http://schemas.microsoft.com/office/powerpoint/2010/main" val="3240660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B1C8C89-5499-4C90-ABFA-A73CD7967C18}" type="slidenum">
              <a:rPr lang="ru-RU" smtClean="0"/>
              <a:t>5</a:t>
            </a:fld>
            <a:endParaRPr lang="ru-RU"/>
          </a:p>
        </p:txBody>
      </p:sp>
    </p:spTree>
    <p:extLst>
      <p:ext uri="{BB962C8B-B14F-4D97-AF65-F5344CB8AC3E}">
        <p14:creationId xmlns:p14="http://schemas.microsoft.com/office/powerpoint/2010/main" val="313380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6AE7939-96AF-4FBD-B24B-9B6B1A849A39}" type="datetimeFigureOut">
              <a:rPr lang="ru-RU" smtClean="0"/>
              <a:t>07.01.2019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1641418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6AE7939-96AF-4FBD-B24B-9B6B1A849A39}" type="datetimeFigureOut">
              <a:rPr lang="ru-RU" smtClean="0"/>
              <a:t>07.01.2019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2598145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6AE7939-96AF-4FBD-B24B-9B6B1A849A39}" type="datetimeFigureOut">
              <a:rPr lang="ru-RU" smtClean="0"/>
              <a:t>07.01.2019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2027836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6AE7939-96AF-4FBD-B24B-9B6B1A849A39}" type="datetimeFigureOut">
              <a:rPr lang="ru-RU" smtClean="0"/>
              <a:t>07.01.2019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3262635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6AE7939-96AF-4FBD-B24B-9B6B1A849A39}" type="datetimeFigureOut">
              <a:rPr lang="ru-RU" smtClean="0"/>
              <a:t>07.01.2019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409669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6AE7939-96AF-4FBD-B24B-9B6B1A849A39}" type="datetimeFigureOut">
              <a:rPr lang="ru-RU" smtClean="0"/>
              <a:t>07.01.2019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2090570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6AE7939-96AF-4FBD-B24B-9B6B1A849A39}" type="datetimeFigureOut">
              <a:rPr lang="ru-RU" smtClean="0"/>
              <a:t>07.01.2019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3093230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6AE7939-96AF-4FBD-B24B-9B6B1A849A39}" type="datetimeFigureOut">
              <a:rPr lang="ru-RU" smtClean="0"/>
              <a:t>07.01.2019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881437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6AE7939-96AF-4FBD-B24B-9B6B1A849A39}" type="datetimeFigureOut">
              <a:rPr lang="ru-RU" smtClean="0"/>
              <a:t>07.01.2019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32522959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6AE7939-96AF-4FBD-B24B-9B6B1A849A39}" type="datetimeFigureOut">
              <a:rPr lang="ru-RU" smtClean="0"/>
              <a:t>07.01.2019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4025561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6AE7939-96AF-4FBD-B24B-9B6B1A849A39}" type="datetimeFigureOut">
              <a:rPr lang="ru-RU" smtClean="0"/>
              <a:t>07.01.2019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E04439F-8666-4424-A76B-929EF7F496DE}" type="slidenum">
              <a:rPr lang="ru-RU" smtClean="0"/>
              <a:t>‹#›</a:t>
            </a:fld>
            <a:endParaRPr lang="ru-RU"/>
          </a:p>
        </p:txBody>
      </p:sp>
    </p:spTree>
    <p:extLst>
      <p:ext uri="{BB962C8B-B14F-4D97-AF65-F5344CB8AC3E}">
        <p14:creationId xmlns:p14="http://schemas.microsoft.com/office/powerpoint/2010/main" val="38945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AE7939-96AF-4FBD-B24B-9B6B1A849A39}" type="datetimeFigureOut">
              <a:rPr lang="ru-RU" smtClean="0"/>
              <a:t>07.01.2019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04439F-8666-4424-A76B-929EF7F496DE}" type="slidenum">
              <a:rPr lang="ru-RU" smtClean="0"/>
              <a:t>‹#›</a:t>
            </a:fld>
            <a:endParaRPr lang="ru-RU"/>
          </a:p>
        </p:txBody>
      </p:sp>
    </p:spTree>
    <p:extLst>
      <p:ext uri="{BB962C8B-B14F-4D97-AF65-F5344CB8AC3E}">
        <p14:creationId xmlns:p14="http://schemas.microsoft.com/office/powerpoint/2010/main" val="61017038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jp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3.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15616" y="1988840"/>
            <a:ext cx="6768752" cy="2232248"/>
          </a:xfrm>
        </p:spPr>
        <p:txBody>
          <a:bodyPr>
            <a:normAutofit/>
          </a:bodyPr>
          <a:lstStyle/>
          <a:p>
            <a:pPr marL="182880"/>
            <a:r>
              <a:rPr lang="ru-RU" i="1" dirty="0" smtClean="0">
                <a:solidFill>
                  <a:srgbClr val="FFFF00"/>
                </a:solidFill>
                <a:latin typeface="Comic Sans MS" panose="030F0702030302020204" pitchFamily="66" charset="0"/>
                <a:cs typeface="Aharoni" panose="02010803020104030203" pitchFamily="2" charset="-79"/>
              </a:rPr>
              <a:t>«Приглашение </a:t>
            </a:r>
            <a:br>
              <a:rPr lang="ru-RU" i="1" dirty="0" smtClean="0">
                <a:solidFill>
                  <a:srgbClr val="FFFF00"/>
                </a:solidFill>
                <a:latin typeface="Comic Sans MS" panose="030F0702030302020204" pitchFamily="66" charset="0"/>
                <a:cs typeface="Aharoni" panose="02010803020104030203" pitchFamily="2" charset="-79"/>
              </a:rPr>
            </a:br>
            <a:r>
              <a:rPr lang="ru-RU" i="1" dirty="0" smtClean="0">
                <a:solidFill>
                  <a:srgbClr val="FFFF00"/>
                </a:solidFill>
                <a:latin typeface="Comic Sans MS" panose="030F0702030302020204" pitchFamily="66" charset="0"/>
                <a:cs typeface="Aharoni" panose="02010803020104030203" pitchFamily="2" charset="-79"/>
              </a:rPr>
              <a:t>к танцу Вальс»</a:t>
            </a:r>
            <a:endParaRPr lang="ru-RU" i="1" dirty="0">
              <a:solidFill>
                <a:srgbClr val="FFFF00"/>
              </a:solidFill>
              <a:latin typeface="Comic Sans MS" panose="030F0702030302020204" pitchFamily="66" charset="0"/>
              <a:cs typeface="Aharoni" panose="02010803020104030203" pitchFamily="2" charset="-79"/>
            </a:endParaRPr>
          </a:p>
        </p:txBody>
      </p:sp>
      <p:sp>
        <p:nvSpPr>
          <p:cNvPr id="3" name="Подзаголовок 2"/>
          <p:cNvSpPr>
            <a:spLocks noGrp="1"/>
          </p:cNvSpPr>
          <p:nvPr>
            <p:ph type="subTitle" idx="1"/>
          </p:nvPr>
        </p:nvSpPr>
        <p:spPr>
          <a:xfrm>
            <a:off x="1371600" y="5013176"/>
            <a:ext cx="6400800" cy="1368152"/>
          </a:xfrm>
        </p:spPr>
        <p:txBody>
          <a:bodyPr>
            <a:normAutofit/>
          </a:bodyPr>
          <a:lstStyle/>
          <a:p>
            <a:r>
              <a:rPr lang="ru-RU" b="1" dirty="0">
                <a:solidFill>
                  <a:schemeClr val="bg1"/>
                </a:solidFill>
                <a:cs typeface="Arabic Typesetting" panose="03020402040406030203" pitchFamily="66" charset="-78"/>
              </a:rPr>
              <a:t>Работа ученицы 5 класса</a:t>
            </a:r>
          </a:p>
          <a:p>
            <a:r>
              <a:rPr lang="ru-RU" b="1" dirty="0" err="1">
                <a:solidFill>
                  <a:schemeClr val="bg1"/>
                </a:solidFill>
                <a:cs typeface="Arabic Typesetting" panose="03020402040406030203" pitchFamily="66" charset="-78"/>
              </a:rPr>
              <a:t>Тимербаевой</a:t>
            </a:r>
            <a:r>
              <a:rPr lang="ru-RU" b="1" dirty="0">
                <a:solidFill>
                  <a:schemeClr val="bg1"/>
                </a:solidFill>
                <a:cs typeface="Arabic Typesetting" panose="03020402040406030203" pitchFamily="66" charset="-78"/>
              </a:rPr>
              <a:t> </a:t>
            </a:r>
            <a:r>
              <a:rPr lang="ru-RU" b="1" dirty="0" err="1">
                <a:solidFill>
                  <a:schemeClr val="bg1"/>
                </a:solidFill>
                <a:cs typeface="Arabic Typesetting" panose="03020402040406030203" pitchFamily="66" charset="-78"/>
              </a:rPr>
              <a:t>Илюзы</a:t>
            </a:r>
            <a:r>
              <a:rPr lang="ru-RU" b="1" dirty="0">
                <a:solidFill>
                  <a:schemeClr val="bg1"/>
                </a:solidFill>
                <a:cs typeface="Arabic Typesetting" panose="03020402040406030203" pitchFamily="66" charset="-78"/>
              </a:rPr>
              <a:t> </a:t>
            </a:r>
            <a:r>
              <a:rPr lang="ru-RU" b="1" dirty="0" err="1">
                <a:solidFill>
                  <a:schemeClr val="bg1"/>
                </a:solidFill>
                <a:cs typeface="Arabic Typesetting" panose="03020402040406030203" pitchFamily="66" charset="-78"/>
              </a:rPr>
              <a:t>Фанилевны</a:t>
            </a:r>
            <a:endParaRPr lang="ru-RU" b="1" dirty="0">
              <a:solidFill>
                <a:schemeClr val="bg1"/>
              </a:solidFill>
              <a:cs typeface="Arabic Typesetting" panose="03020402040406030203" pitchFamily="66" charset="-78"/>
            </a:endParaRPr>
          </a:p>
          <a:p>
            <a:endParaRPr lang="ru-RU" dirty="0" smtClean="0"/>
          </a:p>
        </p:txBody>
      </p:sp>
    </p:spTree>
    <p:extLst>
      <p:ext uri="{BB962C8B-B14F-4D97-AF65-F5344CB8AC3E}">
        <p14:creationId xmlns:p14="http://schemas.microsoft.com/office/powerpoint/2010/main" val="1864905470"/>
      </p:ext>
    </p:extLst>
  </p:cSld>
  <p:clrMapOvr>
    <a:masterClrMapping/>
  </p:clrMapOvr>
  <mc:AlternateContent xmlns:mc="http://schemas.openxmlformats.org/markup-compatibility/2006" xmlns:p14="http://schemas.microsoft.com/office/powerpoint/2010/main">
    <mc:Choice Requires="p14">
      <p:transition spd="slow" p14:dur="1600" advTm="4548">
        <p14:gallery dir="l"/>
      </p:transition>
    </mc:Choice>
    <mc:Fallback xmlns="">
      <p:transition spd="slow" advTm="4548">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95536" y="188640"/>
            <a:ext cx="432048" cy="288032"/>
          </a:xfrm>
        </p:spPr>
        <p:txBody>
          <a:bodyPr>
            <a:normAutofit/>
          </a:bodyPr>
          <a:lstStyle/>
          <a:p>
            <a:r>
              <a:rPr lang="ru-RU" sz="800" dirty="0"/>
              <a:t>.</a:t>
            </a:r>
          </a:p>
        </p:txBody>
      </p:sp>
      <p:sp>
        <p:nvSpPr>
          <p:cNvPr id="5" name="Объект 4"/>
          <p:cNvSpPr>
            <a:spLocks noGrp="1"/>
          </p:cNvSpPr>
          <p:nvPr>
            <p:ph idx="1"/>
          </p:nvPr>
        </p:nvSpPr>
        <p:spPr>
          <a:xfrm>
            <a:off x="251520" y="620688"/>
            <a:ext cx="8496944" cy="5904656"/>
          </a:xfrm>
        </p:spPr>
        <p:txBody>
          <a:bodyPr/>
          <a:lstStyle/>
          <a:p>
            <a:pPr marL="0" indent="0">
              <a:buNone/>
            </a:pPr>
            <a:r>
              <a:rPr lang="ru-RU" dirty="0"/>
              <a:t> Песня “Прощальный вальс”. Стихи, написанные Алексеем  </a:t>
            </a:r>
            <a:r>
              <a:rPr lang="ru-RU" dirty="0" err="1"/>
              <a:t>Дидуровым</a:t>
            </a:r>
            <a:r>
              <a:rPr lang="ru-RU" dirty="0"/>
              <a:t>, не могли оставить равнодушным композитора Александра </a:t>
            </a:r>
            <a:r>
              <a:rPr lang="ru-RU" dirty="0" err="1"/>
              <a:t>Флярковского</a:t>
            </a:r>
            <a:r>
              <a:rPr lang="ru-RU" dirty="0"/>
              <a:t>. Так появился «Прощальный вальс», известный в простонародье как «Когда уйдем со школьного двора». Впервые этот вальс прозвучал в 1976 году в фильме режиссера Владимира Меньшова «Розыгрыш».</a:t>
            </a:r>
          </a:p>
        </p:txBody>
      </p:sp>
    </p:spTree>
    <p:extLst>
      <p:ext uri="{BB962C8B-B14F-4D97-AF65-F5344CB8AC3E}">
        <p14:creationId xmlns:p14="http://schemas.microsoft.com/office/powerpoint/2010/main" val="2076685975"/>
      </p:ext>
    </p:extLst>
  </p:cSld>
  <p:clrMapOvr>
    <a:masterClrMapping/>
  </p:clrMapOvr>
  <mc:AlternateContent xmlns:mc="http://schemas.openxmlformats.org/markup-compatibility/2006" xmlns:p14="http://schemas.microsoft.com/office/powerpoint/2010/main">
    <mc:Choice Requires="p14">
      <p:transition spd="slow" p14:dur="900" advTm="11102">
        <p14:warp dir="in"/>
      </p:transition>
    </mc:Choice>
    <mc:Fallback xmlns="">
      <p:transition spd="slow" advTm="11102">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432048" cy="288032"/>
          </a:xfrm>
        </p:spPr>
        <p:txBody>
          <a:bodyPr>
            <a:normAutofit/>
          </a:bodyPr>
          <a:lstStyle/>
          <a:p>
            <a:r>
              <a:rPr lang="ru-RU" sz="800" dirty="0"/>
              <a:t>.</a:t>
            </a:r>
          </a:p>
        </p:txBody>
      </p:sp>
      <p:sp>
        <p:nvSpPr>
          <p:cNvPr id="5" name="Объект 4"/>
          <p:cNvSpPr>
            <a:spLocks noGrp="1"/>
          </p:cNvSpPr>
          <p:nvPr>
            <p:ph idx="1"/>
          </p:nvPr>
        </p:nvSpPr>
        <p:spPr>
          <a:xfrm>
            <a:off x="251520" y="404665"/>
            <a:ext cx="8712968" cy="6192688"/>
          </a:xfrm>
        </p:spPr>
        <p:txBody>
          <a:bodyPr>
            <a:normAutofit fontScale="92500" lnSpcReduction="10000"/>
          </a:bodyPr>
          <a:lstStyle/>
          <a:p>
            <a:pPr marL="0" indent="0">
              <a:buNone/>
            </a:pPr>
            <a:r>
              <a:rPr lang="ru-RU" b="1" dirty="0"/>
              <a:t>Сколько бы времени не прошло с создания этой песни тема остается вечной. Каждый год звенит заливистый Последний школьный звонок в каждой школе. И все с любовью и с наслаждением смотрят вальс выпускников, который стал традицией для каждой школы. Мне, хотя я еще только пока учусь в 5 классе очень нравится слушать старые школьные вальсы и смотреть как под музыку кружатся пары выпускников.</a:t>
            </a:r>
            <a:r>
              <a:rPr lang="ru-RU" dirty="0"/>
              <a:t> Ду</a:t>
            </a:r>
            <a:r>
              <a:rPr lang="ru-RU" b="1" dirty="0"/>
              <a:t>шевные, нежные, красивые...Невообразимо и безумно красивый вальс.  Может она мне близка из-за того что не давно только, на выпускных танцуя вальс простились мои брат и сестра со школой.</a:t>
            </a:r>
            <a:r>
              <a:rPr lang="ru-RU" dirty="0"/>
              <a:t> </a:t>
            </a:r>
          </a:p>
          <a:p>
            <a:endParaRPr lang="ru-RU" dirty="0"/>
          </a:p>
        </p:txBody>
      </p:sp>
    </p:spTree>
    <p:extLst>
      <p:ext uri="{BB962C8B-B14F-4D97-AF65-F5344CB8AC3E}">
        <p14:creationId xmlns:p14="http://schemas.microsoft.com/office/powerpoint/2010/main" val="1400904481"/>
      </p:ext>
    </p:extLst>
  </p:cSld>
  <p:clrMapOvr>
    <a:masterClrMapping/>
  </p:clrMapOvr>
  <mc:AlternateContent xmlns:mc="http://schemas.openxmlformats.org/markup-compatibility/2006" xmlns:p14="http://schemas.microsoft.com/office/powerpoint/2010/main">
    <mc:Choice Requires="p14">
      <p:transition spd="slow" p14:dur="1400" advTm="21493">
        <p14:ripple/>
      </p:transition>
    </mc:Choice>
    <mc:Fallback xmlns="">
      <p:transition spd="slow" advTm="21493">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432048" cy="288032"/>
          </a:xfrm>
        </p:spPr>
        <p:txBody>
          <a:bodyPr>
            <a:normAutofit/>
          </a:bodyPr>
          <a:lstStyle/>
          <a:p>
            <a:r>
              <a:rPr lang="ru-RU" sz="800" dirty="0"/>
              <a:t>.</a:t>
            </a:r>
          </a:p>
        </p:txBody>
      </p:sp>
      <p:sp>
        <p:nvSpPr>
          <p:cNvPr id="5" name="Объект 4"/>
          <p:cNvSpPr>
            <a:spLocks noGrp="1"/>
          </p:cNvSpPr>
          <p:nvPr>
            <p:ph idx="1"/>
          </p:nvPr>
        </p:nvSpPr>
        <p:spPr>
          <a:xfrm>
            <a:off x="179512" y="0"/>
            <a:ext cx="8640960" cy="6669360"/>
          </a:xfrm>
        </p:spPr>
        <p:txBody>
          <a:bodyPr>
            <a:normAutofit/>
          </a:bodyPr>
          <a:lstStyle/>
          <a:p>
            <a:pPr marL="0" indent="0">
              <a:buNone/>
            </a:pPr>
            <a:r>
              <a:rPr lang="ru-RU" b="1" dirty="0"/>
              <a:t>Сравнить произведения я даже не могу, каждая из них написана в разное время. Авторы, наверное, пытались высказать свои мысли и чувства в мелодии нежного, воздушного полета в танце. Может быть чуточку больше понравилось  первое произведение. Этот вальс я слышу более чаще и в нем не чувствуется разница во времени.</a:t>
            </a:r>
            <a:endParaRPr lang="ru-RU" dirty="0"/>
          </a:p>
          <a:p>
            <a:pPr marL="0" indent="0">
              <a:buNone/>
            </a:pPr>
            <a:r>
              <a:rPr lang="ru-RU" b="1" dirty="0"/>
              <a:t>Обобщая тему я бы сказала, что у каждого вальса своя изюминка. Каждый вальс прекрасен по-особому. Просто изумителен по-особому... </a:t>
            </a:r>
            <a:endParaRPr lang="ru-RU" dirty="0"/>
          </a:p>
          <a:p>
            <a:endParaRPr lang="ru-RU" dirty="0"/>
          </a:p>
          <a:p>
            <a:endParaRPr lang="ru-RU" dirty="0"/>
          </a:p>
        </p:txBody>
      </p:sp>
    </p:spTree>
    <p:extLst>
      <p:ext uri="{BB962C8B-B14F-4D97-AF65-F5344CB8AC3E}">
        <p14:creationId xmlns:p14="http://schemas.microsoft.com/office/powerpoint/2010/main" val="448602163"/>
      </p:ext>
    </p:extLst>
  </p:cSld>
  <p:clrMapOvr>
    <a:masterClrMapping/>
  </p:clrMapOvr>
  <p:transition spd="slow" advTm="22831">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51520" y="332656"/>
            <a:ext cx="432048" cy="288032"/>
          </a:xfrm>
        </p:spPr>
        <p:txBody>
          <a:bodyPr>
            <a:normAutofit/>
          </a:bodyPr>
          <a:lstStyle/>
          <a:p>
            <a:r>
              <a:rPr lang="ru-RU" sz="800" dirty="0"/>
              <a:t>.</a:t>
            </a:r>
          </a:p>
        </p:txBody>
      </p:sp>
      <p:sp>
        <p:nvSpPr>
          <p:cNvPr id="5" name="Объект 4"/>
          <p:cNvSpPr>
            <a:spLocks noGrp="1"/>
          </p:cNvSpPr>
          <p:nvPr>
            <p:ph idx="1"/>
          </p:nvPr>
        </p:nvSpPr>
        <p:spPr>
          <a:xfrm>
            <a:off x="179512" y="116632"/>
            <a:ext cx="8661647" cy="6542187"/>
          </a:xfrm>
        </p:spPr>
        <p:txBody>
          <a:bodyPr>
            <a:normAutofit/>
          </a:bodyPr>
          <a:lstStyle/>
          <a:p>
            <a:endParaRPr lang="ru-RU" dirty="0" smtClean="0"/>
          </a:p>
          <a:p>
            <a:pPr marL="0" indent="0">
              <a:buNone/>
            </a:pPr>
            <a:r>
              <a:rPr lang="ru-RU" dirty="0"/>
              <a:t> </a:t>
            </a:r>
          </a:p>
          <a:p>
            <a:pPr marL="0" indent="0">
              <a:buNone/>
            </a:pPr>
            <a:r>
              <a:rPr lang="ru-RU" dirty="0"/>
              <a:t>Хотелось бы завершить  свою работу  словами Лермонтова:</a:t>
            </a:r>
          </a:p>
          <a:p>
            <a:pPr marL="0" indent="0">
              <a:buNone/>
            </a:pPr>
            <a:r>
              <a:rPr lang="ru-RU" dirty="0" smtClean="0"/>
              <a:t>Как новый </a:t>
            </a:r>
            <a:r>
              <a:rPr lang="ru-RU" dirty="0"/>
              <a:t>вальс хорош! в каком-то </a:t>
            </a:r>
            <a:r>
              <a:rPr lang="ru-RU" dirty="0" err="1"/>
              <a:t>упоеньи</a:t>
            </a:r>
            <a:r>
              <a:rPr lang="ru-RU" dirty="0"/>
              <a:t> </a:t>
            </a:r>
          </a:p>
          <a:p>
            <a:pPr marL="0" indent="0">
              <a:buNone/>
            </a:pPr>
            <a:r>
              <a:rPr lang="ru-RU" dirty="0" err="1"/>
              <a:t>Кружилася</a:t>
            </a:r>
            <a:r>
              <a:rPr lang="ru-RU" dirty="0"/>
              <a:t> быстрей — и чудное стремленье </a:t>
            </a:r>
          </a:p>
          <a:p>
            <a:pPr marL="0" indent="0">
              <a:buNone/>
            </a:pPr>
            <a:r>
              <a:rPr lang="ru-RU" dirty="0"/>
              <a:t>Меня и мысль мою невольно мчало вдаль, </a:t>
            </a:r>
          </a:p>
          <a:p>
            <a:pPr marL="0" indent="0">
              <a:buNone/>
            </a:pPr>
            <a:r>
              <a:rPr lang="ru-RU" dirty="0"/>
              <a:t>И сердце </a:t>
            </a:r>
            <a:r>
              <a:rPr lang="ru-RU" dirty="0" err="1"/>
              <a:t>сжалося</a:t>
            </a:r>
            <a:r>
              <a:rPr lang="ru-RU" dirty="0"/>
              <a:t>: не то, чтобы печаль, </a:t>
            </a:r>
          </a:p>
          <a:p>
            <a:pPr marL="0" indent="0">
              <a:buNone/>
            </a:pPr>
            <a:r>
              <a:rPr lang="ru-RU" dirty="0"/>
              <a:t>Не то, чтоб радость</a:t>
            </a:r>
            <a:r>
              <a:rPr lang="ru-RU" dirty="0" smtClean="0"/>
              <a:t>...</a:t>
            </a:r>
            <a:r>
              <a:rPr lang="ru-RU" dirty="0"/>
              <a:t>	</a:t>
            </a:r>
          </a:p>
          <a:p>
            <a:pPr marL="0" indent="0">
              <a:buNone/>
            </a:pPr>
            <a:endParaRPr lang="ru-RU" dirty="0"/>
          </a:p>
        </p:txBody>
      </p:sp>
    </p:spTree>
    <p:extLst>
      <p:ext uri="{BB962C8B-B14F-4D97-AF65-F5344CB8AC3E}">
        <p14:creationId xmlns:p14="http://schemas.microsoft.com/office/powerpoint/2010/main" val="3551782560"/>
      </p:ext>
    </p:extLst>
  </p:cSld>
  <p:clrMapOvr>
    <a:masterClrMapping/>
  </p:clrMapOvr>
  <mc:AlternateContent xmlns:mc="http://schemas.openxmlformats.org/markup-compatibility/2006" xmlns:p14="http://schemas.microsoft.com/office/powerpoint/2010/main">
    <mc:Choice Requires="p14">
      <p:transition spd="slow" p14:dur="3400" advTm="8550">
        <p14:reveal/>
      </p:transition>
    </mc:Choice>
    <mc:Fallback xmlns="">
      <p:transition spd="slow" advTm="855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432048" cy="288032"/>
          </a:xfrm>
        </p:spPr>
        <p:txBody>
          <a:bodyPr>
            <a:normAutofit/>
          </a:bodyPr>
          <a:lstStyle/>
          <a:p>
            <a:r>
              <a:rPr lang="ru-RU" sz="800" dirty="0"/>
              <a:t>.</a:t>
            </a:r>
          </a:p>
        </p:txBody>
      </p:sp>
      <p:pic>
        <p:nvPicPr>
          <p:cNvPr id="4" name="Объект 3"/>
          <p:cNvPicPr>
            <a:picLocks noGrp="1" noChangeAspect="1"/>
          </p:cNvPicPr>
          <p:nvPr>
            <p:ph idx="1"/>
          </p:nvPr>
        </p:nvPicPr>
        <p:blipFill>
          <a:blip r:embed="rId4">
            <a:extLst>
              <a:ext uri="{28A0092B-C50C-407E-A947-70E740481C1C}">
                <a14:useLocalDpi xmlns:a14="http://schemas.microsoft.com/office/drawing/2010/main"/>
              </a:ext>
            </a:extLst>
          </a:blip>
          <a:stretch>
            <a:fillRect/>
          </a:stretch>
        </p:blipFill>
        <p:spPr>
          <a:xfrm>
            <a:off x="0" y="0"/>
            <a:ext cx="9144000" cy="6877255"/>
          </a:xfrm>
        </p:spPr>
      </p:pic>
    </p:spTree>
    <p:extLst>
      <p:ext uri="{BB962C8B-B14F-4D97-AF65-F5344CB8AC3E}">
        <p14:creationId xmlns:p14="http://schemas.microsoft.com/office/powerpoint/2010/main" val="3982765322"/>
      </p:ext>
    </p:extLst>
  </p:cSld>
  <p:clrMapOvr>
    <a:masterClrMapping/>
  </p:clrMapOvr>
  <mc:AlternateContent xmlns:mc="http://schemas.openxmlformats.org/markup-compatibility/2006" xmlns:p14="http://schemas.microsoft.com/office/powerpoint/2010/main">
    <mc:Choice Requires="p14">
      <p:transition spd="slow" p14:dur="4000" advTm="2544">
        <p14:vortex dir="r"/>
        <p:sndAc>
          <p:stSnd>
            <p:snd r:embed="rId2" name="applause.wav"/>
          </p:stSnd>
        </p:sndAc>
      </p:transition>
    </mc:Choice>
    <mc:Fallback xmlns="">
      <p:transition spd="slow" advTm="2544">
        <p:fade/>
        <p:sndAc>
          <p:stSnd>
            <p:snd r:embed="rId5" name="applause.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360040" cy="576064"/>
          </a:xfrm>
        </p:spPr>
        <p:txBody>
          <a:bodyPr>
            <a:normAutofit/>
          </a:bodyPr>
          <a:lstStyle/>
          <a:p>
            <a:r>
              <a:rPr lang="ru-RU" sz="800" dirty="0" smtClean="0"/>
              <a:t>.</a:t>
            </a:r>
            <a:endParaRPr lang="ru-RU" sz="800" dirty="0"/>
          </a:p>
        </p:txBody>
      </p:sp>
      <p:sp>
        <p:nvSpPr>
          <p:cNvPr id="2" name="Объект 1"/>
          <p:cNvSpPr>
            <a:spLocks noGrp="1"/>
          </p:cNvSpPr>
          <p:nvPr>
            <p:ph idx="1"/>
          </p:nvPr>
        </p:nvSpPr>
        <p:spPr/>
        <p:txBody>
          <a:bodyPr>
            <a:normAutofit fontScale="92500" lnSpcReduction="20000"/>
          </a:bodyPr>
          <a:lstStyle/>
          <a:p>
            <a:pPr marL="0" indent="0">
              <a:buNone/>
            </a:pPr>
            <a:r>
              <a:rPr lang="ru-RU" dirty="0"/>
              <a:t>Мною прослушаны следующие произведения:</a:t>
            </a:r>
          </a:p>
          <a:p>
            <a:pPr marL="0" lvl="0" indent="0">
              <a:buNone/>
            </a:pPr>
            <a:r>
              <a:rPr lang="ru-RU" dirty="0" smtClean="0"/>
              <a:t>1.  </a:t>
            </a:r>
            <a:r>
              <a:rPr lang="ru-RU" dirty="0"/>
              <a:t>Вальс из музыки к драме М. Лермонтова «Маскарад» (А. Хачатурян ). Исполняет</a:t>
            </a:r>
          </a:p>
          <a:p>
            <a:pPr marL="0" indent="0">
              <a:buNone/>
            </a:pPr>
            <a:r>
              <a:rPr lang="ru-RU" dirty="0"/>
              <a:t>Академический симфонический оркестр Московской филармонии. Дирижер – Юрий Симонов.</a:t>
            </a:r>
          </a:p>
          <a:p>
            <a:pPr marL="0" lvl="0" indent="0">
              <a:buNone/>
            </a:pPr>
            <a:r>
              <a:rPr lang="ru-RU" dirty="0" smtClean="0"/>
              <a:t>2.  </a:t>
            </a:r>
            <a:r>
              <a:rPr lang="ru-RU" dirty="0"/>
              <a:t>Вальс № 7 Ф. Шопен.</a:t>
            </a:r>
          </a:p>
          <a:p>
            <a:pPr marL="0" lvl="0" indent="0">
              <a:buNone/>
            </a:pPr>
            <a:r>
              <a:rPr lang="ru-RU" dirty="0" smtClean="0"/>
              <a:t>3.  Песня </a:t>
            </a:r>
            <a:r>
              <a:rPr lang="ru-RU" dirty="0"/>
              <a:t>“Прощальный вальс”, из кинофильма  «Розыгрыш».  Музыка – Александра </a:t>
            </a:r>
            <a:r>
              <a:rPr lang="ru-RU" dirty="0" err="1"/>
              <a:t>Флярковского</a:t>
            </a:r>
            <a:r>
              <a:rPr lang="ru-RU" dirty="0"/>
              <a:t>. Слова – Алексея </a:t>
            </a:r>
            <a:r>
              <a:rPr lang="ru-RU" dirty="0" err="1"/>
              <a:t>Дидурова</a:t>
            </a:r>
            <a:r>
              <a:rPr lang="ru-RU" dirty="0"/>
              <a:t>. </a:t>
            </a:r>
          </a:p>
          <a:p>
            <a:pPr marL="0" indent="0">
              <a:buNone/>
            </a:pPr>
            <a:endParaRPr lang="ru-RU" dirty="0" smtClean="0"/>
          </a:p>
          <a:p>
            <a:pPr marL="0" indent="0">
              <a:buNone/>
            </a:pPr>
            <a:endParaRPr lang="ru-RU" dirty="0"/>
          </a:p>
        </p:txBody>
      </p:sp>
    </p:spTree>
    <p:extLst>
      <p:ext uri="{BB962C8B-B14F-4D97-AF65-F5344CB8AC3E}">
        <p14:creationId xmlns:p14="http://schemas.microsoft.com/office/powerpoint/2010/main" val="3942368442"/>
      </p:ext>
    </p:extLst>
  </p:cSld>
  <p:clrMapOvr>
    <a:masterClrMapping/>
  </p:clrMapOvr>
  <p:transition spd="slow" advTm="8748">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432048" cy="288032"/>
          </a:xfrm>
        </p:spPr>
        <p:txBody>
          <a:bodyPr>
            <a:normAutofit/>
          </a:bodyPr>
          <a:lstStyle/>
          <a:p>
            <a:r>
              <a:rPr lang="ru-RU" sz="800" dirty="0"/>
              <a:t>.</a:t>
            </a:r>
          </a:p>
        </p:txBody>
      </p:sp>
      <p:sp>
        <p:nvSpPr>
          <p:cNvPr id="4" name="Прямоугольник 3"/>
          <p:cNvSpPr/>
          <p:nvPr/>
        </p:nvSpPr>
        <p:spPr>
          <a:xfrm>
            <a:off x="2771800" y="292387"/>
            <a:ext cx="3744416" cy="584775"/>
          </a:xfrm>
          <a:prstGeom prst="rect">
            <a:avLst/>
          </a:prstGeom>
        </p:spPr>
        <p:txBody>
          <a:bodyPr wrap="square">
            <a:spAutoFit/>
          </a:bodyPr>
          <a:lstStyle/>
          <a:p>
            <a:r>
              <a:rPr lang="ru-RU" sz="3200" dirty="0"/>
              <a:t>История создания</a:t>
            </a:r>
          </a:p>
        </p:txBody>
      </p:sp>
      <p:sp>
        <p:nvSpPr>
          <p:cNvPr id="6" name="Прямоугольник 5"/>
          <p:cNvSpPr/>
          <p:nvPr/>
        </p:nvSpPr>
        <p:spPr>
          <a:xfrm>
            <a:off x="3841768" y="3244334"/>
            <a:ext cx="479618" cy="369332"/>
          </a:xfrm>
          <a:prstGeom prst="rect">
            <a:avLst/>
          </a:prstGeom>
        </p:spPr>
        <p:txBody>
          <a:bodyPr wrap="none">
            <a:spAutoFit/>
          </a:bodyPr>
          <a:lstStyle/>
          <a:p>
            <a:r>
              <a:rPr lang="ru-RU" dirty="0" smtClean="0"/>
              <a:t>«».</a:t>
            </a:r>
            <a:endParaRPr lang="ru-RU" dirty="0"/>
          </a:p>
        </p:txBody>
      </p:sp>
      <p:pic>
        <p:nvPicPr>
          <p:cNvPr id="11" name="7e491188f8b294fabb6e6024a202892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27584" y="5229200"/>
            <a:ext cx="609600" cy="609600"/>
          </a:xfrm>
          <a:prstGeom prst="rect">
            <a:avLst/>
          </a:prstGeom>
        </p:spPr>
      </p:pic>
      <p:pic>
        <p:nvPicPr>
          <p:cNvPr id="8" name="Объект 7"/>
          <p:cNvPicPr>
            <a:picLocks noGrp="1" noChangeAspect="1"/>
          </p:cNvPicPr>
          <p:nvPr>
            <p:ph idx="1"/>
          </p:nvPr>
        </p:nvPicPr>
        <p:blipFill>
          <a:blip r:embed="rId7">
            <a:extLst>
              <a:ext uri="{28A0092B-C50C-407E-A947-70E740481C1C}">
                <a14:useLocalDpi xmlns:a14="http://schemas.microsoft.com/office/drawing/2010/main"/>
              </a:ext>
            </a:extLst>
          </a:blip>
          <a:stretch>
            <a:fillRect/>
          </a:stretch>
        </p:blipFill>
        <p:spPr>
          <a:xfrm>
            <a:off x="0" y="1058472"/>
            <a:ext cx="9148756" cy="5799528"/>
          </a:xfrm>
        </p:spPr>
      </p:pic>
      <p:sp>
        <p:nvSpPr>
          <p:cNvPr id="9" name="Прямоугольник 8"/>
          <p:cNvSpPr/>
          <p:nvPr/>
        </p:nvSpPr>
        <p:spPr>
          <a:xfrm>
            <a:off x="3828712" y="1556792"/>
            <a:ext cx="1460464" cy="369332"/>
          </a:xfrm>
          <a:prstGeom prst="rect">
            <a:avLst/>
          </a:prstGeom>
        </p:spPr>
        <p:txBody>
          <a:bodyPr wrap="none">
            <a:spAutoFit/>
          </a:bodyPr>
          <a:lstStyle/>
          <a:p>
            <a:r>
              <a:rPr lang="ru-RU" dirty="0">
                <a:solidFill>
                  <a:schemeClr val="bg1"/>
                </a:solidFill>
              </a:rPr>
              <a:t>«Маскарад».</a:t>
            </a:r>
          </a:p>
        </p:txBody>
      </p:sp>
    </p:spTree>
    <p:extLst>
      <p:ext uri="{BB962C8B-B14F-4D97-AF65-F5344CB8AC3E}">
        <p14:creationId xmlns:p14="http://schemas.microsoft.com/office/powerpoint/2010/main" val="2412563176"/>
      </p:ext>
    </p:extLst>
  </p:cSld>
  <p:clrMapOvr>
    <a:masterClrMapping/>
  </p:clrMapOvr>
  <mc:AlternateContent xmlns:mc="http://schemas.openxmlformats.org/markup-compatibility/2006" xmlns:p14="http://schemas.microsoft.com/office/powerpoint/2010/main">
    <mc:Choice Requires="p14">
      <p:transition spd="slow" p14:dur="2000" advTm="2050">
        <p14:ferris dir="l"/>
      </p:transition>
    </mc:Choice>
    <mc:Fallback xmlns="">
      <p:transition spd="slow" advTm="20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2">
                <p:cTn id="7" fill="hold" display="0">
                  <p:stCondLst>
                    <p:cond delay="indefinite"/>
                  </p:stCondLst>
                  <p:endCondLst>
                    <p:cond evt="onStopAudio" delay="0">
                      <p:tgtEl>
                        <p:sldTgt/>
                      </p:tgtEl>
                    </p:cond>
                  </p:endCondLst>
                </p:cTn>
                <p:tgtEl>
                  <p:spTgt spid="11"/>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Объект 1"/>
          <p:cNvSpPr>
            <a:spLocks noGrp="1"/>
          </p:cNvSpPr>
          <p:nvPr>
            <p:ph idx="1"/>
          </p:nvPr>
        </p:nvSpPr>
        <p:spPr>
          <a:xfrm>
            <a:off x="179512" y="260648"/>
            <a:ext cx="8784976" cy="6408712"/>
          </a:xfrm>
        </p:spPr>
        <p:txBody>
          <a:bodyPr>
            <a:normAutofit fontScale="70000" lnSpcReduction="20000"/>
          </a:bodyPr>
          <a:lstStyle/>
          <a:p>
            <a:pPr marL="0" indent="0">
              <a:buNone/>
            </a:pPr>
            <a:r>
              <a:rPr lang="ru-RU" dirty="0"/>
              <a:t>	                           	</a:t>
            </a:r>
          </a:p>
          <a:p>
            <a:pPr marL="0" indent="0">
              <a:buNone/>
            </a:pPr>
            <a:r>
              <a:rPr lang="ru-RU" dirty="0" smtClean="0"/>
              <a:t>      В </a:t>
            </a:r>
            <a:r>
              <a:rPr lang="ru-RU" dirty="0"/>
              <a:t>1941 году, к столетию со дня смерти Лермонтова (1814—1841), Московский театр имени Вахтангова ставил его драму «Маскарад». Это одно из самых значительных произведений безвременно погибшего поэта. Пьеса была запрещена цензурой, и Лермонтов в течение 1835—1836 годов трижды переделывал ее, но на сцене или в печати ему драму так и не удалось увидеть.  Почти в полном виде  драма впервые увидела свет  после смерти автора  лишь в 1862 году. Музыка Театром имени Вахтангова была заказана Хачатуряну, который успел проявить себя как яркий театральный композитор, прекрасно чувствующий сцену.  Он  принял заказ и к работе  отнесся очень серьезно. Музыка создавалась быстро и увлеченно. Спектакль состоялся 21 июня 1941 года, в канун начала Великой Отечественной войны. Это и определило его судьбу,  уж  очень быстро спектакль  сошел со сцены. </a:t>
            </a:r>
          </a:p>
          <a:p>
            <a:pPr marL="0" indent="0">
              <a:buNone/>
            </a:pPr>
            <a:r>
              <a:rPr lang="ru-RU" dirty="0" smtClean="0"/>
              <a:t>  Вальс </a:t>
            </a:r>
            <a:r>
              <a:rPr lang="ru-RU" dirty="0"/>
              <a:t>— одно из самых ярких произведений Хачатуряна. 	</a:t>
            </a:r>
          </a:p>
          <a:p>
            <a:pPr marL="0" indent="0">
              <a:buNone/>
            </a:pPr>
            <a:r>
              <a:rPr lang="ru-RU" dirty="0" smtClean="0"/>
              <a:t>      Гибкая </a:t>
            </a:r>
            <a:r>
              <a:rPr lang="ru-RU" dirty="0"/>
              <a:t>мелодия вальса покоряет своим грустным, чуть меланхолическим оттенком,  постепенно разрастается, один мотив непосредственно выливается из другого. Это сначала как бы  автор описывает  портрет Нины, передает ее настроение, затем  разворачивается сам бал и потом возвращается прежний затаенно-грустный вальс.</a:t>
            </a:r>
          </a:p>
        </p:txBody>
      </p:sp>
      <p:sp>
        <p:nvSpPr>
          <p:cNvPr id="4" name="Заголовок 3"/>
          <p:cNvSpPr>
            <a:spLocks noGrp="1"/>
          </p:cNvSpPr>
          <p:nvPr>
            <p:ph type="title"/>
          </p:nvPr>
        </p:nvSpPr>
        <p:spPr>
          <a:xfrm flipH="1">
            <a:off x="0" y="-243408"/>
            <a:ext cx="251520" cy="648072"/>
          </a:xfrm>
        </p:spPr>
        <p:txBody>
          <a:bodyPr>
            <a:normAutofit/>
          </a:bodyPr>
          <a:lstStyle/>
          <a:p>
            <a:r>
              <a:rPr lang="ru-RU" sz="800" dirty="0"/>
              <a:t>.</a:t>
            </a:r>
          </a:p>
        </p:txBody>
      </p:sp>
    </p:spTree>
    <p:extLst>
      <p:ext uri="{BB962C8B-B14F-4D97-AF65-F5344CB8AC3E}">
        <p14:creationId xmlns:p14="http://schemas.microsoft.com/office/powerpoint/2010/main" val="977389573"/>
      </p:ext>
    </p:extLst>
  </p:cSld>
  <p:clrMapOvr>
    <a:masterClrMapping/>
  </p:clrMapOvr>
  <p:transition spd="slow" advTm="35090">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432048" cy="288032"/>
          </a:xfrm>
        </p:spPr>
        <p:txBody>
          <a:bodyPr>
            <a:normAutofit/>
          </a:bodyPr>
          <a:lstStyle/>
          <a:p>
            <a:r>
              <a:rPr lang="ru-RU" sz="800" dirty="0"/>
              <a:t>.</a:t>
            </a:r>
          </a:p>
        </p:txBody>
      </p:sp>
      <p:pic>
        <p:nvPicPr>
          <p:cNvPr id="2" name="bb69da2673eb3fe4671f6d560fbb644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99592" y="5301208"/>
            <a:ext cx="448816" cy="448816"/>
          </a:xfrm>
          <a:prstGeom prst="rect">
            <a:avLst/>
          </a:prstGeom>
        </p:spPr>
      </p:pic>
      <p:pic>
        <p:nvPicPr>
          <p:cNvPr id="6" name="Объект 5"/>
          <p:cNvPicPr>
            <a:picLocks noGrp="1" noChangeAspect="1"/>
          </p:cNvPicPr>
          <p:nvPr>
            <p:ph idx="1"/>
          </p:nvPr>
        </p:nvPicPr>
        <p:blipFill>
          <a:blip r:embed="rId7">
            <a:extLst>
              <a:ext uri="{28A0092B-C50C-407E-A947-70E740481C1C}">
                <a14:useLocalDpi xmlns:a14="http://schemas.microsoft.com/office/drawing/2010/main"/>
              </a:ext>
            </a:extLst>
          </a:blip>
          <a:stretch>
            <a:fillRect/>
          </a:stretch>
        </p:blipFill>
        <p:spPr>
          <a:xfrm>
            <a:off x="179512" y="107577"/>
            <a:ext cx="8856984" cy="6615952"/>
          </a:xfrm>
        </p:spPr>
      </p:pic>
    </p:spTree>
    <p:extLst>
      <p:ext uri="{BB962C8B-B14F-4D97-AF65-F5344CB8AC3E}">
        <p14:creationId xmlns:p14="http://schemas.microsoft.com/office/powerpoint/2010/main" val="2913772537"/>
      </p:ext>
    </p:extLst>
  </p:cSld>
  <p:clrMapOvr>
    <a:masterClrMapping/>
  </p:clrMapOvr>
  <mc:AlternateContent xmlns:mc="http://schemas.openxmlformats.org/markup-compatibility/2006" xmlns:p14="http://schemas.microsoft.com/office/powerpoint/2010/main">
    <mc:Choice Requires="p14">
      <p:transition spd="slow" p14:dur="3900" advTm="2646">
        <p14:glitter pattern="hexagon"/>
      </p:transition>
    </mc:Choice>
    <mc:Fallback xmlns="">
      <p:transition spd="slow" advTm="26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432048" cy="288032"/>
          </a:xfrm>
        </p:spPr>
        <p:txBody>
          <a:bodyPr>
            <a:normAutofit/>
          </a:bodyPr>
          <a:lstStyle/>
          <a:p>
            <a:r>
              <a:rPr lang="ru-RU" sz="800" dirty="0"/>
              <a:t>.</a:t>
            </a:r>
          </a:p>
        </p:txBody>
      </p:sp>
      <p:sp>
        <p:nvSpPr>
          <p:cNvPr id="2" name="Объект 1"/>
          <p:cNvSpPr>
            <a:spLocks noGrp="1"/>
          </p:cNvSpPr>
          <p:nvPr>
            <p:ph idx="1"/>
          </p:nvPr>
        </p:nvSpPr>
        <p:spPr>
          <a:xfrm>
            <a:off x="323528" y="188640"/>
            <a:ext cx="8640960" cy="6480720"/>
          </a:xfrm>
        </p:spPr>
        <p:txBody>
          <a:bodyPr>
            <a:normAutofit fontScale="77500" lnSpcReduction="20000"/>
          </a:bodyPr>
          <a:lstStyle/>
          <a:p>
            <a:pPr marL="0" indent="0">
              <a:buNone/>
            </a:pPr>
            <a:r>
              <a:rPr lang="ru-RU" dirty="0"/>
              <a:t>Вальс № 7 до-диез минор. Вальсов  у Шопена семнадцать. Вальсы Шопена можно сравнить с книгой, повествующей о судьбе автора, где лирические, шаловливые или драматические темы изображают различные состояния главного героя и переживаемые им чувства, а "внешние, танцевальные темы создают фон, обстановку действия. Второй вальс (известен как «Седьмой вальс», являясь седьмым по счёту в творчестве Шопена) написан в ситуации разрыва с Жорж Санд, с которой он прожил десять лет  и посвящён Шарлотте де Ротшильд. Этот вальс является одним из самых популярных произведений и  одним из самых поэтических и меланхолических вальсов Шопена. Состоит из трёх главных тем, чередующихся между собой. Первая тема спокойная и неспешная. Вторая тема более скорая и выразительная. Третья тема более медленная, чем первая и является противопоставлением всему вальсу. Этот вальс  один из самых поздних вальсов композитора, ставший, пожалуй, наиболее известным. Он был опубликован в 1847 году. </a:t>
            </a:r>
          </a:p>
          <a:p>
            <a:endParaRPr lang="ru-RU" dirty="0"/>
          </a:p>
        </p:txBody>
      </p:sp>
    </p:spTree>
    <p:extLst>
      <p:ext uri="{BB962C8B-B14F-4D97-AF65-F5344CB8AC3E}">
        <p14:creationId xmlns:p14="http://schemas.microsoft.com/office/powerpoint/2010/main" val="2761059755"/>
      </p:ext>
    </p:extLst>
  </p:cSld>
  <p:clrMapOvr>
    <a:masterClrMapping/>
  </p:clrMapOvr>
  <p:transition spd="slow" advTm="27275">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432048" cy="288032"/>
          </a:xfrm>
        </p:spPr>
        <p:txBody>
          <a:bodyPr>
            <a:normAutofit/>
          </a:bodyPr>
          <a:lstStyle/>
          <a:p>
            <a:r>
              <a:rPr lang="ru-RU" sz="800" dirty="0"/>
              <a:t>.</a:t>
            </a:r>
          </a:p>
        </p:txBody>
      </p:sp>
      <p:sp>
        <p:nvSpPr>
          <p:cNvPr id="2" name="Объект 1"/>
          <p:cNvSpPr>
            <a:spLocks noGrp="1"/>
          </p:cNvSpPr>
          <p:nvPr>
            <p:ph idx="1"/>
          </p:nvPr>
        </p:nvSpPr>
        <p:spPr>
          <a:xfrm>
            <a:off x="323528" y="188640"/>
            <a:ext cx="8640960" cy="6480720"/>
          </a:xfrm>
        </p:spPr>
        <p:txBody>
          <a:bodyPr>
            <a:normAutofit fontScale="85000" lnSpcReduction="20000"/>
          </a:bodyPr>
          <a:lstStyle/>
          <a:p>
            <a:pPr marL="0" indent="0">
              <a:buNone/>
            </a:pPr>
            <a:r>
              <a:rPr lang="ru-RU" dirty="0"/>
              <a:t>Если вслушаться в  исполнение наслаждаться можно без конца. Как описал </a:t>
            </a:r>
            <a:r>
              <a:rPr lang="ru-RU" dirty="0" err="1"/>
              <a:t>Л.Озеров</a:t>
            </a:r>
            <a:r>
              <a:rPr lang="ru-RU" dirty="0"/>
              <a:t> в своих стихах вальс № 7 Шопена:</a:t>
            </a:r>
          </a:p>
          <a:p>
            <a:pPr marL="0" indent="0">
              <a:buNone/>
            </a:pPr>
            <a:r>
              <a:rPr lang="ru-RU" dirty="0"/>
              <a:t>	</a:t>
            </a:r>
          </a:p>
          <a:p>
            <a:pPr marL="0" indent="0">
              <a:buNone/>
            </a:pPr>
            <a:r>
              <a:rPr lang="ru-RU" dirty="0" smtClean="0"/>
              <a:t>   Еще звучит </a:t>
            </a:r>
            <a:r>
              <a:rPr lang="ru-RU" dirty="0"/>
              <a:t>в моих ушах</a:t>
            </a:r>
          </a:p>
          <a:p>
            <a:pPr marL="0" indent="0">
              <a:buNone/>
            </a:pPr>
            <a:r>
              <a:rPr lang="ru-RU" dirty="0" smtClean="0"/>
              <a:t>   </a:t>
            </a:r>
            <a:r>
              <a:rPr lang="ru-RU" dirty="0"/>
              <a:t>Седьмого вальса легкий шаг,</a:t>
            </a:r>
          </a:p>
          <a:p>
            <a:pPr marL="0" indent="0">
              <a:buNone/>
            </a:pPr>
            <a:r>
              <a:rPr lang="ru-RU" dirty="0" smtClean="0"/>
              <a:t>   </a:t>
            </a:r>
            <a:r>
              <a:rPr lang="ru-RU" dirty="0"/>
              <a:t>Как вешний ветерок, </a:t>
            </a:r>
          </a:p>
          <a:p>
            <a:pPr marL="0" indent="0">
              <a:buNone/>
            </a:pPr>
            <a:r>
              <a:rPr lang="ru-RU" dirty="0" smtClean="0"/>
              <a:t>   Как трепетанье </a:t>
            </a:r>
            <a:r>
              <a:rPr lang="ru-RU" dirty="0"/>
              <a:t>птичьих крыл, </a:t>
            </a:r>
          </a:p>
          <a:p>
            <a:pPr marL="0" indent="0">
              <a:buNone/>
            </a:pPr>
            <a:r>
              <a:rPr lang="ru-RU" dirty="0" smtClean="0"/>
              <a:t>   Как </a:t>
            </a:r>
            <a:r>
              <a:rPr lang="ru-RU" dirty="0"/>
              <a:t>мир, который я открыл </a:t>
            </a:r>
          </a:p>
          <a:p>
            <a:pPr marL="0" indent="0">
              <a:buNone/>
            </a:pPr>
            <a:r>
              <a:rPr lang="ru-RU" dirty="0" smtClean="0"/>
              <a:t>   В </a:t>
            </a:r>
            <a:r>
              <a:rPr lang="ru-RU" dirty="0"/>
              <a:t>сплетенье нотных строк.</a:t>
            </a:r>
          </a:p>
          <a:p>
            <a:pPr marL="0" indent="0">
              <a:buNone/>
            </a:pPr>
            <a:r>
              <a:rPr lang="ru-RU" dirty="0" smtClean="0"/>
              <a:t>   Еще </a:t>
            </a:r>
            <a:r>
              <a:rPr lang="ru-RU" dirty="0"/>
              <a:t>звучит тот вальс во мне,</a:t>
            </a:r>
          </a:p>
          <a:p>
            <a:pPr marL="0" indent="0">
              <a:buNone/>
            </a:pPr>
            <a:r>
              <a:rPr lang="ru-RU" dirty="0" smtClean="0"/>
              <a:t>   Как </a:t>
            </a:r>
            <a:r>
              <a:rPr lang="ru-RU" dirty="0"/>
              <a:t>облако в голубизне, </a:t>
            </a:r>
          </a:p>
          <a:p>
            <a:pPr marL="0" indent="0">
              <a:buNone/>
            </a:pPr>
            <a:r>
              <a:rPr lang="ru-RU" dirty="0" smtClean="0"/>
              <a:t>   Как </a:t>
            </a:r>
            <a:r>
              <a:rPr lang="ru-RU" dirty="0"/>
              <a:t>родничок в траве, </a:t>
            </a:r>
          </a:p>
          <a:p>
            <a:pPr marL="0" indent="0">
              <a:buNone/>
            </a:pPr>
            <a:r>
              <a:rPr lang="ru-RU" dirty="0" smtClean="0"/>
              <a:t>   Как сон</a:t>
            </a:r>
            <a:r>
              <a:rPr lang="ru-RU" dirty="0"/>
              <a:t>, что вижу наяву, </a:t>
            </a:r>
          </a:p>
          <a:p>
            <a:pPr marL="0" indent="0">
              <a:buNone/>
            </a:pPr>
            <a:r>
              <a:rPr lang="ru-RU" dirty="0" smtClean="0"/>
              <a:t>   Как </a:t>
            </a:r>
            <a:r>
              <a:rPr lang="ru-RU" dirty="0"/>
              <a:t>весть о том, что я живу </a:t>
            </a:r>
          </a:p>
          <a:p>
            <a:pPr marL="0" indent="0">
              <a:buNone/>
            </a:pPr>
            <a:r>
              <a:rPr lang="ru-RU" dirty="0" smtClean="0"/>
              <a:t>   С </a:t>
            </a:r>
            <a:r>
              <a:rPr lang="ru-RU" dirty="0"/>
              <a:t>природою в родстве. </a:t>
            </a:r>
          </a:p>
        </p:txBody>
      </p:sp>
    </p:spTree>
    <p:extLst>
      <p:ext uri="{BB962C8B-B14F-4D97-AF65-F5344CB8AC3E}">
        <p14:creationId xmlns:p14="http://schemas.microsoft.com/office/powerpoint/2010/main" val="1221135240"/>
      </p:ext>
    </p:extLst>
  </p:cSld>
  <p:clrMapOvr>
    <a:masterClrMapping/>
  </p:clrMapOvr>
  <mc:AlternateContent xmlns:mc="http://schemas.openxmlformats.org/markup-compatibility/2006" xmlns:p14="http://schemas.microsoft.com/office/powerpoint/2010/main">
    <mc:Choice Requires="p14">
      <p:transition spd="slow" p14:dur="1200" advTm="18296">
        <p14:flip dir="r"/>
      </p:transition>
    </mc:Choice>
    <mc:Fallback xmlns="">
      <p:transition spd="slow" advTm="18296">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432048" cy="288032"/>
          </a:xfrm>
        </p:spPr>
        <p:txBody>
          <a:bodyPr>
            <a:normAutofit/>
          </a:bodyPr>
          <a:lstStyle/>
          <a:p>
            <a:r>
              <a:rPr lang="ru-RU" sz="800" dirty="0"/>
              <a:t>.</a:t>
            </a:r>
          </a:p>
        </p:txBody>
      </p:sp>
      <p:sp>
        <p:nvSpPr>
          <p:cNvPr id="2" name="Объект 1"/>
          <p:cNvSpPr>
            <a:spLocks noGrp="1"/>
          </p:cNvSpPr>
          <p:nvPr>
            <p:ph idx="1"/>
          </p:nvPr>
        </p:nvSpPr>
        <p:spPr>
          <a:xfrm>
            <a:off x="323528" y="188640"/>
            <a:ext cx="8640960" cy="6480720"/>
          </a:xfrm>
        </p:spPr>
        <p:txBody>
          <a:bodyPr>
            <a:normAutofit/>
          </a:bodyPr>
          <a:lstStyle/>
          <a:p>
            <a:pPr marL="0" indent="0">
              <a:buNone/>
            </a:pPr>
            <a:r>
              <a:rPr lang="ru-RU" dirty="0"/>
              <a:t>Необыкновенно красивый вальс, задумчиво-искрометный, то скользящее, воздушное, то вихревое, полётное. Музыка несет любовь, нежность и гармонию. Приятно и красиво, такая легкая, кружевная даже более, чем сто лет спустя после ее создания, можно слушать  ее с огромным удовольствием. Будто Шопен  живет среди нас и будто только вчера написал для нас свой вальс. Ты  танцуешь под эту мелодию и кажется , что как снежинка взлетаешь  ввысь и нежно кружишься...</a:t>
            </a:r>
          </a:p>
          <a:p>
            <a:pPr marL="0" indent="0">
              <a:buNone/>
            </a:pPr>
            <a:endParaRPr lang="ru-RU" dirty="0"/>
          </a:p>
        </p:txBody>
      </p:sp>
    </p:spTree>
    <p:extLst>
      <p:ext uri="{BB962C8B-B14F-4D97-AF65-F5344CB8AC3E}">
        <p14:creationId xmlns:p14="http://schemas.microsoft.com/office/powerpoint/2010/main" val="736718089"/>
      </p:ext>
    </p:extLst>
  </p:cSld>
  <p:clrMapOvr>
    <a:masterClrMapping/>
  </p:clrMapOvr>
  <mc:AlternateContent xmlns:mc="http://schemas.openxmlformats.org/markup-compatibility/2006" xmlns:p14="http://schemas.microsoft.com/office/powerpoint/2010/main">
    <mc:Choice Requires="p14">
      <p:transition spd="slow" p14:dur="1100" advTm="24344">
        <p14:switch dir="r"/>
      </p:transition>
    </mc:Choice>
    <mc:Fallback xmlns="">
      <p:transition spd="slow" advTm="24344">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cstate="email">
            <a:alphaModFix amt="3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432048" cy="288032"/>
          </a:xfrm>
        </p:spPr>
        <p:txBody>
          <a:bodyPr>
            <a:normAutofit/>
          </a:bodyPr>
          <a:lstStyle/>
          <a:p>
            <a:r>
              <a:rPr lang="ru-RU" sz="800" dirty="0"/>
              <a:t>.</a:t>
            </a:r>
          </a:p>
        </p:txBody>
      </p:sp>
      <p:sp>
        <p:nvSpPr>
          <p:cNvPr id="5" name="Прямоугольник 4"/>
          <p:cNvSpPr/>
          <p:nvPr/>
        </p:nvSpPr>
        <p:spPr>
          <a:xfrm>
            <a:off x="5076056" y="692696"/>
            <a:ext cx="3744416" cy="1938992"/>
          </a:xfrm>
          <a:prstGeom prst="rect">
            <a:avLst/>
          </a:prstGeom>
        </p:spPr>
        <p:txBody>
          <a:bodyPr wrap="square">
            <a:spAutoFit/>
          </a:bodyPr>
          <a:lstStyle/>
          <a:p>
            <a:r>
              <a:rPr lang="ru-RU" sz="4000" dirty="0"/>
              <a:t>Песня “</a:t>
            </a:r>
            <a:r>
              <a:rPr lang="ru-RU" sz="4000" dirty="0" smtClean="0"/>
              <a:t>Прощальный </a:t>
            </a:r>
            <a:r>
              <a:rPr lang="ru-RU" sz="4000" dirty="0"/>
              <a:t>вальс”. </a:t>
            </a:r>
          </a:p>
        </p:txBody>
      </p:sp>
      <p:pic>
        <p:nvPicPr>
          <p:cNvPr id="6" name="0a94e1efe19b36dea39efd20253dcfd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352" y="5326523"/>
            <a:ext cx="609600" cy="609600"/>
          </a:xfrm>
          <a:prstGeom prst="rect">
            <a:avLst/>
          </a:prstGeom>
        </p:spPr>
      </p:pic>
      <p:pic>
        <p:nvPicPr>
          <p:cNvPr id="7" name="Объект 6"/>
          <p:cNvPicPr>
            <a:picLocks noGrp="1" noChangeAspect="1"/>
          </p:cNvPicPr>
          <p:nvPr>
            <p:ph idx="1"/>
          </p:nvPr>
        </p:nvPicPr>
        <p:blipFill>
          <a:blip r:embed="rId6">
            <a:extLst>
              <a:ext uri="{28A0092B-C50C-407E-A947-70E740481C1C}">
                <a14:useLocalDpi xmlns:a14="http://schemas.microsoft.com/office/drawing/2010/main"/>
              </a:ext>
            </a:extLst>
          </a:blip>
          <a:stretch>
            <a:fillRect/>
          </a:stretch>
        </p:blipFill>
        <p:spPr>
          <a:xfrm>
            <a:off x="0" y="0"/>
            <a:ext cx="5076056" cy="3717032"/>
          </a:xfrm>
        </p:spPr>
      </p:pic>
      <p:pic>
        <p:nvPicPr>
          <p:cNvPr id="8"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467474" y="3232195"/>
            <a:ext cx="5676525" cy="3637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3776269"/>
      </p:ext>
    </p:extLst>
  </p:cSld>
  <p:clrMapOvr>
    <a:masterClrMapping/>
  </p:clrMapOvr>
  <mc:AlternateContent xmlns:mc="http://schemas.openxmlformats.org/markup-compatibility/2006" xmlns:p14="http://schemas.microsoft.com/office/powerpoint/2010/main">
    <mc:Choice Requires="p14">
      <p:transition spd="slow" p14:dur="1600" advTm="3414">
        <p14:gallery dir="l"/>
      </p:transition>
    </mc:Choice>
    <mc:Fallback xmlns="">
      <p:transition spd="slow" advTm="34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TotalTime>
  <Words>603</Words>
  <Application>Microsoft Office PowerPoint</Application>
  <PresentationFormat>Экран (4:3)</PresentationFormat>
  <Paragraphs>59</Paragraphs>
  <Slides>14</Slides>
  <Notes>2</Notes>
  <HiddenSlides>0</HiddenSlides>
  <MMClips>3</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«Приглашение  к танцу Вальс»</vt:lpstr>
      <vt:lpstr>.</vt:lpstr>
      <vt:lpstr>.</vt:lpstr>
      <vt:lpstr>.</vt:lpstr>
      <vt:lpstr>.</vt:lpstr>
      <vt:lpstr>.</vt:lpstr>
      <vt:lpstr>.</vt:lpstr>
      <vt:lpstr>.</vt:lpstr>
      <vt:lpstr>.</vt:lpstr>
      <vt:lpstr>.</vt:lpstr>
      <vt:lpstr>.</vt:lpstr>
      <vt:lpstr>.</vt:lpstr>
      <vt:lpstr>.</vt:lpstr>
      <vt:lpstr>.</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«Приглашение к танцу Вальс»</dc:title>
  <dc:creator>Нурзида Тимербаева</dc:creator>
  <cp:lastModifiedBy>Нурзида Тимербаева</cp:lastModifiedBy>
  <cp:revision>29</cp:revision>
  <dcterms:created xsi:type="dcterms:W3CDTF">2019-01-06T12:07:38Z</dcterms:created>
  <dcterms:modified xsi:type="dcterms:W3CDTF">2019-01-07T13:48:35Z</dcterms:modified>
</cp:coreProperties>
</file>