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C882-FFB8-4597-B079-88D4E1181EFF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377A5-E375-44FE-B2F6-BF0610832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54_%D0%B3%D0%BE%D0%B4" TargetMode="External"/><Relationship Id="rId3" Type="http://schemas.openxmlformats.org/officeDocument/2006/relationships/hyperlink" Target="https://ru.wikipedia.org/wiki/%D0%A5%D0%B0%D1%87%D0%B0%D1%82%D1%83%D1%80%D1%8F%D0%BD,_%D0%90%D1%80%D0%B0%D0%BC_%D0%98%D0%BB%D1%8C%D0%B8%D1%87" TargetMode="External"/><Relationship Id="rId7" Type="http://schemas.openxmlformats.org/officeDocument/2006/relationships/hyperlink" Target="https://ru.wikipedia.org/wiki/%D0%9B%D0%B0%D0%B2%D1%80%D0%B5%D0%BD%D1%91%D0%B2,_%D0%91%D0%BE%D1%80%D0%B8%D1%81_%D0%90%D0%BD%D0%B4%D1%80%D0%B5%D0%B5%D0%B2%D0%B8%D1%87" TargetMode="External"/><Relationship Id="rId12" Type="http://schemas.openxmlformats.org/officeDocument/2006/relationships/hyperlink" Target="https://ru.wikipedia.org/wiki/%D0%9C%D0%B0%D1%81%D0%BA%D0%B0%D1%80%D0%B0%D0%B4_(%D0%A5%D0%B0%D1%87%D0%B0%D1%82%D1%83%D1%80%D1%8F%D0%BD)" TargetMode="External"/><Relationship Id="rId2" Type="http://schemas.openxmlformats.org/officeDocument/2006/relationships/hyperlink" Target="https://ru.wikipedia.org/wiki/%D0%9A%D0%BE%D0%BC%D0%BF%D0%BE%D0%B7%D0%B8%D1%82%D0%BE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B%D0%B5%D1%80%D0%BC%D0%BE%D0%BD%D1%82%D0%BE%D0%B2,_%D0%9C%D0%B8%D1%85%D0%B0%D0%B8%D0%BB_%D0%AE%D1%80%D1%8C%D0%B5%D0%B2%D0%B8%D1%87" TargetMode="External"/><Relationship Id="rId11" Type="http://schemas.openxmlformats.org/officeDocument/2006/relationships/hyperlink" Target="https://ru.wikipedia.org/wiki/%D0%9E%D0%B3%D0%B0%D0%BD%D0%B5%D1%81%D1%8F%D0%BD,_%D0%AD%D0%B4%D0%B3%D0%B0%D1%80_%D0%A1%D0%B5%D1%80%D0%B3%D0%B5%D0%B5%D0%B2%D0%B8%D1%87" TargetMode="External"/><Relationship Id="rId5" Type="http://schemas.openxmlformats.org/officeDocument/2006/relationships/hyperlink" Target="https://ru.wikipedia.org/wiki/%D0%93%D0%BE%D1%81%D1%83%D0%B4%D0%B0%D1%80%D1%81%D1%82%D0%B2%D0%B5%D0%BD%D0%BD%D1%8B%D0%B9_%D0%B0%D0%BA%D0%B0%D0%B4%D0%B5%D0%BC%D0%B8%D1%87%D0%B5%D1%81%D0%BA%D0%B8%D0%B9_%D1%82%D0%B5%D0%B0%D1%82%D1%80_%D0%B8%D0%BC._%D0%95._%D0%92%D0%B0%D1%85%D1%82%D0%B0%D0%BD%D0%B3%D0%BE%D0%B2%D0%B0" TargetMode="External"/><Relationship Id="rId10" Type="http://schemas.openxmlformats.org/officeDocument/2006/relationships/hyperlink" Target="https://ru.wikipedia.org/wiki/1982_%D0%B3%D0%BE%D0%B4_%D0%B2_%D1%82%D0%B5%D0%B0%D1%82%D1%80%D0%B5" TargetMode="External"/><Relationship Id="rId4" Type="http://schemas.openxmlformats.org/officeDocument/2006/relationships/hyperlink" Target="https://ru.wikipedia.org/wiki/1941_%D0%B3%D0%BE%D0%B4" TargetMode="External"/><Relationship Id="rId9" Type="http://schemas.openxmlformats.org/officeDocument/2006/relationships/hyperlink" Target="https://ru.wikipedia.org/wiki/%D0%9C%D0%BE%D1%81%D0%BA%D0%BE%D0%B2%D1%81%D0%BA%D0%B8%D0%B9_%D0%A5%D1%83%D0%B4%D0%BE%D0%B6%D0%B5%D1%81%D1%82%D0%B2%D0%B5%D0%BD%D0%BD%D1%8B%D0%B9_%D1%82%D0%B5%D0%B0%D1%82%D1%8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%D0%A0%D0%BE%D1%82%D1%88%D0%B8%D0%BB%D1%8C%D0%B4,_%D0%A8%D0%B0%D1%80%D0%BB%D0%BE%D1%82%D1%82%D0%B0_%D0%B4%D0%B5&amp;action=edit&amp;redlink=1" TargetMode="External"/><Relationship Id="rId3" Type="http://schemas.openxmlformats.org/officeDocument/2006/relationships/hyperlink" Target="https://ru.wikipedia.org/wiki/%D0%A8%D0%BE%D0%BF%D0%B5%D0%BD,_%D0%A4%D1%80%D0%B5%D0%B4%D0%B5%D1%80%D0%B8%D0%BA" TargetMode="External"/><Relationship Id="rId7" Type="http://schemas.openxmlformats.org/officeDocument/2006/relationships/hyperlink" Target="https://ru.wikipedia.org/wiki/%D0%94%D0%BE-%D0%B4%D0%B8%D0%B5%D0%B7_%D0%BC%D0%B8%D0%BD%D0%BE%D1%80" TargetMode="External"/><Relationship Id="rId2" Type="http://schemas.openxmlformats.org/officeDocument/2006/relationships/hyperlink" Target="https://ru.wikipedia.org/wiki/%D0%92%D0%B0%D0%BB%D1%8C%D1%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0%D0%BC%D0%BC%D0%B0_(%D0%BC%D1%83%D0%B7%D1%8B%D0%BA%D0%B0)" TargetMode="External"/><Relationship Id="rId11" Type="http://schemas.openxmlformats.org/officeDocument/2006/relationships/hyperlink" Target="https://ru.wikipedia.org/wiki/%D0%9B%D1%8F-%D0%B1%D0%B5%D0%BC%D0%BE%D0%BB%D1%8C_%D0%BC%D0%B0%D0%B6%D0%BE%D1%80" TargetMode="External"/><Relationship Id="rId5" Type="http://schemas.openxmlformats.org/officeDocument/2006/relationships/hyperlink" Target="https://ru.wikipedia.org/wiki/%D0%A0%D0%B5-%D0%B1%D0%B5%D0%BC%D0%BE%D0%BB%D1%8C_%D0%BC%D0%B0%D0%B6%D0%BE%D1%80" TargetMode="External"/><Relationship Id="rId10" Type="http://schemas.openxmlformats.org/officeDocument/2006/relationships/hyperlink" Target="https://ru.wikipedia.org/wiki/%D0%9F%D0%B0%D1%81%D1%81%D0%B0%D0%B6_(%D0%BC%D1%83%D0%B7%D1%8B%D0%BA%D0%B0)" TargetMode="External"/><Relationship Id="rId4" Type="http://schemas.openxmlformats.org/officeDocument/2006/relationships/hyperlink" Target="https://ru.wikipedia.org/wiki/%D0%A2%D0%BE%D0%BD%D0%B0%D0%BB%D1%8C%D0%BD%D0%BE%D1%81%D1%82%D1%8C" TargetMode="External"/><Relationship Id="rId9" Type="http://schemas.openxmlformats.org/officeDocument/2006/relationships/hyperlink" Target="https://en.wikipedia.org/wiki/Charlotte_de_Rothschild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B0%D0%B7%D0%B1%D0%B5%D0%BA_(%D0%BF%D0%B0%D0%BF%D0%B8%D1%80%D0%BE%D1%81%D1%8B)" TargetMode="External"/><Relationship Id="rId3" Type="http://schemas.openxmlformats.org/officeDocument/2006/relationships/hyperlink" Target="https://ru.wikipedia.org/wiki/%D0%92%D0%BE%D1%80%D0%BE%D0%BD%D0%B5%D0%B6" TargetMode="External"/><Relationship Id="rId7" Type="http://schemas.openxmlformats.org/officeDocument/2006/relationships/hyperlink" Target="https://ru.wikipedia.org/wiki/%D0%9F%D0%B0%D0%BF%D0%B8%D1%80%D0%BE%D1%81%D1%8B" TargetMode="External"/><Relationship Id="rId2" Type="http://schemas.openxmlformats.org/officeDocument/2006/relationships/hyperlink" Target="https://ru.wikipedia.org/wiki/%D0%94%D1%83%D0%BD%D0%B0%D0%B5%D0%B2%D1%81%D0%BA%D0%B8%D0%B9,_%D0%98%D1%81%D0%B0%D0%B0%D0%BA_%D0%9E%D1%81%D0%B8%D0%BF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BE%D0%BC%D0%B0%D0%BD%D1%81" TargetMode="External"/><Relationship Id="rId5" Type="http://schemas.openxmlformats.org/officeDocument/2006/relationships/hyperlink" Target="https://ru.wikipedia.org/wiki/%D0%9C%D0%B0%D1%82%D1%83%D1%81%D0%BE%D0%B2%D1%81%D0%BA%D0%B8%D0%B9,_%D0%9C%D0%B8%D1%85%D0%B0%D0%B8%D0%BB_%D0%9B%D1%8C%D0%B2%D0%BE%D0%B2%D0%B8%D1%87" TargetMode="External"/><Relationship Id="rId4" Type="http://schemas.openxmlformats.org/officeDocument/2006/relationships/hyperlink" Target="https://ru.wikipedia.org/wiki/%D0%A8%D0%BA%D0%BE%D0%BB%D1%8C%D0%BD%D1%8B%D0%B9_%D0%B2%D0%B0%D0%BB%D1%8C%D1%81_(%D0%BF%D0%B5%D1%81%D0%BD%D1%8F)" TargetMode="External"/><Relationship Id="rId9" Type="http://schemas.openxmlformats.org/officeDocument/2006/relationships/hyperlink" Target="https://ru.wikipedia.org/wiki/%D0%9D%D0%BE%D1%82%D0%BD%D1%8B%D0%B9_%D1%81%D1%82%D0%B0%D0%B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Автор</a:t>
            </a:r>
            <a:r>
              <a:rPr lang="en-US" b="1" dirty="0" smtClean="0"/>
              <a:t> </a:t>
            </a:r>
            <a:r>
              <a:rPr lang="ru-RU" b="1" dirty="0" smtClean="0"/>
              <a:t>литературного текста и композитор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1.Вальс Маскарад,, </a:t>
            </a:r>
            <a:r>
              <a:rPr lang="ru-RU" dirty="0" err="1" smtClean="0"/>
              <a:t>Арама</a:t>
            </a:r>
            <a:r>
              <a:rPr lang="ru-RU" dirty="0" smtClean="0"/>
              <a:t> Хачатуряна</a:t>
            </a:r>
          </a:p>
          <a:p>
            <a:r>
              <a:rPr lang="ru-RU" dirty="0" smtClean="0"/>
              <a:t>2.Фридерик Шопен вальс ,,Минутка3. </a:t>
            </a:r>
          </a:p>
          <a:p>
            <a:r>
              <a:rPr lang="ru-RU" dirty="0" smtClean="0"/>
              <a:t>3.А. </a:t>
            </a:r>
            <a:r>
              <a:rPr lang="ru-RU" dirty="0" err="1" smtClean="0"/>
              <a:t>Флярковский</a:t>
            </a:r>
            <a:r>
              <a:rPr lang="ru-RU" dirty="0" smtClean="0"/>
              <a:t> Школьный вальс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911741"/>
          </a:xfrm>
        </p:spPr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428736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2" tooltip="Композитор"/>
              </a:rPr>
              <a:t>Композитор</a:t>
            </a:r>
            <a:r>
              <a:rPr lang="ru-RU" dirty="0" smtClean="0"/>
              <a:t> </a:t>
            </a:r>
            <a:r>
              <a:rPr lang="ru-RU" dirty="0" smtClean="0">
                <a:hlinkClick r:id="rId3" tooltip="Хачатурян, Арам Ильич"/>
              </a:rPr>
              <a:t>Арам Хачатурян</a:t>
            </a:r>
            <a:r>
              <a:rPr lang="ru-RU" dirty="0" smtClean="0"/>
              <a:t> никогда не сочинял балет «Маскарад». В </a:t>
            </a:r>
            <a:r>
              <a:rPr lang="ru-RU" dirty="0" smtClean="0">
                <a:hlinkClick r:id="rId4" tooltip="1941 год"/>
              </a:rPr>
              <a:t>1941 году</a:t>
            </a:r>
            <a:r>
              <a:rPr lang="ru-RU" dirty="0" smtClean="0"/>
              <a:t> он написал музыку к ставшему знаменитым одноимённому спектаклю </a:t>
            </a:r>
            <a:r>
              <a:rPr lang="ru-RU" dirty="0" smtClean="0">
                <a:hlinkClick r:id="rId5" tooltip="Государственный академический театр им. Е. Вахтангова"/>
              </a:rPr>
              <a:t>Театра им. Е. Вахтангова</a:t>
            </a:r>
            <a:r>
              <a:rPr lang="ru-RU" dirty="0" smtClean="0"/>
              <a:t>, а через два года переработал её в оркестровую сюиту, получившую заслуженное признание. В 1970-е годы хореографы Лидия </a:t>
            </a:r>
            <a:r>
              <a:rPr lang="ru-RU" dirty="0" err="1" smtClean="0"/>
              <a:t>Вильвовская</a:t>
            </a:r>
            <a:r>
              <a:rPr lang="ru-RU" dirty="0" smtClean="0"/>
              <a:t> и Михаил Долгополов начали писать либретто по драме </a:t>
            </a:r>
            <a:r>
              <a:rPr lang="ru-RU" dirty="0" smtClean="0">
                <a:hlinkClick r:id="rId6" tooltip="Лермонтов, Михаил Юрьевич"/>
              </a:rPr>
              <a:t>Михаила Лермонтова</a:t>
            </a:r>
            <a:r>
              <a:rPr lang="ru-RU" dirty="0" smtClean="0"/>
              <a:t>, отталкиваясь от этой музыки, к тому времени считавшейся лучшим музыкальным воплощением героев Лермонтова. Предполагалось, что Хачатурян будет использовать в партитуре балета и свою, сходную по тематике музыку к пьесе </a:t>
            </a:r>
            <a:r>
              <a:rPr lang="ru-RU" dirty="0" smtClean="0">
                <a:hlinkClick r:id="rId7" tooltip="Лавренёв, Борис Андреевич"/>
              </a:rPr>
              <a:t>Бориса Лавренева</a:t>
            </a:r>
            <a:r>
              <a:rPr lang="ru-RU" dirty="0" smtClean="0"/>
              <a:t> «Лермонтов», поставленную в </a:t>
            </a:r>
            <a:r>
              <a:rPr lang="ru-RU" dirty="0" smtClean="0">
                <a:hlinkClick r:id="rId8" tooltip="1954 год"/>
              </a:rPr>
              <a:t>1954 году</a:t>
            </a:r>
            <a:r>
              <a:rPr lang="ru-RU" dirty="0" smtClean="0"/>
              <a:t> во </a:t>
            </a:r>
            <a:r>
              <a:rPr lang="ru-RU" dirty="0" err="1" smtClean="0">
                <a:hlinkClick r:id="rId9" tooltip="Московский Художественный театр"/>
              </a:rPr>
              <a:t>МХАТе</a:t>
            </a:r>
            <a:r>
              <a:rPr lang="ru-RU" dirty="0" smtClean="0"/>
              <a:t>. Но проекту не суждено было осуществиться.</a:t>
            </a:r>
          </a:p>
          <a:p>
            <a:r>
              <a:rPr lang="ru-RU" dirty="0" smtClean="0"/>
              <a:t>Лишь двадцать лет спустя, в </a:t>
            </a:r>
            <a:r>
              <a:rPr lang="ru-RU" dirty="0" smtClean="0">
                <a:hlinkClick r:id="rId10" tooltip="1982 год в театре"/>
              </a:rPr>
              <a:t>1982</a:t>
            </a:r>
            <a:r>
              <a:rPr lang="ru-RU" dirty="0" smtClean="0"/>
              <a:t> году, уже после смерти композитора, его ученик </a:t>
            </a:r>
            <a:r>
              <a:rPr lang="ru-RU" dirty="0" smtClean="0">
                <a:hlinkClick r:id="rId11" tooltip="Оганесян, Эдгар Сергеевич"/>
              </a:rPr>
              <a:t>Эдгар Оганесян</a:t>
            </a:r>
            <a:r>
              <a:rPr lang="ru-RU" dirty="0" smtClean="0"/>
              <a:t> создал партитуру балета «Маскарад» на основе музыки </a:t>
            </a:r>
            <a:r>
              <a:rPr lang="ru-RU" dirty="0" err="1" smtClean="0"/>
              <a:t>Арама</a:t>
            </a:r>
            <a:r>
              <a:rPr lang="ru-RU" dirty="0" smtClean="0"/>
              <a:t> Хачатуряна, включив в неё фрагменты и других произведений композитора: Вторая симфония, Соната-монолог для виолончели соло, «</a:t>
            </a:r>
            <a:r>
              <a:rPr lang="ru-RU" dirty="0" err="1" smtClean="0"/>
              <a:t>Бассо</a:t>
            </a:r>
            <a:r>
              <a:rPr lang="ru-RU" dirty="0" smtClean="0"/>
              <a:t> </a:t>
            </a:r>
            <a:r>
              <a:rPr lang="ru-RU" dirty="0" err="1" smtClean="0"/>
              <a:t>остинато</a:t>
            </a:r>
            <a:r>
              <a:rPr lang="ru-RU" dirty="0" smtClean="0"/>
              <a:t>» из сюиты для двух фортепьяно</a:t>
            </a:r>
            <a:r>
              <a:rPr lang="ru-RU" baseline="30000" dirty="0" smtClean="0">
                <a:hlinkClick r:id="rId12"/>
              </a:rPr>
              <a:t>[2]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07209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</a:t>
            </a:r>
            <a:r>
              <a:rPr lang="ru-RU" b="1" dirty="0" smtClean="0"/>
              <a:t> Три вальса, соч. 64</a:t>
            </a:r>
            <a:r>
              <a:rPr lang="ru-RU" dirty="0" smtClean="0"/>
              <a:t> — вторая тетрадь </a:t>
            </a:r>
            <a:r>
              <a:rPr lang="ru-RU" dirty="0" smtClean="0">
                <a:hlinkClick r:id="rId2" tooltip="Вальс"/>
              </a:rPr>
              <a:t>вальсов</a:t>
            </a:r>
            <a:r>
              <a:rPr lang="ru-RU" dirty="0" smtClean="0"/>
              <a:t> </a:t>
            </a:r>
            <a:r>
              <a:rPr lang="ru-RU" dirty="0" smtClean="0">
                <a:hlinkClick r:id="rId3" tooltip="Шопен, Фредерик"/>
              </a:rPr>
              <a:t>Фредерика Шопена</a:t>
            </a:r>
            <a:r>
              <a:rPr lang="ru-RU" dirty="0" smtClean="0"/>
              <a:t>, изданная в 1846—1847 годах.</a:t>
            </a:r>
          </a:p>
          <a:p>
            <a:r>
              <a:rPr lang="ru-RU" dirty="0" smtClean="0"/>
              <a:t>Первый вальс («Вальс-минутка») написан в </a:t>
            </a:r>
            <a:r>
              <a:rPr lang="ru-RU" dirty="0" smtClean="0">
                <a:hlinkClick r:id="rId4" tooltip="Тональность"/>
              </a:rPr>
              <a:t>тональности</a:t>
            </a:r>
            <a:r>
              <a:rPr lang="ru-RU" dirty="0" smtClean="0"/>
              <a:t> </a:t>
            </a:r>
            <a:r>
              <a:rPr lang="ru-RU" dirty="0" smtClean="0">
                <a:hlinkClick r:id="rId5" tooltip="Ре-бемоль мажор"/>
              </a:rPr>
              <a:t>ре-бемоль мажор</a:t>
            </a:r>
            <a:r>
              <a:rPr lang="ru-RU" dirty="0" smtClean="0"/>
              <a:t>. По структуре он схож с остальными, исключительной особенностью являются частые </a:t>
            </a:r>
            <a:r>
              <a:rPr lang="ru-RU" dirty="0" smtClean="0">
                <a:hlinkClick r:id="rId6" tooltip="Гамма (музыка)"/>
              </a:rPr>
              <a:t>гаммы</a:t>
            </a:r>
            <a:r>
              <a:rPr lang="ru-RU" dirty="0" smtClean="0"/>
              <a:t>..</a:t>
            </a:r>
          </a:p>
          <a:p>
            <a:r>
              <a:rPr lang="ru-RU" dirty="0" smtClean="0"/>
              <a:t>Второй вальс (также известен как «Седьмой вальс», являясь седьмым по счёту в творчестве Шопена) написан в </a:t>
            </a:r>
            <a:r>
              <a:rPr lang="ru-RU" dirty="0" smtClean="0">
                <a:hlinkClick r:id="rId7" tooltip="До-диез минор"/>
              </a:rPr>
              <a:t>до-диез миноре</a:t>
            </a:r>
            <a:r>
              <a:rPr lang="ru-RU" dirty="0" smtClean="0"/>
              <a:t> и посвящён </a:t>
            </a:r>
            <a:r>
              <a:rPr lang="ru-RU" dirty="0" smtClean="0">
                <a:hlinkClick r:id="rId8" tooltip="Ротшильд, Шарлотта де (страница отсутствует)"/>
              </a:rPr>
              <a:t>Шарлотте де Ротшильд</a:t>
            </a:r>
            <a:r>
              <a:rPr lang="ru-RU" baseline="30000" dirty="0" smtClean="0">
                <a:hlinkClick r:id="rId9" tooltip="en:Charlotte de Rothschild"/>
              </a:rPr>
              <a:t>[</a:t>
            </a:r>
            <a:r>
              <a:rPr lang="ru-RU" baseline="30000" dirty="0" err="1" smtClean="0">
                <a:hlinkClick r:id="rId9" tooltip="en:Charlotte de Rothschild"/>
              </a:rPr>
              <a:t>en</a:t>
            </a:r>
            <a:r>
              <a:rPr lang="ru-RU" baseline="30000" dirty="0" smtClean="0">
                <a:hlinkClick r:id="rId9" tooltip="en:Charlotte de Rothschild"/>
              </a:rPr>
              <a:t>]</a:t>
            </a:r>
            <a:r>
              <a:rPr lang="ru-RU" dirty="0" smtClean="0"/>
              <a:t>. Это один из самых поэтических и меланхолических вальсов Шопена. Состоит из трёх главных тем, чередующихся между собой. Первая тема спокойная и неспешная. Вторая тема более скорая и выразительная, здесь присутствуют весьма необычные </a:t>
            </a:r>
            <a:r>
              <a:rPr lang="ru-RU" dirty="0" smtClean="0">
                <a:hlinkClick r:id="rId10" tooltip="Пассаж (музыка)"/>
              </a:rPr>
              <a:t>пассажи</a:t>
            </a:r>
            <a:r>
              <a:rPr lang="ru-RU" dirty="0" smtClean="0"/>
              <a:t>. Третья тема более медленная, чем первая и является противопоставлением всему вальсу.</a:t>
            </a:r>
          </a:p>
          <a:p>
            <a:r>
              <a:rPr lang="ru-RU" dirty="0" smtClean="0"/>
              <a:t>Третий вальс написан в тональности </a:t>
            </a:r>
            <a:r>
              <a:rPr lang="ru-RU" dirty="0" smtClean="0">
                <a:hlinkClick r:id="rId11" tooltip="Ля-бемоль мажор"/>
              </a:rPr>
              <a:t>ля-бемоль мажор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600" dirty="0" smtClean="0"/>
              <a:t>3.</a:t>
            </a:r>
            <a:endParaRPr lang="ru-RU" sz="5600" dirty="0"/>
          </a:p>
          <a:p>
            <a:r>
              <a:rPr lang="ru-RU" sz="4800" dirty="0"/>
              <a:t>История создания песни «Школьный вальс» связана с письмом, которое весной 1950 года написала композитору </a:t>
            </a:r>
            <a:r>
              <a:rPr lang="ru-RU" sz="4800" dirty="0">
                <a:hlinkClick r:id="rId2" tooltip="Дунаевский, Исаак Осипович"/>
              </a:rPr>
              <a:t>Исааку Дунаевскому</a:t>
            </a:r>
            <a:r>
              <a:rPr lang="ru-RU" sz="4800" dirty="0"/>
              <a:t> выпускница </a:t>
            </a:r>
            <a:r>
              <a:rPr lang="ru-RU" sz="4800" dirty="0">
                <a:hlinkClick r:id="rId3" tooltip="Воронеж"/>
              </a:rPr>
              <a:t>Воронежской</a:t>
            </a:r>
            <a:r>
              <a:rPr lang="ru-RU" sz="4800" dirty="0"/>
              <a:t> женской школы Юлия </a:t>
            </a:r>
            <a:r>
              <a:rPr lang="ru-RU" sz="4800" dirty="0" err="1"/>
              <a:t>Плахотник</a:t>
            </a:r>
            <a:r>
              <a:rPr lang="ru-RU" sz="4800" dirty="0"/>
              <a:t> (впоследствии, в замужестве, — Юлия Сергеевна Меркушева). К выпускному вечеру десятиклассницы школы хотели написать песню «о благодарности учителям, о том, как жалко расставаться со школой, с подругами-одноклассницами и вообще с детством и юностью», и посвятить её их любимой учительнице, директору школы Антонине Григорьевне </a:t>
            </a:r>
            <a:r>
              <a:rPr lang="ru-RU" sz="4800" dirty="0" err="1"/>
              <a:t>Серотинкиной</a:t>
            </a:r>
            <a:r>
              <a:rPr lang="ru-RU" sz="4800" dirty="0"/>
              <a:t>. Поскольку у них самих песня не получалась, Юлия </a:t>
            </a:r>
            <a:r>
              <a:rPr lang="ru-RU" sz="4800" dirty="0" err="1"/>
              <a:t>Плахотник</a:t>
            </a:r>
            <a:r>
              <a:rPr lang="ru-RU" sz="4800" dirty="0"/>
              <a:t> решила обратиться с просьбой к известному композитору, отправив письмо по адресу «Москва. Композитору Дунаевскому». Не очень надеясь на ответ, она тем не менее его получила. В письме, датированном 5 апреля 1950 года, Исаак Дунаевский написал о том, что предложение о создании песни он получил, но не может его исполнить в той форме, в которой его просили это сделать воронежские десятиклассницы. По его мнению, «писать песню для школы (и не одну) очень нужно», и «в этой песне надо воспеть любовь к школе, любовь и уважение к педагогам», но почему, спрашивал он, «такую песню надо писать специально для воронежской школы»? Дунаевский писал: «Надо написать такие песни для школы, чтобы они пелись и в Воронеже, и в Москве, и в Рязани, и на Сахалине. И надо обязательно, чтобы в каждой песне была своя Антонина Григорьевна, то есть тот прекрасный человек и педагог, воспоминание о котором уносишь с благодарностью из школы на всю жизнь». Отказываясь написать песню специально для воронежской школы, композитор писал, что эта просьба подтолкнёт его к работе над песней о выпускниках всех школ страны. Дунаевский отмечал: «Кстати, такая песня нам действительно нужна. И, когда я буду работать над ней, я вспомню и вашу просьбу, и вашу любовь к школе и её директору. И за эту творческую помощь я шлю вам мою заблаговременную благодарность»</a:t>
            </a:r>
            <a:r>
              <a:rPr lang="ru-RU" sz="4800" baseline="30000" dirty="0">
                <a:hlinkClick r:id="rId4"/>
              </a:rPr>
              <a:t>[2][3]</a:t>
            </a:r>
            <a:r>
              <a:rPr lang="ru-RU" sz="4800" dirty="0"/>
              <a:t>.</a:t>
            </a:r>
          </a:p>
          <a:p>
            <a:r>
              <a:rPr lang="ru-RU" sz="4800" dirty="0"/>
              <a:t>Вскоре после этого поэт </a:t>
            </a:r>
            <a:r>
              <a:rPr lang="ru-RU" sz="4800" dirty="0">
                <a:hlinkClick r:id="rId5" tooltip="Матусовский, Михаил Львович"/>
              </a:rPr>
              <a:t>Михаил </a:t>
            </a:r>
            <a:r>
              <a:rPr lang="ru-RU" sz="4800" dirty="0" err="1">
                <a:hlinkClick r:id="rId5" tooltip="Матусовский, Михаил Львович"/>
              </a:rPr>
              <a:t>Матусовский</a:t>
            </a:r>
            <a:r>
              <a:rPr lang="ru-RU" sz="4800" dirty="0"/>
              <a:t> принёс Дунаевскому стихотворение о школе, которое он назвал «Первая учительница», а композитор написал к нему музыкальное сопровождение, создав одноимённый </a:t>
            </a:r>
            <a:r>
              <a:rPr lang="ru-RU" sz="4800" dirty="0">
                <a:hlinkClick r:id="rId6" tooltip="Романс"/>
              </a:rPr>
              <a:t>романс</a:t>
            </a:r>
            <a:r>
              <a:rPr lang="ru-RU" sz="4800" dirty="0"/>
              <a:t>. По словам </a:t>
            </a:r>
            <a:r>
              <a:rPr lang="ru-RU" sz="4800" dirty="0" err="1"/>
              <a:t>Матусовского</a:t>
            </a:r>
            <a:r>
              <a:rPr lang="ru-RU" sz="4800" dirty="0"/>
              <a:t>, «это было произведение, имеющее полное право на самостоятельную жизнь, но композитора всё что-то не устраивало». И Дунаевский предложил другой вариант — достав коробку из-под </a:t>
            </a:r>
            <a:r>
              <a:rPr lang="ru-RU" sz="4800" dirty="0">
                <a:hlinkClick r:id="rId7" tooltip="Папиросы"/>
              </a:rPr>
              <a:t>папирос</a:t>
            </a:r>
            <a:r>
              <a:rPr lang="ru-RU" sz="4800" dirty="0"/>
              <a:t> «</a:t>
            </a:r>
            <a:r>
              <a:rPr lang="ru-RU" sz="4800" dirty="0">
                <a:hlinkClick r:id="rId8" tooltip="Казбек (папиросы)"/>
              </a:rPr>
              <a:t>Казбек</a:t>
            </a:r>
            <a:r>
              <a:rPr lang="ru-RU" sz="4800" dirty="0"/>
              <a:t>», на которой остро заточенным карандашом им были записаны </a:t>
            </a:r>
            <a:r>
              <a:rPr lang="ru-RU" sz="4800" dirty="0">
                <a:hlinkClick r:id="rId9" tooltip="Нотный стан"/>
              </a:rPr>
              <a:t>нотные строчки</a:t>
            </a:r>
            <a:r>
              <a:rPr lang="ru-RU" sz="4800" dirty="0"/>
              <a:t>, он заиграл на рояле мелодию, которая так понравилась </a:t>
            </a:r>
            <a:r>
              <a:rPr lang="ru-RU" sz="4800" dirty="0" err="1"/>
              <a:t>Матусовскому</a:t>
            </a:r>
            <a:r>
              <a:rPr lang="ru-RU" sz="4800" dirty="0"/>
              <a:t>, что он воскликнул: «Конечно, именно это!», после чего им были написаны новые слова — так родилась песня «Школьный вальс»</a:t>
            </a:r>
            <a:r>
              <a:rPr lang="ru-RU" sz="4800" baseline="30000" dirty="0">
                <a:hlinkClick r:id="rId4"/>
              </a:rPr>
              <a:t>[2]</a:t>
            </a:r>
            <a:r>
              <a:rPr lang="ru-RU" sz="4800" dirty="0"/>
              <a:t>.</a:t>
            </a:r>
          </a:p>
          <a:p>
            <a:r>
              <a:rPr lang="ru-RU" sz="4800" dirty="0"/>
              <a:t>По словам Исаака Дунаевского, поначалу он задумал создать песню об учительнице, но она ему не удавалась — «получалась либо инфантильная песенка полудетского характера, либо обычная массовая лирика». Тогда композитор вспомнил о том, что в то время в школах организовывались школьные балы, на которые приглашались выпускники прошлых лет — это и привело его к мысли отразить в музыкальном произведении такой вечер, наполненный трогательными воспоминаниями о школьных годах. Дунаевский писал</a:t>
            </a:r>
            <a:r>
              <a:rPr lang="ru-RU" sz="4800" baseline="30000" dirty="0">
                <a:hlinkClick r:id="rId4"/>
              </a:rPr>
              <a:t>[2]</a:t>
            </a:r>
            <a:r>
              <a:rPr lang="ru-RU" sz="4800" dirty="0"/>
              <a:t>:</a:t>
            </a:r>
          </a:p>
          <a:p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Музыкальны анализ</a:t>
            </a:r>
            <a:br>
              <a:rPr lang="ru-RU" b="1" dirty="0" smtClean="0"/>
            </a:br>
            <a:r>
              <a:rPr lang="ru-RU" b="1" dirty="0" smtClean="0"/>
              <a:t>№1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1Лад-минорная.</a:t>
            </a:r>
          </a:p>
          <a:p>
            <a:r>
              <a:rPr lang="ru-RU" dirty="0" smtClean="0"/>
              <a:t>2Динамика-сначала громкая затем стихает и резко быстро.</a:t>
            </a:r>
          </a:p>
          <a:p>
            <a:r>
              <a:rPr lang="ru-RU" dirty="0" smtClean="0"/>
              <a:t>3Тембр-высокий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Музыкальный анализ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№2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Динамика- тихая потом только громче становится .</a:t>
            </a:r>
          </a:p>
          <a:p>
            <a:r>
              <a:rPr lang="ru-RU" dirty="0" smtClean="0"/>
              <a:t>2Лад-минорная.</a:t>
            </a:r>
          </a:p>
          <a:p>
            <a:r>
              <a:rPr lang="ru-RU" dirty="0" smtClean="0"/>
              <a:t>3Мелодия- печальная.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15370" cy="12858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Музыкальный анализ</a:t>
            </a:r>
            <a:br>
              <a:rPr lang="ru-RU" b="1" dirty="0" smtClean="0"/>
            </a:br>
            <a:r>
              <a:rPr lang="ru-RU" b="1" dirty="0" smtClean="0"/>
              <a:t>№3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Мелодия- грустная</a:t>
            </a:r>
          </a:p>
          <a:p>
            <a:r>
              <a:rPr lang="ru-RU" dirty="0" smtClean="0"/>
              <a:t>2Динамика-тихая</a:t>
            </a:r>
          </a:p>
          <a:p>
            <a:r>
              <a:rPr lang="ru-RU" dirty="0" smtClean="0"/>
              <a:t>3Лад-минорня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35732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 Какая из композиций понравилась больше всего и почему?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txBody>
          <a:bodyPr/>
          <a:lstStyle/>
          <a:p>
            <a:r>
              <a:rPr lang="ru-RU" dirty="0" smtClean="0"/>
              <a:t>Мне больше всего из композиций понравилось .А. </a:t>
            </a:r>
            <a:r>
              <a:rPr lang="ru-RU" dirty="0" err="1" smtClean="0"/>
              <a:t>Флярковский</a:t>
            </a:r>
            <a:r>
              <a:rPr lang="ru-RU" dirty="0" smtClean="0"/>
              <a:t> Школьный вальс . Эта песня грустная красивая.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116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Автор литературного текста и композитор </vt:lpstr>
      <vt:lpstr>История</vt:lpstr>
      <vt:lpstr>История</vt:lpstr>
      <vt:lpstr>История</vt:lpstr>
      <vt:lpstr>Музыкальны анализ №1 </vt:lpstr>
      <vt:lpstr>Музыкальный анализ №2</vt:lpstr>
      <vt:lpstr>Музыкальный анализ №3</vt:lpstr>
      <vt:lpstr> Какая из композиций понравилась больше всего и почему? 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GIZZATULLIN</dc:creator>
  <cp:lastModifiedBy>GIZZATULLIN</cp:lastModifiedBy>
  <cp:revision>19</cp:revision>
  <dcterms:created xsi:type="dcterms:W3CDTF">2018-12-24T13:32:33Z</dcterms:created>
  <dcterms:modified xsi:type="dcterms:W3CDTF">2018-12-26T17:17:35Z</dcterms:modified>
</cp:coreProperties>
</file>