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FC56-60EF-49BE-8ADF-DC45A441857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1C0B-182A-4961-A3D6-C1769C14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217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FC56-60EF-49BE-8ADF-DC45A441857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1C0B-182A-4961-A3D6-C1769C14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593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FC56-60EF-49BE-8ADF-DC45A441857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1C0B-182A-4961-A3D6-C1769C14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562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FC56-60EF-49BE-8ADF-DC45A441857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1C0B-182A-4961-A3D6-C1769C1408B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3828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FC56-60EF-49BE-8ADF-DC45A441857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1C0B-182A-4961-A3D6-C1769C14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575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FC56-60EF-49BE-8ADF-DC45A441857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1C0B-182A-4961-A3D6-C1769C14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192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FC56-60EF-49BE-8ADF-DC45A441857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1C0B-182A-4961-A3D6-C1769C14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263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FC56-60EF-49BE-8ADF-DC45A441857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1C0B-182A-4961-A3D6-C1769C14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570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FC56-60EF-49BE-8ADF-DC45A441857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1C0B-182A-4961-A3D6-C1769C14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48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FC56-60EF-49BE-8ADF-DC45A441857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1C0B-182A-4961-A3D6-C1769C14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032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FC56-60EF-49BE-8ADF-DC45A441857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1C0B-182A-4961-A3D6-C1769C14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29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FC56-60EF-49BE-8ADF-DC45A441857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1C0B-182A-4961-A3D6-C1769C14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46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FC56-60EF-49BE-8ADF-DC45A441857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1C0B-182A-4961-A3D6-C1769C14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111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FC56-60EF-49BE-8ADF-DC45A441857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1C0B-182A-4961-A3D6-C1769C14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00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FC56-60EF-49BE-8ADF-DC45A441857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1C0B-182A-4961-A3D6-C1769C14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344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FC56-60EF-49BE-8ADF-DC45A441857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1C0B-182A-4961-A3D6-C1769C14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9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4FC56-60EF-49BE-8ADF-DC45A441857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1C0B-182A-4961-A3D6-C1769C14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17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C34FC56-60EF-49BE-8ADF-DC45A4418572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61C0B-182A-4961-A3D6-C1769C140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9619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8%D0%BD%D1%82%D0%B5%D1%80%D0%BC%D0%B5%D0%B4%D0%B8%D1%8F" TargetMode="External"/><Relationship Id="rId2" Type="http://schemas.openxmlformats.org/officeDocument/2006/relationships/hyperlink" Target="https://ru.wikipedia.org/wiki/%D0%9E%D1%80%D0%BA%D0%B5%D1%81%D1%82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8%D0%BC%D0%B5%D0%BB%D1%8C" TargetMode="External"/><Relationship Id="rId5" Type="http://schemas.openxmlformats.org/officeDocument/2006/relationships/hyperlink" Target="https://ru.wikipedia.org/wiki/%D0%A1%D0%BA%D0%B0%D0%B7%D0%BA%D0%B0_%D0%BE_%D1%86%D0%B0%D1%80%D0%B5_%D0%A1%D0%B0%D0%BB%D1%82%D0%B0%D0%BD%D0%B5_(%D0%BE%D0%BF%D0%B5%D1%80%D0%B0)" TargetMode="External"/><Relationship Id="rId4" Type="http://schemas.openxmlformats.org/officeDocument/2006/relationships/hyperlink" Target="https://ru.wikipedia.org/wiki/%D0%A0%D0%B8%D0%BC%D1%81%D0%BA%D0%B8%D0%B9-%D0%9A%D0%BE%D1%80%D1%81%D0%B0%D0%BA%D0%BE%D0%B2,_%D0%9D%D0%B8%D0%BA%D0%BE%D0%BB%D0%B0%D0%B9_%D0%90%D0%BD%D0%B4%D1%80%D0%B5%D0%B5%D0%B2%D0%B8%D1%8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&#1055;&#1086;&#1083;&#1105;&#1090;_&#1096;&#1084;&#1077;&#1083;&#1103;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11381" y="1690255"/>
            <a:ext cx="10293928" cy="2840182"/>
          </a:xfrm>
        </p:spPr>
        <p:txBody>
          <a:bodyPr/>
          <a:lstStyle/>
          <a:p>
            <a:r>
              <a:rPr lang="ru-RU" sz="2400" dirty="0" smtClean="0"/>
              <a:t>            </a:t>
            </a:r>
            <a:br>
              <a:rPr lang="ru-RU" sz="2400" dirty="0" smtClean="0"/>
            </a:br>
            <a:r>
              <a:rPr lang="ru-RU" sz="2800" dirty="0"/>
              <a:t> </a:t>
            </a:r>
            <a:r>
              <a:rPr lang="ru-RU" sz="2800" dirty="0" smtClean="0"/>
              <a:t>                       2 тур. Творческое задание.</a:t>
            </a:r>
            <a:br>
              <a:rPr lang="ru-RU" sz="2800" dirty="0" smtClean="0"/>
            </a:br>
            <a:r>
              <a:rPr lang="ru-RU" sz="2800" dirty="0" smtClean="0"/>
              <a:t>                       Выполнил ученик 8 Б класса</a:t>
            </a:r>
            <a:br>
              <a:rPr lang="ru-RU" sz="2800" dirty="0" smtClean="0"/>
            </a:br>
            <a:r>
              <a:rPr lang="ru-RU" sz="2800" dirty="0" smtClean="0"/>
              <a:t>                   МОБУ СОШ</a:t>
            </a:r>
            <a:r>
              <a:rPr lang="en-US" sz="2800" dirty="0" smtClean="0"/>
              <a:t> </a:t>
            </a:r>
            <a:r>
              <a:rPr lang="ru-RU" sz="2800" dirty="0" smtClean="0"/>
              <a:t>№</a:t>
            </a:r>
            <a:r>
              <a:rPr lang="en-US" sz="2800" dirty="0" smtClean="0"/>
              <a:t>1 c</a:t>
            </a:r>
            <a:r>
              <a:rPr lang="ba-RU" sz="2800" dirty="0" smtClean="0"/>
              <a:t>.Киргиз-Мияки</a:t>
            </a:r>
            <a:br>
              <a:rPr lang="ba-RU" sz="2800" dirty="0" smtClean="0"/>
            </a:br>
            <a:r>
              <a:rPr lang="ba-RU" sz="2800" dirty="0"/>
              <a:t> </a:t>
            </a:r>
            <a:r>
              <a:rPr lang="ba-RU" sz="2800" dirty="0" smtClean="0"/>
              <a:t>                            Зайдуллаев Булат</a:t>
            </a:r>
            <a:br>
              <a:rPr lang="ba-RU" sz="2800" dirty="0" smtClean="0"/>
            </a:br>
            <a:r>
              <a:rPr lang="ba-RU" sz="2800" dirty="0" smtClean="0"/>
              <a:t>            </a:t>
            </a:r>
            <a:r>
              <a:rPr lang="ru-RU" sz="2800" dirty="0" smtClean="0"/>
              <a:t>Н</a:t>
            </a:r>
            <a:r>
              <a:rPr lang="ru-RU" sz="2800" dirty="0"/>
              <a:t>. А. Римский-Корсаков "Полет шмеля"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11381" y="1551710"/>
            <a:ext cx="10293928" cy="955963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«Дистанционная олимпиада по музыке»</a:t>
            </a:r>
          </a:p>
        </p:txBody>
      </p:sp>
    </p:spTree>
    <p:extLst>
      <p:ext uri="{BB962C8B-B14F-4D97-AF65-F5344CB8AC3E}">
        <p14:creationId xmlns:p14="http://schemas.microsoft.com/office/powerpoint/2010/main" val="178994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24907" cy="835755"/>
          </a:xfrm>
        </p:spPr>
        <p:txBody>
          <a:bodyPr/>
          <a:lstStyle/>
          <a:p>
            <a:r>
              <a:rPr lang="ba-RU" dirty="0" smtClean="0"/>
              <a:t>Оперное творчество композитора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1288473"/>
            <a:ext cx="8946541" cy="484909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Громадна художественная ценность и историческое значение оперного наследия композитора. Его оперы — один из монолитов, на которых выросло грандиозное здание русской оперной классики. Разнообразные по содержанию и жанровому облику, они вбирают в себя «</a:t>
            </a:r>
            <a:r>
              <a:rPr lang="ru-RU" dirty="0" err="1"/>
              <a:t>сусанинскую</a:t>
            </a:r>
            <a:r>
              <a:rPr lang="ru-RU" dirty="0"/>
              <a:t>» и «</a:t>
            </a:r>
            <a:r>
              <a:rPr lang="ru-RU" dirty="0" err="1"/>
              <a:t>руслановскую</a:t>
            </a:r>
            <a:r>
              <a:rPr lang="ru-RU" dirty="0"/>
              <a:t>» ветви русского музыкального театра, народно-исторической и лирико-психологической оперы </a:t>
            </a:r>
            <a:r>
              <a:rPr lang="ru-RU" dirty="0" err="1"/>
              <a:t>послеглинкинского</a:t>
            </a:r>
            <a:r>
              <a:rPr lang="ru-RU" dirty="0"/>
              <a:t> времени, а попутно продолжают и «русско-славянскую» линию романтического музыкального театра первой половины и середины XIX века. Оперное творчество Римского-Корсакова 1890 ‑ 1900-х годов в ряде отношений оказалось сходным с творчеством Вагнера и одновременно «полемизирующим» с его принципами. Это свидетельствует о широком общеевропейском пути русской оперы.</a:t>
            </a:r>
          </a:p>
          <a:p>
            <a:r>
              <a:rPr lang="ru-RU" dirty="0"/>
              <a:t>Оперы составляют главную часть наследия Римского-Корсакова. В них с исчерпывающей полнотой отражена идейно-художественная проблематика и стиль композитора, глубокая, дочерняя связь его оперного творчества с великой русской литературой, столь характерная для русской оперной школы. Большинство своих произведений Римский-Корсаков написал на сюжеты, заимствованные у Пушкина, Гоголя, Островского и </a:t>
            </a:r>
            <a:r>
              <a:rPr lang="ru-RU" dirty="0" err="1"/>
              <a:t>Мея</a:t>
            </a:r>
            <a:r>
              <a:rPr lang="ru-RU" dirty="0"/>
              <a:t>; литературной основой трех опер явились памятники фольклора (былина, сказка, легенда).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254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создания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1360190"/>
            <a:ext cx="8946541" cy="4195481"/>
          </a:xfrm>
        </p:spPr>
        <p:txBody>
          <a:bodyPr>
            <a:normAutofit/>
          </a:bodyPr>
          <a:lstStyle/>
          <a:p>
            <a:r>
              <a:rPr lang="ru-RU" sz="2400" dirty="0"/>
              <a:t>«</a:t>
            </a:r>
            <a:r>
              <a:rPr lang="ru-RU" sz="2400" b="1" dirty="0"/>
              <a:t>Полёт шмеля</a:t>
            </a:r>
            <a:r>
              <a:rPr lang="ru-RU" sz="2400" dirty="0"/>
              <a:t>» — </a:t>
            </a:r>
            <a:r>
              <a:rPr lang="ru-RU" sz="2400" dirty="0">
                <a:hlinkClick r:id="rId2" tooltip="Оркестр"/>
              </a:rPr>
              <a:t>оркестровая</a:t>
            </a:r>
            <a:r>
              <a:rPr lang="ru-RU" sz="2400" dirty="0"/>
              <a:t> </a:t>
            </a:r>
            <a:r>
              <a:rPr lang="ru-RU" sz="2400" dirty="0">
                <a:hlinkClick r:id="rId3" tooltip="Интермедия"/>
              </a:rPr>
              <a:t>интермедия</a:t>
            </a:r>
            <a:r>
              <a:rPr lang="ru-RU" sz="2400" dirty="0"/>
              <a:t>, написанная </a:t>
            </a:r>
            <a:r>
              <a:rPr lang="ru-RU" sz="2400" dirty="0">
                <a:hlinkClick r:id="rId4" tooltip="Римский-Корсаков, Николай Андреевич"/>
              </a:rPr>
              <a:t>Николаем Римским-Корсаковым</a:t>
            </a:r>
            <a:r>
              <a:rPr lang="ru-RU" sz="2400" dirty="0"/>
              <a:t> для его оперы </a:t>
            </a:r>
            <a:r>
              <a:rPr lang="ru-RU" sz="2400" dirty="0">
                <a:hlinkClick r:id="rId5" tooltip="Сказка о царе Салтане (опера)"/>
              </a:rPr>
              <a:t>«Сказка о царе </a:t>
            </a:r>
            <a:r>
              <a:rPr lang="ru-RU" sz="2400" dirty="0" err="1">
                <a:hlinkClick r:id="rId5" tooltip="Сказка о царе Салтане (опера)"/>
              </a:rPr>
              <a:t>Салтане</a:t>
            </a:r>
            <a:r>
              <a:rPr lang="ru-RU" sz="2400" dirty="0">
                <a:hlinkClick r:id="rId5" tooltip="Сказка о царе Салтане (опера)"/>
              </a:rPr>
              <a:t>»</a:t>
            </a:r>
            <a:r>
              <a:rPr lang="ru-RU" sz="2400" dirty="0"/>
              <a:t>, сочинённой в 1899—1900 годах. Интермедией заканчивается третий акт, в котором Лебедь-птица обращает князя </a:t>
            </a:r>
            <a:r>
              <a:rPr lang="ru-RU" sz="2400" dirty="0" err="1"/>
              <a:t>Гвидона</a:t>
            </a:r>
            <a:r>
              <a:rPr lang="ru-RU" sz="2400" dirty="0"/>
              <a:t> в </a:t>
            </a:r>
            <a:r>
              <a:rPr lang="ru-RU" sz="2400" dirty="0">
                <a:hlinkClick r:id="rId6" tooltip="Шмель"/>
              </a:rPr>
              <a:t>шмеля</a:t>
            </a:r>
            <a:r>
              <a:rPr lang="ru-RU" sz="2400" dirty="0"/>
              <a:t>, чтобы он мог слетать к своему отцу (который не знает, что </a:t>
            </a:r>
            <a:r>
              <a:rPr lang="ru-RU" sz="2400" dirty="0" err="1"/>
              <a:t>Гвидон</a:t>
            </a:r>
            <a:r>
              <a:rPr lang="ru-RU" sz="2400" dirty="0"/>
              <a:t> жив).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0808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130" y="244900"/>
            <a:ext cx="9404723" cy="877318"/>
          </a:xfrm>
        </p:spPr>
        <p:txBody>
          <a:bodyPr/>
          <a:lstStyle/>
          <a:p>
            <a:r>
              <a:rPr lang="ru-RU" dirty="0" smtClean="0"/>
              <a:t>Сравнение композиций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130" y="1377712"/>
            <a:ext cx="894654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Прослушав все три композиции, я могу сказать, что первая самая знакомая, так как она классическая. Скорее всего, все слушали эту великую оркестровую пьесу. Вторую переигровку я услышал в первые, она была исполнена самим </a:t>
            </a:r>
            <a:r>
              <a:rPr lang="en-US" sz="2400" dirty="0"/>
              <a:t>Hannes </a:t>
            </a:r>
            <a:r>
              <a:rPr lang="en-US" sz="2400" dirty="0" err="1" smtClean="0"/>
              <a:t>Otahal</a:t>
            </a:r>
            <a:r>
              <a:rPr lang="ba-RU" sz="2400" dirty="0" smtClean="0"/>
              <a:t>. </a:t>
            </a:r>
            <a:r>
              <a:rPr lang="ru-RU" sz="2400" dirty="0"/>
              <a:t>Его игра также великолепна, как и оригинал, что-то необъяснимо приятное задевает струнки </a:t>
            </a:r>
            <a:r>
              <a:rPr lang="ru-RU" sz="2400" dirty="0" smtClean="0"/>
              <a:t>души. И последняя композиция удивила меня тем, что голос певцов сам являлся аккомпанементом, их мастерству </a:t>
            </a:r>
            <a:r>
              <a:rPr lang="ru-RU" sz="2400" dirty="0" err="1" smtClean="0"/>
              <a:t>позовидует</a:t>
            </a:r>
            <a:r>
              <a:rPr lang="ru-RU" sz="2400" dirty="0" smtClean="0"/>
              <a:t> каждый.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5238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18643" y="2747097"/>
            <a:ext cx="1080656" cy="85898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1825" y="649356"/>
            <a:ext cx="894654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Из всех прослушанных произведений, больше всего мне понравилось переигровка </a:t>
            </a:r>
            <a:r>
              <a:rPr lang="en-US" sz="2400" dirty="0"/>
              <a:t>Hannes </a:t>
            </a:r>
            <a:r>
              <a:rPr lang="en-US" sz="2400" dirty="0" err="1" smtClean="0"/>
              <a:t>Otahal</a:t>
            </a:r>
            <a:r>
              <a:rPr lang="ru-RU" sz="2400" dirty="0" smtClean="0"/>
              <a:t> (с произведением </a:t>
            </a:r>
            <a:r>
              <a:rPr lang="en-US" sz="2400" dirty="0"/>
              <a:t>Bumble Boogie</a:t>
            </a:r>
            <a:r>
              <a:rPr lang="ru-RU" sz="2400" dirty="0" smtClean="0"/>
              <a:t>). Оно выходит за рамки классической музыки, под нее хочется двигаться, танцевать.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3818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255" y="415636"/>
            <a:ext cx="10451380" cy="1400530"/>
          </a:xfrm>
        </p:spPr>
        <p:txBody>
          <a:bodyPr/>
          <a:lstStyle/>
          <a:p>
            <a:r>
              <a:rPr lang="ru-RU" dirty="0" smtClean="0"/>
              <a:t>Отношение к прослушанной музыке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255" y="1720405"/>
            <a:ext cx="8946541" cy="4195481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Все песни великолепны.</a:t>
            </a:r>
            <a:r>
              <a:rPr lang="ru-RU" dirty="0"/>
              <a:t> </a:t>
            </a:r>
            <a:r>
              <a:rPr lang="ru-RU" sz="2400" dirty="0"/>
              <a:t>Я обычно слушаю совсем другую музыку, но </a:t>
            </a:r>
            <a:r>
              <a:rPr lang="ru-RU" sz="2400" dirty="0" smtClean="0"/>
              <a:t>порой, </a:t>
            </a:r>
            <a:r>
              <a:rPr lang="ru-RU" sz="2400" dirty="0"/>
              <a:t>когда мне грустно именно классическая музыка приводит меня к спокойствию и </a:t>
            </a:r>
            <a:r>
              <a:rPr lang="ru-RU" sz="2400" dirty="0" smtClean="0"/>
              <a:t>умиротворению. Было приятно слушать все эти композиции, они особенные…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3410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Интернет ресурсы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1152983"/>
            <a:ext cx="8946541" cy="4195481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https://ru.wikipedia.org/wiki/</a:t>
            </a:r>
            <a:r>
              <a:rPr lang="ru-RU" dirty="0" err="1" smtClean="0">
                <a:hlinkClick r:id="rId2"/>
              </a:rPr>
              <a:t>Полёт_шмеля</a:t>
            </a:r>
            <a:endParaRPr lang="ru-RU" dirty="0" smtClean="0"/>
          </a:p>
          <a:p>
            <a:pPr marL="0" indent="0">
              <a:buNone/>
            </a:pPr>
            <a:r>
              <a:rPr lang="en-US" dirty="0"/>
              <a:t>https://studfiles.net/preview/5357872/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011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132</TotalTime>
  <Words>356</Words>
  <Application>Microsoft Office PowerPoint</Application>
  <PresentationFormat>Широкоэкранный</PresentationFormat>
  <Paragraphs>15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Ион</vt:lpstr>
      <vt:lpstr>                                     2 тур. Творческое задание.                        Выполнил ученик 8 Б класса                    МОБУ СОШ №1 c.Киргиз-Мияки                              Зайдуллаев Булат             Н. А. Римский-Корсаков "Полет шмеля"</vt:lpstr>
      <vt:lpstr>Оперное творчество композитора</vt:lpstr>
      <vt:lpstr>История создания</vt:lpstr>
      <vt:lpstr>Сравнение композиций </vt:lpstr>
      <vt:lpstr>Презентация PowerPoint</vt:lpstr>
      <vt:lpstr>Отношение к прослушанной музыке</vt:lpstr>
      <vt:lpstr>Интернет ресурсы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Дистанционная олимпиада по музыке</dc:title>
  <dc:creator>user</dc:creator>
  <cp:lastModifiedBy>user</cp:lastModifiedBy>
  <cp:revision>18</cp:revision>
  <dcterms:created xsi:type="dcterms:W3CDTF">2019-01-23T15:22:23Z</dcterms:created>
  <dcterms:modified xsi:type="dcterms:W3CDTF">2019-01-23T17:35:16Z</dcterms:modified>
</cp:coreProperties>
</file>