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8" r:id="rId3"/>
    <p:sldId id="263" r:id="rId4"/>
    <p:sldId id="257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B27-DE4C-4B9E-BB11-B9027034A00F}" type="datetimeFigureOut">
              <a:rPr lang="en-US" smtClean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49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9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62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59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34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7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475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197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8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4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0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50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9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0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5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0D914D-B099-4142-A885-11F276715148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340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Н. А. Римский-Корсаков "Полет шмеля"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5085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153907" y="735291"/>
            <a:ext cx="3860260" cy="95804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50" r="20250"/>
          <a:stretch>
            <a:fillRect/>
          </a:stretch>
        </p:blipFill>
        <p:spPr>
          <a:prstGeom prst="rect">
            <a:avLst/>
          </a:prstGeom>
          <a:ln w="228600" cap="sq" cmpd="thickThin">
            <a:solidFill>
              <a:schemeClr val="tx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53907" y="1771104"/>
            <a:ext cx="4417334" cy="3943896"/>
          </a:xfrm>
        </p:spPr>
        <p:txBody>
          <a:bodyPr>
            <a:normAutofit/>
          </a:bodyPr>
          <a:lstStyle/>
          <a:p>
            <a:r>
              <a:rPr lang="ru-RU" dirty="0"/>
              <a:t>	</a:t>
            </a:r>
          </a:p>
          <a:p>
            <a:r>
              <a:rPr lang="ru-RU" sz="2600" dirty="0"/>
              <a:t>Когда о музыке говорят, что она на что-то похожа, это ещё не страшно. А вот если музыка ни на что не похожа, тут уж дело плохо</a:t>
            </a:r>
            <a:r>
              <a:rPr lang="ru-RU" sz="2600" dirty="0" smtClean="0"/>
              <a:t>!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22929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1.Краткий </a:t>
            </a:r>
            <a:r>
              <a:rPr lang="ru-RU" dirty="0"/>
              <a:t>обзор оперного творчества </a:t>
            </a:r>
            <a:br>
              <a:rPr lang="ru-RU" dirty="0"/>
            </a:br>
            <a:r>
              <a:rPr lang="ru-RU" dirty="0" smtClean="0"/>
              <a:t>композитора</a:t>
            </a:r>
          </a:p>
          <a:p>
            <a:r>
              <a:rPr lang="ru-RU" dirty="0" smtClean="0"/>
              <a:t>2.История </a:t>
            </a:r>
            <a:r>
              <a:rPr lang="ru-RU" dirty="0"/>
              <a:t>создания оперы </a:t>
            </a:r>
            <a:endParaRPr lang="ru-RU" dirty="0" smtClean="0"/>
          </a:p>
          <a:p>
            <a:r>
              <a:rPr lang="ru-RU" dirty="0" smtClean="0"/>
              <a:t>3.Известность «Полёта шмеля»</a:t>
            </a:r>
          </a:p>
          <a:p>
            <a:r>
              <a:rPr lang="ru-RU" dirty="0" smtClean="0"/>
              <a:t>4.Мое отношение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31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461913"/>
            <a:ext cx="9404723" cy="1244339"/>
          </a:xfrm>
        </p:spPr>
        <p:txBody>
          <a:bodyPr/>
          <a:lstStyle/>
          <a:p>
            <a:r>
              <a:rPr lang="ru-RU" sz="2800" dirty="0" smtClean="0"/>
              <a:t>Краткий обзор оперного творчества </a:t>
            </a:r>
            <a:br>
              <a:rPr lang="ru-RU" sz="2800" dirty="0" smtClean="0"/>
            </a:br>
            <a:r>
              <a:rPr lang="ru-RU" sz="2800" dirty="0" smtClean="0"/>
              <a:t>композитора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17336"/>
            <a:ext cx="8946541" cy="423106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Оперы занимают центральное место в творчестве Римского-Корсакова. Они представляют собой огромную художественную ценность и историческую значимость. Л. М. Можейко называет оперное наследие композитора одним из монолитов, на которых выросло грандиозное здание русской оперной классики. Сюжеты, на которые писал композитор, в большинстве своём заимствованы из произведений А. Пушкина, Н. Гоголя, А. Островского, Л. </a:t>
            </a:r>
            <a:r>
              <a:rPr lang="ru-RU" dirty="0" err="1"/>
              <a:t>Мея</a:t>
            </a:r>
            <a:r>
              <a:rPr lang="ru-RU" dirty="0"/>
              <a:t>. В некоторых операх литературной основой явились памятники фольклора (сказок, легенда, былина). Е. В. Сысоева отмечает, что «характерной особенностью стиля Римского-Корсакова является частое использование обрядовых </a:t>
            </a:r>
            <a:r>
              <a:rPr lang="ru-RU" dirty="0" smtClean="0"/>
              <a:t>действ»8.</a:t>
            </a:r>
          </a:p>
          <a:p>
            <a:r>
              <a:rPr lang="ru-RU" dirty="0" smtClean="0"/>
              <a:t>Оперное </a:t>
            </a:r>
            <a:r>
              <a:rPr lang="ru-RU" dirty="0"/>
              <a:t>творчество композитора можно разделить на три </a:t>
            </a:r>
            <a:r>
              <a:rPr lang="ru-RU" dirty="0" smtClean="0"/>
              <a:t>периода:</a:t>
            </a:r>
          </a:p>
          <a:p>
            <a:r>
              <a:rPr lang="ru-RU" dirty="0" smtClean="0"/>
              <a:t>I </a:t>
            </a:r>
            <a:r>
              <a:rPr lang="ru-RU" dirty="0"/>
              <a:t>– ранний (70-е гг.), 3 оперы </a:t>
            </a:r>
            <a:r>
              <a:rPr lang="ru-RU" dirty="0" smtClean="0"/>
              <a:t>.</a:t>
            </a:r>
          </a:p>
          <a:p>
            <a:r>
              <a:rPr lang="ru-RU" dirty="0" smtClean="0"/>
              <a:t>II </a:t>
            </a:r>
            <a:r>
              <a:rPr lang="ru-RU" dirty="0"/>
              <a:t>– средний (90-е гг.), 7 </a:t>
            </a:r>
            <a:r>
              <a:rPr lang="ru-RU" dirty="0" smtClean="0"/>
              <a:t>опер.</a:t>
            </a:r>
          </a:p>
          <a:p>
            <a:r>
              <a:rPr lang="ru-RU" dirty="0" smtClean="0"/>
              <a:t>III </a:t>
            </a:r>
            <a:r>
              <a:rPr lang="ru-RU" dirty="0"/>
              <a:t>– поздний (1900-е гг.), 5 </a:t>
            </a:r>
            <a:r>
              <a:rPr lang="ru-RU" dirty="0" smtClean="0"/>
              <a:t>опер.</a:t>
            </a:r>
          </a:p>
          <a:p>
            <a:r>
              <a:rPr lang="ru-RU" dirty="0" smtClean="0"/>
              <a:t>Как </a:t>
            </a:r>
            <a:r>
              <a:rPr lang="ru-RU" dirty="0"/>
              <a:t>представитель «новой русской школы», Римский-Корсаков исповедовал идеи народности и реализма. Согласно взглядам композитора, в основе принципов русской оперной школы должна лежать художественная правда (жизненность образов, </a:t>
            </a:r>
            <a:r>
              <a:rPr lang="ru-RU" dirty="0" err="1"/>
              <a:t>мотивированность</a:t>
            </a:r>
            <a:r>
              <a:rPr lang="ru-RU" dirty="0"/>
              <a:t> и логика развития действий). Однако, реалистическое в операх Римского-</a:t>
            </a:r>
            <a:r>
              <a:rPr lang="ru-RU" dirty="0" err="1"/>
              <a:t>Корсакого</a:t>
            </a:r>
            <a:r>
              <a:rPr lang="ru-RU" dirty="0"/>
              <a:t> не существует обособленно, а тесно </a:t>
            </a:r>
            <a:r>
              <a:rPr lang="ru-RU" dirty="0" err="1"/>
              <a:t>взаимосвязывается</a:t>
            </a:r>
            <a:r>
              <a:rPr lang="ru-RU" dirty="0"/>
              <a:t> с романтическим  </a:t>
            </a:r>
            <a:r>
              <a:rPr lang="ru-RU" dirty="0" smtClean="0"/>
              <a:t>миром.</a:t>
            </a:r>
          </a:p>
          <a:p>
            <a:r>
              <a:rPr lang="ru-RU" dirty="0" smtClean="0"/>
              <a:t>В </a:t>
            </a:r>
            <a:r>
              <a:rPr lang="ru-RU" dirty="0"/>
              <a:t>творчестве композитора две ведущих образно-драматургических линии: драматическая </a:t>
            </a:r>
            <a:r>
              <a:rPr lang="ru-RU" dirty="0" smtClean="0"/>
              <a:t>и сказочно-эпическая. </a:t>
            </a:r>
            <a:r>
              <a:rPr lang="ru-RU" dirty="0"/>
              <a:t>Сюжет оперы определяет форму сочинения. Так драматургия Римского-Корсакова «предполагает наряду с традиционными оперными формами (сольными, ансамблевыми, хоровыми номерами) и сквозные сцены; сочетает принципы завершенности и </a:t>
            </a:r>
            <a:r>
              <a:rPr lang="ru-RU" dirty="0" smtClean="0"/>
              <a:t>текучести»9.</a:t>
            </a:r>
          </a:p>
          <a:p>
            <a:r>
              <a:rPr lang="ru-RU" dirty="0" smtClean="0"/>
              <a:t>Многообразие </a:t>
            </a:r>
            <a:r>
              <a:rPr lang="ru-RU" dirty="0"/>
              <a:t>оперных форм композитора обусловлено особенностями сюжета. Нередко Римский-Корсаков вводил подзаголовки, подчеркивая, таким образом, своеобразный жанровый облик оперы: «весенняя сказка» и «осенняя сказочка», «быль-колядка» и «небылица в лицах», «опера-былина» и «опера-балет».</a:t>
            </a:r>
          </a:p>
        </p:txBody>
      </p:sp>
    </p:spTree>
    <p:extLst>
      <p:ext uri="{BB962C8B-B14F-4D97-AF65-F5344CB8AC3E}">
        <p14:creationId xmlns:p14="http://schemas.microsoft.com/office/powerpoint/2010/main" val="3817112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078584"/>
          </a:xfrm>
        </p:spPr>
        <p:txBody>
          <a:bodyPr/>
          <a:lstStyle/>
          <a:p>
            <a:pPr algn="ctr"/>
            <a:r>
              <a:rPr lang="ru-RU" dirty="0"/>
              <a:t>История создания оперы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54954" y="2846895"/>
            <a:ext cx="8825659" cy="317290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Мысль о написании оперы на сюжет сказки Пушкина пришла к композитору вскоре после окончания «Царской невесты», и разработка сценария началась зимой 1898—1899 года. Окончить оперу предполагалось к столетию со дня рождения Пушкина (в 1899 году). Активным сотрудником композитора стал его либреттист В. И. Бельский. Весной 1899 года композитор приступил к сочинению музыки. К осени опера была написана, а в январе следующего года завершена работа над партитурой. Премьера «Сказки о царе </a:t>
            </a:r>
            <a:r>
              <a:rPr lang="ru-RU" dirty="0" err="1"/>
              <a:t>Салтане</a:t>
            </a:r>
            <a:r>
              <a:rPr lang="ru-RU" dirty="0"/>
              <a:t>» состоялась 21 октября (2 ноября) 1900 года на сцене московской частной оперы — Товарищества </a:t>
            </a:r>
            <a:r>
              <a:rPr lang="ru-RU" dirty="0" err="1"/>
              <a:t>Солодовниковского</a:t>
            </a:r>
            <a:r>
              <a:rPr lang="ru-RU" dirty="0"/>
              <a:t> театра. Дирижёр — Михаил Ипполитов-Иванов. Художник-постановщик — Михаил Врубель.</a:t>
            </a:r>
          </a:p>
          <a:p>
            <a:endParaRPr lang="ru-RU" dirty="0"/>
          </a:p>
          <a:p>
            <a:r>
              <a:rPr lang="ru-RU" dirty="0"/>
              <a:t>Сам композитор эту оперу особенно любил. После драматической «Царской невесты» она стала воплощением светлого, легкого юмора. В 1901 году Римский-Корсаков, просматривая корректуру «</a:t>
            </a:r>
            <a:r>
              <a:rPr lang="ru-RU" dirty="0" err="1"/>
              <a:t>Салтана</a:t>
            </a:r>
            <a:r>
              <a:rPr lang="ru-RU" dirty="0"/>
              <a:t>» писал </a:t>
            </a:r>
            <a:r>
              <a:rPr lang="ru-RU" dirty="0" err="1"/>
              <a:t>Забеле</a:t>
            </a:r>
            <a:r>
              <a:rPr lang="ru-RU" dirty="0"/>
              <a:t>-Врубель: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58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513787"/>
            <a:ext cx="8825659" cy="1981200"/>
          </a:xfrm>
        </p:spPr>
        <p:txBody>
          <a:bodyPr/>
          <a:lstStyle/>
          <a:p>
            <a:r>
              <a:rPr lang="ru-RU" sz="2000" dirty="0"/>
              <a:t>«Полёт шмеля» известен благодаря предельно быстрому темпу исполнения практически непрерывной последовательности шестнадцатых нот, при которой основной трудностью для музыканта является не высота или диапазон звуков, а чисто физическое умение исполнять ноты с высокой скоростью.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54954" y="2281287"/>
            <a:ext cx="8825659" cy="3063711"/>
          </a:xfrm>
        </p:spPr>
        <p:txBody>
          <a:bodyPr/>
          <a:lstStyle/>
          <a:p>
            <a:r>
              <a:rPr lang="ru-RU" dirty="0" smtClean="0"/>
              <a:t>Больше всего мне понравился третий вариант, потому что именно в третьем варианте самое оригинальное исполнение.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27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989056"/>
            <a:ext cx="8825659" cy="1439944"/>
          </a:xfrm>
        </p:spPr>
        <p:txBody>
          <a:bodyPr/>
          <a:lstStyle/>
          <a:p>
            <a:r>
              <a:rPr lang="ru-RU" dirty="0" smtClean="0"/>
              <a:t>Мое отношение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Мне </a:t>
            </a:r>
            <a:r>
              <a:rPr lang="ru-RU" dirty="0" smtClean="0"/>
              <a:t>понравилось произведение </a:t>
            </a:r>
            <a:r>
              <a:rPr lang="ru-RU" dirty="0"/>
              <a:t>Римского – Корсакова «Полет шмеля», потому что композитор сумел </a:t>
            </a:r>
            <a:r>
              <a:rPr lang="ru-RU" dirty="0" smtClean="0"/>
              <a:t>музыкой  </a:t>
            </a:r>
            <a:r>
              <a:rPr lang="ru-RU" dirty="0"/>
              <a:t>передать полет, и даже жужжание шмеля.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75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643" y="3129699"/>
            <a:ext cx="9426804" cy="1498861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26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325</TotalTime>
  <Words>545</Words>
  <Application>Microsoft Office PowerPoint</Application>
  <PresentationFormat>Широкоэкранный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Ион</vt:lpstr>
      <vt:lpstr>Н. А. Римский-Корсаков "Полет шмеля" .</vt:lpstr>
      <vt:lpstr>Презентация PowerPoint</vt:lpstr>
      <vt:lpstr>Содержание:</vt:lpstr>
      <vt:lpstr>Краткий обзор оперного творчества  композитора</vt:lpstr>
      <vt:lpstr>История создания оперы </vt:lpstr>
      <vt:lpstr>«Полёт шмеля» известен благодаря предельно быстрому темпу исполнения практически непрерывной последовательности шестнадцатых нот, при которой основной трудностью для музыканта является не высота или диапазон звуков, а чисто физическое умение исполнять ноты с высокой скоростью. </vt:lpstr>
      <vt:lpstr>Мое отношение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Н. А. Римский-Корсаков "Полет шмеля" в трех вариантах.</dc:title>
  <dc:creator>Юлдуз</dc:creator>
  <cp:lastModifiedBy>Юлдуз</cp:lastModifiedBy>
  <cp:revision>7</cp:revision>
  <dcterms:created xsi:type="dcterms:W3CDTF">2019-01-20T12:29:45Z</dcterms:created>
  <dcterms:modified xsi:type="dcterms:W3CDTF">2019-01-23T15:04:10Z</dcterms:modified>
</cp:coreProperties>
</file>