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6" autoAdjust="0"/>
    <p:restoredTop sz="94660"/>
  </p:normalViewPr>
  <p:slideViewPr>
    <p:cSldViewPr>
      <p:cViewPr varScale="1">
        <p:scale>
          <a:sx n="85" d="100"/>
          <a:sy n="85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0%BC%D1%84%D0%BE%D0%BD%D0%B8%D1%8F" TargetMode="External"/><Relationship Id="rId3" Type="http://schemas.openxmlformats.org/officeDocument/2006/relationships/hyperlink" Target="https://ru.wikipedia.org/wiki/%D0%9F%D0%B5%D0%B4%D0%B0%D0%B3%D0%BE%D0%B3" TargetMode="External"/><Relationship Id="rId7" Type="http://schemas.openxmlformats.org/officeDocument/2006/relationships/hyperlink" Target="https://ru.wikipedia.org/wiki/%D0%9E%D0%BF%D0%B5%D1%80%D0%B0" TargetMode="External"/><Relationship Id="rId2" Type="http://schemas.openxmlformats.org/officeDocument/2006/relationships/hyperlink" Target="https://ru.wikipedia.org/wiki/%D0%9A%D0%BE%D0%BC%D0%BF%D0%BE%D0%B7%D0%B8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0%B3%D1%83%D1%87%D0%B0%D1%8F_%D0%BA%D1%83%D1%87%D0%BA%D0%B0" TargetMode="External"/><Relationship Id="rId11" Type="http://schemas.openxmlformats.org/officeDocument/2006/relationships/hyperlink" Target="https://ru.wikipedia.org/wiki/%D0%9A%D0%B0%D0%BD%D1%82%D0%B0%D1%82%D0%B0" TargetMode="External"/><Relationship Id="rId5" Type="http://schemas.openxmlformats.org/officeDocument/2006/relationships/hyperlink" Target="https://ru.wikipedia.org/wiki/%D0%9C%D1%83%D0%B7%D1%8B%D0%BA%D0%B0%D0%BB%D1%8C%D0%BD%D0%B0%D1%8F_%D0%BA%D1%80%D0%B8%D1%82%D0%B8%D0%BA%D0%B0" TargetMode="External"/><Relationship Id="rId10" Type="http://schemas.openxmlformats.org/officeDocument/2006/relationships/hyperlink" Target="https://ru.wikipedia.org/wiki/%D0%9A%D0%BE%D0%BD%D1%86%D0%B5%D1%80%D1%82_(%D0%BF%D1%80%D0%BE%D0%B8%D0%B7%D0%B2%D0%B5%D0%B4%D0%B5%D0%BD%D0%B8%D0%B5)" TargetMode="External"/><Relationship Id="rId4" Type="http://schemas.openxmlformats.org/officeDocument/2006/relationships/hyperlink" Target="https://ru.wikipedia.org/wiki/%D0%94%D0%B8%D1%80%D0%B8%D0%B6%D1%91%D1%80" TargetMode="External"/><Relationship Id="rId9" Type="http://schemas.openxmlformats.org/officeDocument/2006/relationships/hyperlink" Target="https://ru.wikipedia.org/wiki/%D0%9E%D1%80%D0%BA%D0%B5%D1%81%D1%82%D1%8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C%D0%B5%D0%B4%D0%B8%D1%8F" TargetMode="External"/><Relationship Id="rId2" Type="http://schemas.openxmlformats.org/officeDocument/2006/relationships/hyperlink" Target="https://ru.wikipedia.org/wiki/%D0%9E%D1%80%D0%BA%D0%B5%D1%81%D1%82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C%D0%B5%D0%BB%D1%8C" TargetMode="External"/><Relationship Id="rId5" Type="http://schemas.openxmlformats.org/officeDocument/2006/relationships/hyperlink" Target="https://ru.wikipedia.org/wiki/%D0%A1%D0%BA%D0%B0%D0%B7%D0%BA%D0%B0_%D0%BE_%D1%86%D0%B0%D1%80%D0%B5_%D0%A1%D0%B0%D0%BB%D1%82%D0%B0%D0%BD%D0%B5_(%D0%BE%D0%BF%D0%B5%D1%80%D0%B0)" TargetMode="External"/><Relationship Id="rId4" Type="http://schemas.openxmlformats.org/officeDocument/2006/relationships/hyperlink" Target="https://ru.wikipedia.org/wiki/%D0%A0%D0%B8%D0%BC%D1%81%D0%BA%D0%B8%D0%B9-%D0%9A%D0%BE%D1%80%D1%81%D0%B0%D0%BA%D0%BE%D0%B2,_%D0%9D%D0%B8%D0%BA%D0%BE%D0%BB%D0%B0%D0%B9_%D0%90%D0%BD%D0%B4%D1%80%D0%B5%D0%B5%D0%B2%D0%B8%D1%8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Акмуллинская</a:t>
            </a:r>
            <a:r>
              <a:rPr lang="ru-RU" dirty="0" smtClean="0"/>
              <a:t> олимпиада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8028384" y="6209928"/>
            <a:ext cx="936104" cy="6480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очень понравились все композиции, но в особенности №1.</a:t>
            </a:r>
          </a:p>
          <a:p>
            <a:r>
              <a:rPr lang="ru-RU" dirty="0" smtClean="0"/>
              <a:t>Ярко передает Римский-Корсаков свое настроение, эмоции. Яркими красками показывает нам оперу.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-768x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Н.А. Римский-Корсаков</a:t>
            </a:r>
            <a:endParaRPr lang="ru-RU" dirty="0"/>
          </a:p>
        </p:txBody>
      </p:sp>
      <p:pic>
        <p:nvPicPr>
          <p:cNvPr id="4" name="Содержимое 3" descr="hello_html_m17de0a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96753"/>
            <a:ext cx="2468501" cy="3384376"/>
          </a:xfrm>
        </p:spPr>
      </p:pic>
      <p:pic>
        <p:nvPicPr>
          <p:cNvPr id="5" name="Содержимое 3" descr="nikolaj_rimskij_korsakov_poljot_shmelja_iz_operi_skazka_o_tsare_salt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2750298" cy="3907302"/>
          </a:xfrm>
          <a:prstGeom prst="rect">
            <a:avLst/>
          </a:prstGeom>
        </p:spPr>
      </p:pic>
      <p:pic>
        <p:nvPicPr>
          <p:cNvPr id="6" name="Содержимое 5" descr="nikolai-andreevich-rimskii-korsakov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348880"/>
            <a:ext cx="2919715" cy="402190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8028384" y="6209928"/>
            <a:ext cx="936104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95536" y="6093296"/>
            <a:ext cx="1008112" cy="64807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Н.А.Римский-Корсаков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Никола́й</a:t>
            </a:r>
            <a:r>
              <a:rPr lang="ru-RU" b="1" dirty="0" smtClean="0"/>
              <a:t> </a:t>
            </a:r>
            <a:r>
              <a:rPr lang="ru-RU" b="1" dirty="0" err="1" smtClean="0"/>
              <a:t>Андре́евич</a:t>
            </a:r>
            <a:r>
              <a:rPr lang="ru-RU" b="1" dirty="0" smtClean="0"/>
              <a:t> </a:t>
            </a:r>
            <a:r>
              <a:rPr lang="ru-RU" b="1" dirty="0" err="1" smtClean="0"/>
              <a:t>Ри́мский-Ко́рсаков</a:t>
            </a:r>
            <a:r>
              <a:rPr lang="ru-RU" dirty="0" smtClean="0"/>
              <a:t> ) — русский </a:t>
            </a:r>
            <a:r>
              <a:rPr lang="ru-RU" dirty="0" smtClean="0">
                <a:hlinkClick r:id="rId2" tooltip="Композитор"/>
              </a:rPr>
              <a:t>композитор</a:t>
            </a:r>
            <a:r>
              <a:rPr lang="ru-RU" dirty="0" smtClean="0"/>
              <a:t>, </a:t>
            </a:r>
            <a:r>
              <a:rPr lang="ru-RU" dirty="0" smtClean="0">
                <a:hlinkClick r:id="rId3" tooltip="Педагог"/>
              </a:rPr>
              <a:t>педагог</a:t>
            </a:r>
            <a:r>
              <a:rPr lang="ru-RU" dirty="0" smtClean="0"/>
              <a:t>, </a:t>
            </a:r>
            <a:r>
              <a:rPr lang="ru-RU" dirty="0" smtClean="0">
                <a:hlinkClick r:id="rId4" tooltip="Дирижёр"/>
              </a:rPr>
              <a:t>дирижёр</a:t>
            </a:r>
            <a:r>
              <a:rPr lang="ru-RU" dirty="0" smtClean="0"/>
              <a:t>, общественный деятель, </a:t>
            </a:r>
            <a:r>
              <a:rPr lang="ru-RU" dirty="0" smtClean="0">
                <a:hlinkClick r:id="rId5" tooltip="Музыкальная критика"/>
              </a:rPr>
              <a:t>музыкальный критик</a:t>
            </a:r>
            <a:r>
              <a:rPr lang="ru-RU" dirty="0" smtClean="0"/>
              <a:t>; участник «</a:t>
            </a:r>
            <a:r>
              <a:rPr lang="ru-RU" dirty="0" smtClean="0">
                <a:hlinkClick r:id="rId6" tooltip="Могучая кучка"/>
              </a:rPr>
              <a:t>Могучей кучки</a:t>
            </a:r>
            <a:r>
              <a:rPr lang="ru-RU" dirty="0" smtClean="0"/>
              <a:t>». Среди его сочинений — 15 </a:t>
            </a:r>
            <a:r>
              <a:rPr lang="ru-RU" dirty="0" smtClean="0">
                <a:hlinkClick r:id="rId7" tooltip="Опера"/>
              </a:rPr>
              <a:t>опер</a:t>
            </a:r>
            <a:r>
              <a:rPr lang="ru-RU" dirty="0" smtClean="0"/>
              <a:t>, 3 </a:t>
            </a:r>
            <a:r>
              <a:rPr lang="ru-RU" dirty="0" smtClean="0">
                <a:hlinkClick r:id="rId8" tooltip="Симфония"/>
              </a:rPr>
              <a:t>симфонии</a:t>
            </a:r>
            <a:r>
              <a:rPr lang="ru-RU" dirty="0" smtClean="0"/>
              <a:t>, </a:t>
            </a:r>
            <a:r>
              <a:rPr lang="ru-RU" dirty="0" smtClean="0">
                <a:hlinkClick r:id="rId9" tooltip="Оркестр"/>
              </a:rPr>
              <a:t>симфонические</a:t>
            </a:r>
            <a:r>
              <a:rPr lang="ru-RU" dirty="0" smtClean="0"/>
              <a:t> произведения, инструментальные </a:t>
            </a:r>
            <a:r>
              <a:rPr lang="ru-RU" dirty="0" smtClean="0">
                <a:hlinkClick r:id="rId10" tooltip="Концерт (произведение)"/>
              </a:rPr>
              <a:t>концерты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Кантата"/>
              </a:rPr>
              <a:t>кантаты</a:t>
            </a:r>
            <a:r>
              <a:rPr lang="ru-RU" dirty="0" smtClean="0"/>
              <a:t>, камерно-инструментальная, вокальная и духовная музык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395536" y="6093296"/>
            <a:ext cx="1008112" cy="64807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028384" y="6209928"/>
            <a:ext cx="936104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Краткий обзор оперного творчества композитора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Основная область творчества </a:t>
            </a:r>
            <a:r>
              <a:rPr lang="ru-RU" dirty="0" err="1" smtClean="0">
                <a:solidFill>
                  <a:srgbClr val="0070C0"/>
                </a:solidFill>
              </a:rPr>
              <a:t>Римского-Корсакого</a:t>
            </a:r>
            <a:r>
              <a:rPr lang="ru-RU" dirty="0" smtClean="0">
                <a:solidFill>
                  <a:srgbClr val="0070C0"/>
                </a:solidFill>
              </a:rPr>
              <a:t> — опера. 15 его опер представляют необычайное разнообразие жанровых, драматургических, композиционных и стилистических решений. Преобладает эпическая тенденция, связанная с обращением автора к жанрам народного искусства. Былина, сказка, легенда питают творчество </a:t>
            </a:r>
            <a:r>
              <a:rPr lang="ru-RU" dirty="0" err="1" smtClean="0">
                <a:solidFill>
                  <a:srgbClr val="0070C0"/>
                </a:solidFill>
              </a:rPr>
              <a:t>Римского-Корсакого</a:t>
            </a:r>
            <a:r>
              <a:rPr lang="ru-RU" dirty="0" smtClean="0">
                <a:solidFill>
                  <a:srgbClr val="0070C0"/>
                </a:solidFill>
              </a:rPr>
              <a:t> не только сюжетами, но и идеями, помогая композитору понять и передать мировоззрение и идеалы народа, его веру в торжество добра и справедливости. Основой оперной выразительности Римский-Корсаков считал пение. Тем не менее оркестру в операх отведена огромная роль: он выступает как важный, а иногда и главный носитель сквозного музыкально-драматургического развития. Нередко ему поручаются самостоятельные симфонические картины: например вступление «Океан-море синее» к опере «Садко», антракты «Три чуда» и «Сеча при </a:t>
            </a:r>
            <a:r>
              <a:rPr lang="ru-RU" dirty="0" err="1" smtClean="0">
                <a:solidFill>
                  <a:srgbClr val="0070C0"/>
                </a:solidFill>
              </a:rPr>
              <a:t>Керженце</a:t>
            </a:r>
            <a:r>
              <a:rPr lang="ru-RU" dirty="0" smtClean="0">
                <a:solidFill>
                  <a:srgbClr val="0070C0"/>
                </a:solidFill>
              </a:rPr>
              <a:t>» в операх-сказках «Сказка о царе </a:t>
            </a:r>
            <a:r>
              <a:rPr lang="ru-RU" dirty="0" err="1" smtClean="0">
                <a:solidFill>
                  <a:srgbClr val="0070C0"/>
                </a:solidFill>
              </a:rPr>
              <a:t>Салтане</a:t>
            </a:r>
            <a:r>
              <a:rPr lang="ru-RU" dirty="0" smtClean="0">
                <a:solidFill>
                  <a:srgbClr val="0070C0"/>
                </a:solidFill>
              </a:rPr>
              <a:t>» и «Сказание о невидимом граде Китеже».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Симфоническое творчество </a:t>
            </a:r>
            <a:r>
              <a:rPr lang="ru-RU" dirty="0" err="1" smtClean="0">
                <a:solidFill>
                  <a:srgbClr val="0070C0"/>
                </a:solidFill>
              </a:rPr>
              <a:t>Римского-Корсакого</a:t>
            </a:r>
            <a:r>
              <a:rPr lang="ru-RU" dirty="0" smtClean="0">
                <a:solidFill>
                  <a:srgbClr val="0070C0"/>
                </a:solidFill>
              </a:rPr>
              <a:t> представлено жанровыми произведениями, продолжающими традиции Глинки и связанными с разработкой народных тем («Сербская фантазия», «Испанское каприччио» и др.), а также характерными для «кучкистов» программными сочинениями преимущественно живописно-картинного или сказочного содержания («Садко», «</a:t>
            </a:r>
            <a:r>
              <a:rPr lang="ru-RU" dirty="0" err="1" smtClean="0">
                <a:solidFill>
                  <a:srgbClr val="0070C0"/>
                </a:solidFill>
              </a:rPr>
              <a:t>Антар</a:t>
            </a:r>
            <a:r>
              <a:rPr lang="ru-RU" dirty="0" smtClean="0">
                <a:solidFill>
                  <a:srgbClr val="0070C0"/>
                </a:solidFill>
              </a:rPr>
              <a:t>»). Большинство симфонических произведений основано на принципе контрастного сопоставления внутренне законченных образов. Отсюда преобладание таких музыкальных форм, как увертюра и сюита.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979_i_g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6788945" cy="4525963"/>
          </a:xfrm>
        </p:spPr>
      </p:pic>
      <p:sp>
        <p:nvSpPr>
          <p:cNvPr id="7" name="Вертикальный свиток 6"/>
          <p:cNvSpPr/>
          <p:nvPr/>
        </p:nvSpPr>
        <p:spPr>
          <a:xfrm>
            <a:off x="3563888" y="188640"/>
            <a:ext cx="5220072" cy="18002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«Полет шмеля»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«Полет шмеля» Римский-Корсаков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Полёт шмеля</a:t>
            </a:r>
            <a:r>
              <a:rPr lang="ru-RU" dirty="0" smtClean="0"/>
              <a:t>» — </a:t>
            </a:r>
            <a:r>
              <a:rPr lang="ru-RU" dirty="0" smtClean="0">
                <a:hlinkClick r:id="rId2" tooltip="Оркестр"/>
              </a:rPr>
              <a:t>оркестровая</a:t>
            </a:r>
            <a:r>
              <a:rPr lang="ru-RU" dirty="0" smtClean="0"/>
              <a:t> </a:t>
            </a:r>
            <a:r>
              <a:rPr lang="ru-RU" dirty="0" smtClean="0">
                <a:hlinkClick r:id="rId3" tooltip="Интермедия"/>
              </a:rPr>
              <a:t>интермедия</a:t>
            </a:r>
            <a:r>
              <a:rPr lang="ru-RU" dirty="0" smtClean="0"/>
              <a:t>, написанная </a:t>
            </a:r>
            <a:r>
              <a:rPr lang="ru-RU" dirty="0" smtClean="0">
                <a:hlinkClick r:id="rId4" tooltip="Римский-Корсаков, Николай Андреевич"/>
              </a:rPr>
              <a:t>Николаем Римским-Корсаковым</a:t>
            </a:r>
            <a:r>
              <a:rPr lang="ru-RU" dirty="0" smtClean="0"/>
              <a:t> для его оперы </a:t>
            </a:r>
            <a:r>
              <a:rPr lang="ru-RU" dirty="0" smtClean="0">
                <a:hlinkClick r:id="rId5" tooltip="Сказка о царе Салтане (опера)"/>
              </a:rPr>
              <a:t>«Сказка о царе </a:t>
            </a:r>
            <a:r>
              <a:rPr lang="ru-RU" dirty="0" err="1" smtClean="0">
                <a:hlinkClick r:id="rId5" tooltip="Сказка о царе Салтане (опера)"/>
              </a:rPr>
              <a:t>Салтане</a:t>
            </a:r>
            <a:r>
              <a:rPr lang="ru-RU" dirty="0" smtClean="0">
                <a:hlinkClick r:id="rId5" tooltip="Сказка о царе Салтане (опера)"/>
              </a:rPr>
              <a:t>»</a:t>
            </a:r>
            <a:r>
              <a:rPr lang="ru-RU" dirty="0" smtClean="0"/>
              <a:t>, сочинённой в 1899—1900 годах. Интермедией заканчивается третий акт, в котором Лебедь-птица обращает князя </a:t>
            </a:r>
            <a:r>
              <a:rPr lang="ru-RU" dirty="0" err="1" smtClean="0"/>
              <a:t>Гвидона</a:t>
            </a:r>
            <a:r>
              <a:rPr lang="ru-RU" dirty="0" smtClean="0"/>
              <a:t> в </a:t>
            </a:r>
            <a:r>
              <a:rPr lang="ru-RU" dirty="0" smtClean="0">
                <a:hlinkClick r:id="rId6" tooltip="Шмель"/>
              </a:rPr>
              <a:t>шмеля</a:t>
            </a:r>
            <a:r>
              <a:rPr lang="ru-RU" dirty="0" smtClean="0"/>
              <a:t>, чтобы он мог слетать к своему отцу (который не знает, что </a:t>
            </a:r>
            <a:r>
              <a:rPr lang="ru-RU" dirty="0" err="1" smtClean="0"/>
              <a:t>Гвидон</a:t>
            </a:r>
            <a:r>
              <a:rPr lang="ru-RU" dirty="0" smtClean="0"/>
              <a:t> жив).</a:t>
            </a:r>
          </a:p>
          <a:p>
            <a:r>
              <a:rPr lang="ru-RU" dirty="0" smtClean="0"/>
              <a:t>В первой части интермедии имеется вокальная партия </a:t>
            </a:r>
            <a:r>
              <a:rPr lang="ru-RU" dirty="0" err="1" smtClean="0"/>
              <a:t>Лебедь-птицы</a:t>
            </a:r>
            <a:r>
              <a:rPr lang="ru-RU" dirty="0" smtClean="0"/>
              <a:t>, однако вокальная часть нередко при исполнении опускается, а виртуозная часть интермедии исполняется как отдельная оркестровая миниатюра.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83_i_g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5718"/>
            <a:ext cx="9144000" cy="5592282"/>
          </a:xfrm>
        </p:spPr>
      </p:pic>
      <p:sp>
        <p:nvSpPr>
          <p:cNvPr id="6" name="Багетная рамка 5"/>
          <p:cNvSpPr/>
          <p:nvPr/>
        </p:nvSpPr>
        <p:spPr>
          <a:xfrm>
            <a:off x="0" y="0"/>
            <a:ext cx="4176464" cy="14847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Римский-Корсаков «Полет Шмеля» из оперы «садко»</a:t>
            </a:r>
            <a:endParaRPr lang="ru-RU" dirty="0"/>
          </a:p>
        </p:txBody>
      </p:sp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Даны 3 варианта исполнения композиции Римского-Корсакова «Полет шмеля». В первом музыкальном варианте, дана оригинальная композиция, которая звучит в самой опере. Быстрый темп  и  высокая скорость исполнения -характеристика 1 </a:t>
            </a:r>
            <a:r>
              <a:rPr lang="ru-RU" sz="1800" dirty="0" err="1" smtClean="0"/>
              <a:t>муз.композиции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Вторая </a:t>
            </a:r>
            <a:r>
              <a:rPr lang="ru-RU" sz="1800" dirty="0" err="1" smtClean="0"/>
              <a:t>муз.Композиция</a:t>
            </a:r>
            <a:r>
              <a:rPr lang="ru-RU" sz="1800" dirty="0" smtClean="0"/>
              <a:t>   ведется в исполнения оркестровых инструментов, но не смотря на это, все же передается смысл произведения.</a:t>
            </a:r>
          </a:p>
          <a:p>
            <a:r>
              <a:rPr lang="ru-RU" sz="1800" dirty="0" smtClean="0"/>
              <a:t>Третья </a:t>
            </a:r>
            <a:r>
              <a:rPr lang="ru-RU" sz="1800" dirty="0" err="1" smtClean="0"/>
              <a:t>муз.композиция</a:t>
            </a:r>
            <a:r>
              <a:rPr lang="ru-RU" sz="1800" dirty="0" smtClean="0"/>
              <a:t> ведется в исполнении голосов.</a:t>
            </a:r>
            <a:endParaRPr lang="ru-RU" sz="1800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443264" cy="38072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 трех произведений(вариантов исполнения композиции Римского-Корсакова «Полет шмеля», больше всего мне понравился: Музыкальный №1</a:t>
            </a:r>
            <a:endParaRPr lang="ru-RU" sz="2400" dirty="0"/>
          </a:p>
        </p:txBody>
      </p:sp>
      <p:pic>
        <p:nvPicPr>
          <p:cNvPr id="4" name="Содержимое 3" descr="The_Tale_of_Tsar_Saltan_(Korovin)_-_costume_of_humbleb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672408" cy="5532818"/>
          </a:xfrm>
        </p:spPr>
      </p:pic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359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Акмуллинская олимпиада </vt:lpstr>
      <vt:lpstr>Н.А. Римский-Корсаков</vt:lpstr>
      <vt:lpstr>Н.А.Римский-Корсаков</vt:lpstr>
      <vt:lpstr>Краткий обзор оперного творчества композитора</vt:lpstr>
      <vt:lpstr>Слайд 5</vt:lpstr>
      <vt:lpstr>«Полет шмеля» Римский-Корсаков</vt:lpstr>
      <vt:lpstr>Слайд 7</vt:lpstr>
      <vt:lpstr>Слайд 8</vt:lpstr>
      <vt:lpstr>Из трех произведений(вариантов исполнения композиции Римского-Корсакова «Полет шмеля», больше всего мне понравился: Музыкальный №1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Акмуллинская олимпиада </dc:title>
  <dc:creator>волкадав</dc:creator>
  <cp:lastModifiedBy>волкадав</cp:lastModifiedBy>
  <cp:revision>2</cp:revision>
  <dcterms:created xsi:type="dcterms:W3CDTF">2019-01-22T18:06:22Z</dcterms:created>
  <dcterms:modified xsi:type="dcterms:W3CDTF">2019-01-22T18:56:45Z</dcterms:modified>
</cp:coreProperties>
</file>