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802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15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5436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609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1824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970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444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89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16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20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632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4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3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754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51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35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5EA5A-B1DF-45C3-9274-5CBF0445D939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3B1766-BBA9-4A8F-9686-5B42E8E5D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282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2%D1%8B%D1%81%D0%BE%D1%82%D0%B0_%D0%B7%D0%B2%D1%83%D0%BA%D0%B0" TargetMode="External"/><Relationship Id="rId13" Type="http://schemas.openxmlformats.org/officeDocument/2006/relationships/image" Target="../media/image1.png"/><Relationship Id="rId3" Type="http://schemas.openxmlformats.org/officeDocument/2006/relationships/hyperlink" Target="https://ru.wikipedia.org/wiki/%D0%A1%D1%8E%D0%B8%D1%82%D0%B0" TargetMode="External"/><Relationship Id="rId7" Type="http://schemas.openxmlformats.org/officeDocument/2006/relationships/hyperlink" Target="https://ru.wikipedia.org/wiki/%D0%A8%D0%B5%D1%81%D1%82%D0%BD%D0%B0%D0%B4%D1%86%D0%B0%D1%82%D0%B0%D1%8F_%D0%BD%D0%BE%D1%82%D0%B0" TargetMode="External"/><Relationship Id="rId12" Type="http://schemas.openxmlformats.org/officeDocument/2006/relationships/hyperlink" Target="https://ru.wikipedia.org/wiki/%D0%9C%D1%83%D0%B7%D1%8B%D0%BA%D0%B0%D0%BB%D1%8C%D0%BD%D1%8B%D0%B9_%D0%B8%D0%BD%D1%81%D1%82%D1%80%D1%83%D0%BC%D0%B5%D0%BD%D1%82" TargetMode="External"/><Relationship Id="rId2" Type="http://schemas.openxmlformats.org/officeDocument/2006/relationships/hyperlink" Target="https://ru.wikipedia.org/wiki/%D0%9D%D0%BE%D1%82%D0%BD%D0%BE%D0%B5_%D0%B8%D0%B7%D0%B4%D0%B0%D0%BD%D0%B8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2%D0%B5%D0%BC%D0%BF_(%D0%BC%D1%83%D0%B7%D1%8B%D0%BA%D0%B0)" TargetMode="External"/><Relationship Id="rId11" Type="http://schemas.openxmlformats.org/officeDocument/2006/relationships/hyperlink" Target="https://ru.wikipedia.org/wiki/%D0%A1%D0%BA%D1%80%D0%B8%D0%BF%D0%BA%D0%B0" TargetMode="External"/><Relationship Id="rId5" Type="http://schemas.openxmlformats.org/officeDocument/2006/relationships/hyperlink" Target="https://ru.wikipedia.org/wiki/%D0%9C%D1%83%D0%B7%D1%8B%D0%BA%D0%B0%D0%BB%D1%8C%D0%BD%D0%B0%D1%8F_%D0%BD%D0%BE%D1%82%D0%B0%D1%86%D0%B8%D1%8F" TargetMode="External"/><Relationship Id="rId10" Type="http://schemas.openxmlformats.org/officeDocument/2006/relationships/hyperlink" Target="https://ru.wikipedia.org/wiki/%D0%92%D0%B8%D1%80%D1%82%D1%83%D0%BE%D0%B7" TargetMode="External"/><Relationship Id="rId4" Type="http://schemas.openxmlformats.org/officeDocument/2006/relationships/hyperlink" Target="https://ru.wikipedia.org/wiki/%D0%9B%D0%B5%D0%B9%D1%82%D0%BC%D0%BE%D1%82%D0%B8%D0%B2" TargetMode="External"/><Relationship Id="rId9" Type="http://schemas.openxmlformats.org/officeDocument/2006/relationships/hyperlink" Target="https://ru.wikipedia.org/wiki/%D0%A2%D0%B0%D0%BD%D0%B4%D0%B5%D0%BC" TargetMode="External"/><Relationship Id="rId1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«Полет шмеля»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Н.А. Римского-Корсакова</a:t>
            </a:r>
          </a:p>
        </p:txBody>
      </p:sp>
    </p:spTree>
    <p:extLst>
      <p:ext uri="{BB962C8B-B14F-4D97-AF65-F5344CB8AC3E}">
        <p14:creationId xmlns:p14="http://schemas.microsoft.com/office/powerpoint/2010/main" val="2948070954"/>
      </p:ext>
    </p:extLst>
  </p:cSld>
  <p:clrMapOvr>
    <a:masterClrMapping/>
  </p:clrMapOvr>
  <p:transition spd="slow">
    <p:wheel spokes="1"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3782" y="365126"/>
            <a:ext cx="10190018" cy="68782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Биография </a:t>
            </a:r>
            <a:r>
              <a:rPr lang="ru-RU" sz="4000" dirty="0"/>
              <a:t>Н.А. </a:t>
            </a:r>
            <a:r>
              <a:rPr lang="ru-RU" sz="4000" dirty="0" smtClean="0"/>
              <a:t>Римского-Корсакова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52947"/>
            <a:ext cx="10515600" cy="5124016"/>
          </a:xfrm>
        </p:spPr>
        <p:txBody>
          <a:bodyPr>
            <a:noAutofit/>
          </a:bodyPr>
          <a:lstStyle/>
          <a:p>
            <a:pPr fontAlgn="base"/>
            <a:r>
              <a:rPr lang="ru-RU" sz="1600" dirty="0"/>
              <a:t>18 марта родился Николай Андреевич Римский-Корсаков (1844-1908), русский композитор, общественный деятель, дирижер, пианист, директор Бесплатной музыкальной школы, профессор Петербургской </a:t>
            </a:r>
            <a:r>
              <a:rPr lang="ru-RU" sz="1600" dirty="0" err="1" smtClean="0"/>
              <a:t>консерватории.За</a:t>
            </a:r>
            <a:r>
              <a:rPr lang="ru-RU" sz="1600" dirty="0" smtClean="0"/>
              <a:t> </a:t>
            </a:r>
            <a:r>
              <a:rPr lang="ru-RU" sz="1600" dirty="0"/>
              <a:t>внешне суровым видом Николая Андреевича скрывался редкостной доброты человек, который был готов всегда прийти на помощь, подхватить дело, направить на путь </a:t>
            </a:r>
            <a:r>
              <a:rPr lang="ru-RU" sz="1600" dirty="0" err="1" smtClean="0"/>
              <a:t>истинный.Ему</a:t>
            </a:r>
            <a:r>
              <a:rPr lang="ru-RU" sz="1600" dirty="0" smtClean="0"/>
              <a:t> </a:t>
            </a:r>
            <a:r>
              <a:rPr lang="ru-RU" sz="1600" dirty="0"/>
              <a:t>не было еще и двух лет, а он уже хорошо усваивал все мелодии, которые напевала ему мать. А начиная с  трех лет, составил с отцом дуэт — старший Римский-Корсаков играл на фортепиано, а младший великолепно отбивал такт на игрушечном барабане. В шесть лет он начал играть на фортепиано. Попытку написать первую увертюру (</a:t>
            </a:r>
            <a:r>
              <a:rPr lang="ru-RU" sz="1600" i="1" dirty="0"/>
              <a:t>музыкальное произведение сложной формы</a:t>
            </a:r>
            <a:r>
              <a:rPr lang="ru-RU" sz="1600" dirty="0"/>
              <a:t>) Николай предпринял в девять </a:t>
            </a:r>
            <a:r>
              <a:rPr lang="ru-RU" sz="1600" dirty="0" err="1" smtClean="0"/>
              <a:t>лет.Учитель</a:t>
            </a:r>
            <a:r>
              <a:rPr lang="ru-RU" sz="1600" dirty="0" smtClean="0"/>
              <a:t> </a:t>
            </a:r>
            <a:r>
              <a:rPr lang="ru-RU" sz="1600" dirty="0"/>
              <a:t>мальчика по музыке рассказал своему ученику о выдающемся композиторе Глинке,  познакомил с сочинениями Шумана, Бетховена, Баха. По мере взросления у юноши открылся недюжинный талант композитора. Он создает работы, ставшими новаторскими на музыкальном поприще. Главным образом это оперы: «</a:t>
            </a:r>
            <a:r>
              <a:rPr lang="ru-RU" sz="1600" dirty="0" err="1"/>
              <a:t>Псковитянка</a:t>
            </a:r>
            <a:r>
              <a:rPr lang="ru-RU" sz="1600" dirty="0"/>
              <a:t>», «Майская ночь», «Снегурочка», «Ночь перед рождеством», «Садко», «Царская невеста», «Сказка о царе </a:t>
            </a:r>
            <a:r>
              <a:rPr lang="ru-RU" sz="1600" dirty="0" err="1"/>
              <a:t>Салтане</a:t>
            </a:r>
            <a:r>
              <a:rPr lang="ru-RU" sz="1600" dirty="0"/>
              <a:t>», «</a:t>
            </a:r>
            <a:r>
              <a:rPr lang="ru-RU" sz="1600" dirty="0" err="1"/>
              <a:t>Кащей</a:t>
            </a:r>
            <a:r>
              <a:rPr lang="ru-RU" sz="1600" dirty="0"/>
              <a:t> Бессмертный», «Сказание о граде </a:t>
            </a:r>
            <a:r>
              <a:rPr lang="ru-RU" sz="1600" dirty="0" err="1"/>
              <a:t>Китяже</a:t>
            </a:r>
            <a:r>
              <a:rPr lang="ru-RU" sz="1600" dirty="0"/>
              <a:t> и деве </a:t>
            </a:r>
            <a:r>
              <a:rPr lang="ru-RU" sz="1600" dirty="0" err="1"/>
              <a:t>Февронии</a:t>
            </a:r>
            <a:r>
              <a:rPr lang="ru-RU" sz="1600" dirty="0"/>
              <a:t>», «Золотой петушок», опера-балет «</a:t>
            </a:r>
            <a:r>
              <a:rPr lang="ru-RU" sz="1600" dirty="0" err="1"/>
              <a:t>Млада</a:t>
            </a:r>
            <a:r>
              <a:rPr lang="ru-RU" sz="1600" dirty="0" err="1" smtClean="0"/>
              <a:t>».Творческая</a:t>
            </a:r>
            <a:r>
              <a:rPr lang="ru-RU" sz="1600" dirty="0" smtClean="0"/>
              <a:t> </a:t>
            </a:r>
            <a:r>
              <a:rPr lang="ru-RU" sz="1600" dirty="0"/>
              <a:t>деятельность Римского-Корсакова – это во многом пример для подражания. Выдающийся специалист, он не гнушался выполнением доработок, помогая обрести законченный вид произведениям Мусоргского, Бородина, Даргомыжского, готовил к изданию партитуры Глинки. С 1871 года и до конца жизни он был профессором Петроградской консерватории. У него было свыше двухсот </a:t>
            </a:r>
            <a:r>
              <a:rPr lang="ru-RU" sz="1600" dirty="0" err="1" smtClean="0"/>
              <a:t>учеников.Римский</a:t>
            </a:r>
            <a:r>
              <a:rPr lang="ru-RU" sz="1600" dirty="0" smtClean="0"/>
              <a:t>-Корсаков </a:t>
            </a:r>
            <a:r>
              <a:rPr lang="ru-RU" sz="1600" dirty="0"/>
              <a:t>сыграл огромную роль в развитии музыкальной культуры разных народностей, помогал композиторам других </a:t>
            </a:r>
            <a:r>
              <a:rPr lang="ru-RU" sz="1600" dirty="0" err="1" smtClean="0"/>
              <a:t>стран.Творчество</a:t>
            </a:r>
            <a:r>
              <a:rPr lang="ru-RU" sz="1600" dirty="0" smtClean="0"/>
              <a:t> </a:t>
            </a:r>
            <a:r>
              <a:rPr lang="ru-RU" sz="1600" dirty="0"/>
              <a:t>Римского-Корсакова пронизано идеями свободолюбия, демократии. В нем нашли широкое отражение народные мотивы, эпос, предания, легенды, мотивы </a:t>
            </a:r>
            <a:r>
              <a:rPr lang="ru-RU" sz="1600" dirty="0" err="1" smtClean="0"/>
              <a:t>Востока.Римский</a:t>
            </a:r>
            <a:r>
              <a:rPr lang="ru-RU" sz="1600" dirty="0" smtClean="0"/>
              <a:t>-Корсаков</a:t>
            </a:r>
            <a:r>
              <a:rPr lang="ru-RU" sz="1600" dirty="0"/>
              <a:t> сказал новое слово в программной симфонической </a:t>
            </a:r>
            <a:r>
              <a:rPr lang="ru-RU" sz="1600" dirty="0" err="1"/>
              <a:t>музыке.К</a:t>
            </a:r>
            <a:r>
              <a:rPr lang="ru-RU" sz="1600" dirty="0"/>
              <a:t> основным симфоническим произведениям автора относятся: «Увертюра на русские темы», «Испанское каприччио», сюита «</a:t>
            </a:r>
            <a:r>
              <a:rPr lang="ru-RU" sz="1600" dirty="0" err="1"/>
              <a:t>Шехеразада</a:t>
            </a:r>
            <a:r>
              <a:rPr lang="ru-RU" sz="1600" dirty="0"/>
              <a:t>» и три </a:t>
            </a:r>
            <a:r>
              <a:rPr lang="ru-RU" sz="1600" dirty="0" err="1" smtClean="0"/>
              <a:t>симфонии.Вокальная</a:t>
            </a:r>
            <a:r>
              <a:rPr lang="ru-RU" sz="1600" dirty="0" smtClean="0"/>
              <a:t> </a:t>
            </a:r>
            <a:r>
              <a:rPr lang="ru-RU" sz="1600" dirty="0"/>
              <a:t>лирика великого музыканта, представленная циклом «У моря», «Редеет облаков летучая гряда», «Нимфа», «Пророк»,  «Анчар», 79 романсами, а также сборниками народных песен, полна поэтического </a:t>
            </a:r>
            <a:r>
              <a:rPr lang="ru-RU" sz="1600" dirty="0" err="1" smtClean="0"/>
              <a:t>обаяния.Творчество</a:t>
            </a:r>
            <a:r>
              <a:rPr lang="ru-RU" sz="1600" dirty="0" smtClean="0"/>
              <a:t> </a:t>
            </a:r>
            <a:r>
              <a:rPr lang="ru-RU" sz="1600" dirty="0"/>
              <a:t>Римского-Корсакова – это принципиально новый этап в русской музыке, оно принадлежит мировой культуре.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7101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О</a:t>
            </a:r>
            <a:r>
              <a:rPr lang="ru-RU" sz="3600" dirty="0" smtClean="0"/>
              <a:t>перное творчество </a:t>
            </a:r>
            <a:r>
              <a:rPr lang="ru-RU" sz="3600" dirty="0"/>
              <a:t>композитора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4763799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dirty="0" smtClean="0"/>
              <a:t>Первой</a:t>
            </a:r>
            <a:r>
              <a:rPr lang="ru-RU" sz="2000" dirty="0"/>
              <a:t> </a:t>
            </a:r>
            <a:r>
              <a:rPr lang="ru-RU" sz="2000" b="1" dirty="0" smtClean="0"/>
              <a:t>оперой</a:t>
            </a:r>
            <a:r>
              <a:rPr lang="ru-RU" sz="2000" dirty="0"/>
              <a:t> </a:t>
            </a:r>
            <a:r>
              <a:rPr lang="ru-RU" sz="2000" b="1" dirty="0"/>
              <a:t>Римского</a:t>
            </a:r>
            <a:r>
              <a:rPr lang="ru-RU" sz="2000" dirty="0"/>
              <a:t>-</a:t>
            </a:r>
            <a:r>
              <a:rPr lang="ru-RU" sz="2000" b="1" dirty="0"/>
              <a:t>Корсакова</a:t>
            </a:r>
            <a:r>
              <a:rPr lang="ru-RU" sz="2000" dirty="0"/>
              <a:t> </a:t>
            </a:r>
            <a:r>
              <a:rPr lang="ru-RU" sz="2000" dirty="0" smtClean="0"/>
              <a:t>стала — </a:t>
            </a:r>
            <a:r>
              <a:rPr lang="ru-RU" sz="2000" dirty="0"/>
              <a:t>“</a:t>
            </a:r>
            <a:r>
              <a:rPr lang="ru-RU" sz="2000" dirty="0" err="1"/>
              <a:t>Псковитянка</a:t>
            </a:r>
            <a:r>
              <a:rPr lang="ru-RU" sz="2000" dirty="0"/>
              <a:t>” (по исторической драме л. А. </a:t>
            </a:r>
            <a:r>
              <a:rPr lang="ru-RU" sz="2000" dirty="0" err="1"/>
              <a:t>Мея</a:t>
            </a:r>
            <a:r>
              <a:rPr lang="ru-RU" sz="2000" dirty="0"/>
              <a:t>, воскрешающей события времен Ивана </a:t>
            </a:r>
            <a:r>
              <a:rPr lang="ru-RU" sz="2000" dirty="0" smtClean="0"/>
              <a:t>Грозного). </a:t>
            </a:r>
            <a:r>
              <a:rPr lang="ru-RU" sz="1900" dirty="0" smtClean="0"/>
              <a:t>В </a:t>
            </a:r>
            <a:r>
              <a:rPr lang="ru-RU" sz="1900" dirty="0"/>
              <a:t>наибольшей степени отразила эстетические установки </a:t>
            </a:r>
            <a:r>
              <a:rPr lang="ru-RU" sz="1900" dirty="0" err="1"/>
              <a:t>Балакиревского</a:t>
            </a:r>
            <a:r>
              <a:rPr lang="ru-RU" sz="1900" dirty="0"/>
              <a:t> кружка. Обращение к переломному периоду русской истории, широкое развитие народных сцен, их драматически действенная трактовка, психологическая разработка образа Грозного, значительная роль речитатива и декламации, тяготение к свободному сквозному развитию сближают эту оперу с жанром народной музыкально драмы. В то же время в ней сказывается характерная в дальнейшем для Римского-Корсакова повествовательность, спокойная объективность тона, что позволило Асафьеву назвать “</a:t>
            </a:r>
            <a:r>
              <a:rPr lang="ru-RU" sz="1900" dirty="0" err="1"/>
              <a:t>Псковитянку</a:t>
            </a:r>
            <a:r>
              <a:rPr lang="ru-RU" sz="1900" dirty="0"/>
              <a:t>” “оперой-летописью</a:t>
            </a:r>
            <a:r>
              <a:rPr lang="ru-RU" sz="1900" dirty="0" smtClean="0"/>
              <a:t>”. </a:t>
            </a:r>
            <a:r>
              <a:rPr lang="ru-RU" sz="2000" dirty="0" smtClean="0"/>
              <a:t>Эта опера стала </a:t>
            </a:r>
            <a:r>
              <a:rPr lang="ru-RU" sz="2000" dirty="0"/>
              <a:t>с широкими массовыми </a:t>
            </a:r>
            <a:r>
              <a:rPr lang="ru-RU" sz="2000" dirty="0" smtClean="0"/>
              <a:t>сценами. Так же в этот список входили </a:t>
            </a:r>
            <a:r>
              <a:rPr lang="ru-RU" sz="2000" dirty="0"/>
              <a:t>“Майская ночь”, “Снегурочка”, “Млада”, “Садко”, “</a:t>
            </a:r>
            <a:r>
              <a:rPr lang="ru-RU" sz="2000" dirty="0" err="1" smtClean="0"/>
              <a:t>Китеж”и</a:t>
            </a:r>
            <a:r>
              <a:rPr lang="ru-RU" sz="2000" dirty="0" smtClean="0"/>
              <a:t> т.д. </a:t>
            </a:r>
            <a:r>
              <a:rPr lang="ru-RU" sz="2000" dirty="0"/>
              <a:t>В каждом конкретном (случае выбор жанра, принципы драматургического и стилистического решения обусловлены сюжетными предпосылками. “Я никогда не верил и не верю, — подчёркивал Римский-Корсаков, — в одну единую истинную оперную форму, считая, что сколько на свете сюжетов, столько (почти столько) должно быть и соответствующих самостоятельных оперных форм”. Утверждая взгляд на оперу как на произведение прежде всего </a:t>
            </a:r>
            <a:r>
              <a:rPr lang="ru-RU" sz="2000" dirty="0" smtClean="0"/>
              <a:t>музыкальное.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2513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125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«Полет шмеля»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46376"/>
            <a:ext cx="10068612" cy="4223208"/>
          </a:xfrm>
        </p:spPr>
        <p:txBody>
          <a:bodyPr>
            <a:normAutofit/>
          </a:bodyPr>
          <a:lstStyle/>
          <a:p>
            <a:r>
              <a:rPr lang="ru-RU" sz="1600" dirty="0"/>
              <a:t>Хотя словосочетание «Полёт шмеля» не упоминается в </a:t>
            </a:r>
            <a:r>
              <a:rPr lang="ru-RU" sz="1600" dirty="0">
                <a:hlinkClick r:id="rId2" tooltip="Нотное издание"/>
              </a:rPr>
              <a:t>нотном издании</a:t>
            </a:r>
            <a:r>
              <a:rPr lang="ru-RU" sz="1600" dirty="0"/>
              <a:t>, за интерлюдией закрепилось именно это название. По воле случая этот музыкальный отрывок не вошёл в оркестровую </a:t>
            </a:r>
            <a:r>
              <a:rPr lang="ru-RU" sz="1600" dirty="0">
                <a:hlinkClick r:id="rId3" tooltip="Сюита"/>
              </a:rPr>
              <a:t>сюиту</a:t>
            </a:r>
            <a:r>
              <a:rPr lang="ru-RU" sz="1600" dirty="0"/>
              <a:t>, которую композитор извлёк из оперы для концертов.</a:t>
            </a:r>
          </a:p>
          <a:p>
            <a:r>
              <a:rPr lang="ru-RU" sz="1600" dirty="0"/>
              <a:t>Знатоки оперы могут узнать два </a:t>
            </a:r>
            <a:r>
              <a:rPr lang="ru-RU" sz="1600" dirty="0">
                <a:hlinkClick r:id="rId4" tooltip="Лейтмотив"/>
              </a:rPr>
              <a:t>лейтмотива</a:t>
            </a:r>
            <a:r>
              <a:rPr lang="ru-RU" sz="1600" dirty="0"/>
              <a:t>, использованных в «Полёте», которые ранее в опере сопровождали появление князя </a:t>
            </a:r>
            <a:r>
              <a:rPr lang="ru-RU" sz="1600" dirty="0" err="1"/>
              <a:t>Гвидона</a:t>
            </a:r>
            <a:r>
              <a:rPr lang="ru-RU" sz="1600" dirty="0"/>
              <a:t>. Вот их </a:t>
            </a:r>
            <a:r>
              <a:rPr lang="ru-RU" sz="1600" dirty="0">
                <a:hlinkClick r:id="rId5" tooltip="Музыкальная нотация"/>
              </a:rPr>
              <a:t>музыкальная нотация</a:t>
            </a:r>
            <a:r>
              <a:rPr lang="ru-RU" sz="1600" dirty="0"/>
              <a:t>:</a:t>
            </a:r>
          </a:p>
          <a:p>
            <a:r>
              <a:rPr lang="ru-RU" sz="1600" dirty="0"/>
              <a:t>«Полёт шмеля» известен благодаря предельно быстрому </a:t>
            </a:r>
            <a:r>
              <a:rPr lang="ru-RU" sz="1600" dirty="0">
                <a:hlinkClick r:id="rId6" tooltip="Темп (музыка)"/>
              </a:rPr>
              <a:t>темпу</a:t>
            </a:r>
            <a:r>
              <a:rPr lang="ru-RU" sz="1600" dirty="0"/>
              <a:t> исполнения практически непрерывной последовательности </a:t>
            </a:r>
            <a:r>
              <a:rPr lang="ru-RU" sz="1600" dirty="0">
                <a:hlinkClick r:id="rId7" tooltip="Шестнадцатая нота"/>
              </a:rPr>
              <a:t>шестнадцатых нот</a:t>
            </a:r>
            <a:r>
              <a:rPr lang="ru-RU" sz="1600" dirty="0"/>
              <a:t>, при которой основной трудностью для музыканта является не </a:t>
            </a:r>
            <a:r>
              <a:rPr lang="ru-RU" sz="1600" dirty="0">
                <a:hlinkClick r:id="rId8" tooltip="Высота звука"/>
              </a:rPr>
              <a:t>высота</a:t>
            </a:r>
            <a:r>
              <a:rPr lang="ru-RU" sz="1600" dirty="0"/>
              <a:t> или диапазон звуков, а чисто физическое умение исполнять ноты с высокой скоростью.</a:t>
            </a:r>
          </a:p>
          <a:p>
            <a:r>
              <a:rPr lang="ru-RU" sz="1600" dirty="0"/>
              <a:t>В оригинальной версии оперы особенно быстро исполняемые отрывки распределялись между двумя скрипачами в </a:t>
            </a:r>
            <a:r>
              <a:rPr lang="ru-RU" sz="1600" dirty="0">
                <a:hlinkClick r:id="rId9" tooltip="Тандем"/>
              </a:rPr>
              <a:t>тандеме</a:t>
            </a:r>
            <a:r>
              <a:rPr lang="ru-RU" sz="1600" dirty="0"/>
              <a:t>; спустя век после написания «Полёт» стал классической демонстрацией возможностей для солирующего </a:t>
            </a:r>
            <a:r>
              <a:rPr lang="ru-RU" sz="1600" dirty="0">
                <a:hlinkClick r:id="rId10" tooltip="Виртуоз"/>
              </a:rPr>
              <a:t>виртуоза</a:t>
            </a:r>
            <a:r>
              <a:rPr lang="ru-RU" sz="1600" dirty="0"/>
              <a:t> (вне зависимости от того, используют он </a:t>
            </a:r>
            <a:r>
              <a:rPr lang="ru-RU" sz="1600" dirty="0">
                <a:hlinkClick r:id="rId11" tooltip="Скрипка"/>
              </a:rPr>
              <a:t>скрипку</a:t>
            </a:r>
            <a:r>
              <a:rPr lang="ru-RU" sz="1600" dirty="0"/>
              <a:t> или какой-нибудь другой </a:t>
            </a:r>
            <a:r>
              <a:rPr lang="ru-RU" sz="1600" dirty="0">
                <a:hlinkClick r:id="rId12" tooltip="Музыкальный инструмент"/>
              </a:rPr>
              <a:t>музыкальный инструмент</a:t>
            </a:r>
            <a:r>
              <a:rPr lang="ru-RU" sz="1600" dirty="0"/>
              <a:t>) и благодаря этому является самым известным в мире произведением композитора.</a:t>
            </a:r>
          </a:p>
          <a:p>
            <a:endParaRPr lang="ru-RU" sz="1900" dirty="0"/>
          </a:p>
        </p:txBody>
      </p:sp>
      <p:pic>
        <p:nvPicPr>
          <p:cNvPr id="1026" name="Picture 2" descr="LeitmotofsGvidon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882" y="4946279"/>
            <a:ext cx="3613409" cy="167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chitalnya.ru/upload3/438/eb2a9a28d72c3f1a3d61fe19c1fdf17c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506" y="4682760"/>
            <a:ext cx="1480794" cy="179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3580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Какое исполнение мне по душе и </a:t>
            </a:r>
            <a:r>
              <a:rPr lang="ru-RU" sz="3600" dirty="0"/>
              <a:t>сравнение трех </a:t>
            </a:r>
            <a:r>
              <a:rPr lang="ru-RU" sz="3600" dirty="0" smtClean="0"/>
              <a:t>композиций.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/>
              <a:t>«Полёт шмеля» известен благодаря своему бешеному темпу исполнения: тональности меняются почти непрерывно, со скоростью вплоть до шестнадцатых. Таким образом, основной трудностью для музыканта является не высота или диапазон звука, а чисто физическая возможность двигать смычок взад-вперёд со столь колоссальной скоростью. </a:t>
            </a:r>
            <a:r>
              <a:rPr lang="ru-RU" sz="2400" dirty="0" smtClean="0"/>
              <a:t>Поэтому самое приятным исполнение мне показалось исполнение с фортепьяно. Так как у него по моему мнению самый красивый и приятные звуки.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Picture 6" descr="https://upload.wikimedia.org/wikipedia/commons/d/d6/The_Tale_of_Tsar_Saltan_%28Korovin%29_-_costume_of_humblebe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8854" y="4285672"/>
            <a:ext cx="1576784" cy="2375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145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3600" dirty="0" smtClean="0"/>
              <a:t>Мое отношение </a:t>
            </a:r>
            <a:r>
              <a:rPr lang="ru-RU" sz="3600" dirty="0"/>
              <a:t>к прослушанной музыке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Мне очень нравиться творчество Н.А. Римского-Корсакова. И мне конечно же понравилась его всем известное произведение «Полет шмеля». На улице уже 2019 год и все еще люди играют эту «живую» музыку, и устанавливают по ней рекорды. Последним рекордом из которых был поставлен в 2015 </a:t>
            </a:r>
            <a:r>
              <a:rPr lang="ru-RU" sz="2000" dirty="0"/>
              <a:t> </a:t>
            </a:r>
            <a:r>
              <a:rPr lang="ru-RU" sz="2000" dirty="0" err="1"/>
              <a:t>Дэниел</a:t>
            </a:r>
            <a:r>
              <a:rPr lang="ru-RU" sz="2000" dirty="0"/>
              <a:t> </a:t>
            </a:r>
            <a:r>
              <a:rPr lang="ru-RU" sz="2000" dirty="0" err="1"/>
              <a:t>Химбаух</a:t>
            </a:r>
            <a:r>
              <a:rPr lang="ru-RU" sz="2000" dirty="0"/>
              <a:t> побил свой же рекорд по скорости, исполнив «Полет шмеля» со скоростью 2000 </a:t>
            </a:r>
            <a:r>
              <a:rPr lang="ru-RU" sz="2000" dirty="0" err="1"/>
              <a:t>bpm</a:t>
            </a:r>
            <a:r>
              <a:rPr lang="ru-RU" sz="2000" dirty="0" smtClean="0"/>
              <a:t>. И я тоже хотел бы научиться исполнению это скоростного творения Н.А. Римского-Корсакова.</a:t>
            </a:r>
            <a:endParaRPr lang="ru-RU" sz="2000" dirty="0"/>
          </a:p>
        </p:txBody>
      </p:sp>
      <p:pic>
        <p:nvPicPr>
          <p:cNvPr id="2050" name="Picture 2" descr="https://pp.userapi.com/c850228/v850228830/4f2fd/2DEhuIZDqG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765" y="4642573"/>
            <a:ext cx="3565236" cy="200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dkust.com/assets/images/big_185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948" y="4535055"/>
            <a:ext cx="1970860" cy="211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9955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убление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242</Words>
  <Application>Microsoft Office PowerPoint</Application>
  <PresentationFormat>Широкоэкранный</PresentationFormat>
  <Paragraphs>15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Аспект</vt:lpstr>
      <vt:lpstr>«Полет шмеля»</vt:lpstr>
      <vt:lpstr>Биография Н.А. Римского-Корсакова.</vt:lpstr>
      <vt:lpstr>Оперное творчество композитора</vt:lpstr>
      <vt:lpstr>«Полет шмеля»</vt:lpstr>
      <vt:lpstr>Какое исполнение мне по душе и сравнение трех композиций.</vt:lpstr>
      <vt:lpstr> Мое отношение к прослушанной музыке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Airat Baimuratov</dc:creator>
  <cp:lastModifiedBy>Airat Baimuratov</cp:lastModifiedBy>
  <cp:revision>7</cp:revision>
  <dcterms:created xsi:type="dcterms:W3CDTF">2019-01-15T11:54:28Z</dcterms:created>
  <dcterms:modified xsi:type="dcterms:W3CDTF">2019-01-15T12:42:24Z</dcterms:modified>
</cp:coreProperties>
</file>