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0%BD%D1%82%D0%B5%D1%80%D0%BC%D0%B5%D0%B4%D0%B8%D1%8F" TargetMode="External"/><Relationship Id="rId2" Type="http://schemas.openxmlformats.org/officeDocument/2006/relationships/hyperlink" Target="https://ru.wikipedia.org/wiki/%D0%9E%D1%80%D0%BA%D0%B5%D1%81%D1%82%D1%8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A8%D0%BC%D0%B5%D0%BB%D1%8C" TargetMode="External"/><Relationship Id="rId5" Type="http://schemas.openxmlformats.org/officeDocument/2006/relationships/hyperlink" Target="https://ru.wikipedia.org/wiki/%D0%A1%D0%BA%D0%B0%D0%B7%D0%BA%D0%B0_%D0%BE_%D1%86%D0%B0%D1%80%D0%B5_%D0%A1%D0%B0%D0%BB%D1%82%D0%B0%D0%BD%D0%B5_(%D0%BE%D0%BF%D0%B5%D1%80%D0%B0)" TargetMode="External"/><Relationship Id="rId4" Type="http://schemas.openxmlformats.org/officeDocument/2006/relationships/hyperlink" Target="https://ru.wikipedia.org/wiki/%D0%A0%D0%B8%D0%BC%D1%81%D0%BA%D0%B8%D0%B9-%D0%9A%D0%BE%D1%80%D1%81%D0%B0%D0%BA%D0%BE%D0%B2,_%D0%9D%D0%B8%D0%BA%D0%BE%D0%BB%D0%B0%D0%B9_%D0%90%D0%BD%D0%B4%D1%80%D0%B5%D0%B5%D0%B2%D0%B8%D1%8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640960" cy="1872208"/>
          </a:xfrm>
        </p:spPr>
        <p:txBody>
          <a:bodyPr>
            <a:normAutofit/>
          </a:bodyPr>
          <a:lstStyle/>
          <a:p>
            <a:r>
              <a:rPr lang="ru-RU" sz="5400" dirty="0" smtClean="0"/>
              <a:t>«Полёт шмеля»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3645024"/>
            <a:ext cx="4824536" cy="2880320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tx1"/>
                </a:solidFill>
              </a:rPr>
              <a:t>Подготовила: </a:t>
            </a:r>
            <a:r>
              <a:rPr lang="ru-RU" b="1" i="1" dirty="0" err="1">
                <a:solidFill>
                  <a:schemeClr val="tx1"/>
                </a:solidFill>
              </a:rPr>
              <a:t>Мингазова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Элиза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Ильгизаровна</a:t>
            </a:r>
            <a:r>
              <a:rPr lang="ru-RU" b="1" i="1" dirty="0">
                <a:solidFill>
                  <a:schemeClr val="tx1"/>
                </a:solidFill>
              </a:rPr>
              <a:t>, ученица </a:t>
            </a:r>
            <a:r>
              <a:rPr lang="ru-RU" b="1" i="1" dirty="0" smtClean="0">
                <a:solidFill>
                  <a:schemeClr val="tx1"/>
                </a:solidFill>
              </a:rPr>
              <a:t>8а </a:t>
            </a:r>
            <a:r>
              <a:rPr lang="ru-RU" b="1" i="1" dirty="0">
                <a:solidFill>
                  <a:schemeClr val="tx1"/>
                </a:solidFill>
              </a:rPr>
              <a:t>класса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МОБУ СОШ №1</a:t>
            </a:r>
          </a:p>
          <a:p>
            <a:r>
              <a:rPr lang="ru-RU" b="1" i="1" dirty="0" err="1">
                <a:solidFill>
                  <a:schemeClr val="tx1"/>
                </a:solidFill>
              </a:rPr>
              <a:t>им.М.Абдуллина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с.Киргиз-Мияки</a:t>
            </a:r>
            <a:endParaRPr lang="ru-RU" b="1" i="1" dirty="0">
              <a:solidFill>
                <a:schemeClr val="tx1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48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5893" y="2882"/>
            <a:ext cx="8064896" cy="905838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Краткий обзор оперного творчества </a:t>
            </a:r>
            <a:r>
              <a:rPr lang="ru-RU" sz="2800" dirty="0" smtClean="0"/>
              <a:t>композитора.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44" y="1124744"/>
            <a:ext cx="8568952" cy="4464496"/>
          </a:xfrm>
        </p:spPr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62050"/>
            <a:ext cx="4024167" cy="532859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83034" y="394692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Опера – главная область творчества Римского-Корсакова. Разнообразие сюжетов проявляет себя при тяготении композитора к сказочно-эпическому жанру. Сказочно-эпические оперы Римского-Корсакова продолжают линию оперной традиции Глинки («Руслан и Людмила»). Ведущее значение занимают принципы эпической драматургии: сопоставление образов в сочетании с широко развитой описательностью и замедленным течением действия. Сочетание сквозного развития с музыкальной завершенностью отдельных частей, большое значение крупномасштабных музыкальных структур, охватывающих большие сцены и целые оперные картины. Разнообразие приемов вокального письма. Широкое применение лейтмотивов, особенности трактовки принципа лейтмотивов (</a:t>
            </a:r>
            <a:r>
              <a:rPr lang="ru-RU" dirty="0" err="1"/>
              <a:t>лейтгармония</a:t>
            </a:r>
            <a:r>
              <a:rPr lang="ru-RU" dirty="0"/>
              <a:t>, </a:t>
            </a:r>
            <a:r>
              <a:rPr lang="ru-RU" dirty="0" err="1"/>
              <a:t>лейттембр</a:t>
            </a:r>
            <a:r>
              <a:rPr lang="ru-RU" dirty="0"/>
              <a:t>). Различное соотношение вокальных и оркестровой партий в операх разных жанров.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3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772400" cy="792088"/>
          </a:xfrm>
        </p:spPr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80920" cy="5112568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Полёт шмеля</a:t>
            </a:r>
            <a:r>
              <a:rPr lang="ru-RU" dirty="0">
                <a:solidFill>
                  <a:schemeClr val="tx1"/>
                </a:solidFill>
              </a:rPr>
              <a:t>» — </a:t>
            </a:r>
            <a:r>
              <a:rPr lang="ru-RU" dirty="0">
                <a:solidFill>
                  <a:schemeClr val="tx1"/>
                </a:solidFill>
                <a:hlinkClick r:id="rId2" tooltip="Оркестр"/>
              </a:rPr>
              <a:t>оркестровая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  <a:hlinkClick r:id="rId3" tooltip="Интермедия"/>
              </a:rPr>
              <a:t>интермедия</a:t>
            </a:r>
            <a:r>
              <a:rPr lang="ru-RU" dirty="0">
                <a:solidFill>
                  <a:schemeClr val="tx1"/>
                </a:solidFill>
              </a:rPr>
              <a:t>, написанная </a:t>
            </a:r>
            <a:r>
              <a:rPr lang="ru-RU" dirty="0">
                <a:solidFill>
                  <a:schemeClr val="tx1"/>
                </a:solidFill>
                <a:hlinkClick r:id="rId4" tooltip="Римский-Корсаков, Николай Андреевич"/>
              </a:rPr>
              <a:t>Николаем Римским-Корсаковым</a:t>
            </a:r>
            <a:r>
              <a:rPr lang="ru-RU" dirty="0">
                <a:solidFill>
                  <a:schemeClr val="tx1"/>
                </a:solidFill>
              </a:rPr>
              <a:t> для его оперы </a:t>
            </a:r>
            <a:r>
              <a:rPr lang="ru-RU" dirty="0">
                <a:solidFill>
                  <a:schemeClr val="tx1"/>
                </a:solidFill>
                <a:hlinkClick r:id="rId5" tooltip="Сказка о царе Салтане (опера)"/>
              </a:rPr>
              <a:t>«Сказка о царе </a:t>
            </a:r>
            <a:r>
              <a:rPr lang="ru-RU" dirty="0" err="1">
                <a:solidFill>
                  <a:schemeClr val="tx1"/>
                </a:solidFill>
                <a:hlinkClick r:id="rId5" tooltip="Сказка о царе Салтане (опера)"/>
              </a:rPr>
              <a:t>Салтане</a:t>
            </a:r>
            <a:r>
              <a:rPr lang="ru-RU" dirty="0">
                <a:solidFill>
                  <a:schemeClr val="tx1"/>
                </a:solidFill>
                <a:hlinkClick r:id="rId5" tooltip="Сказка о царе Салтане (опера)"/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, сочинённой в 1899—1900 годах. Интермедией заканчивается третий акт, в котором Лебедь-птица обращает князя </a:t>
            </a:r>
            <a:r>
              <a:rPr lang="ru-RU" dirty="0" err="1">
                <a:solidFill>
                  <a:schemeClr val="tx1"/>
                </a:solidFill>
              </a:rPr>
              <a:t>Гвидона</a:t>
            </a:r>
            <a:r>
              <a:rPr lang="ru-RU" dirty="0">
                <a:solidFill>
                  <a:schemeClr val="tx1"/>
                </a:solidFill>
              </a:rPr>
              <a:t> в </a:t>
            </a:r>
            <a:r>
              <a:rPr lang="ru-RU" dirty="0">
                <a:solidFill>
                  <a:schemeClr val="tx1"/>
                </a:solidFill>
                <a:hlinkClick r:id="rId6" tooltip="Шмель"/>
              </a:rPr>
              <a:t>шмеля</a:t>
            </a:r>
            <a:r>
              <a:rPr lang="ru-RU" dirty="0">
                <a:solidFill>
                  <a:schemeClr val="tx1"/>
                </a:solidFill>
              </a:rPr>
              <a:t>, чтобы он мог слетать к своему отцу (который не знает, что </a:t>
            </a:r>
            <a:r>
              <a:rPr lang="ru-RU" dirty="0" err="1">
                <a:solidFill>
                  <a:schemeClr val="tx1"/>
                </a:solidFill>
              </a:rPr>
              <a:t>Гвидон</a:t>
            </a:r>
            <a:r>
              <a:rPr lang="ru-RU" dirty="0">
                <a:solidFill>
                  <a:schemeClr val="tx1"/>
                </a:solidFill>
              </a:rPr>
              <a:t> жив).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В первой части интермедии имеется вокальная партия Лебедь-птицы, однако вокальная часть нередко при исполнении опускается, а виртуозная часть интермедии исполняется как отдельная оркестровая миниатюра.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3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«Полёт шмеля»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424936" cy="52565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«Полёт шмеля» известен благодаря своему бешеному темпу исполнения: тональности меняются почти непрерывно, со скоростью вплоть до шестнадцатых. Таким образом, основной трудностью для музыканта является не высота или диапазон звука, а чисто физическая возможность двигать смычок взад-вперёд со столь колоссальной скоростью.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Хотя оригинальная версия оперы милосердно распределяла особенно быстро исполняемые отрывки между двумя скрипачами в тандеме, спустя век после написания «Полёт» стал классической презентацией виртуозов-одиночек (вне зависимости от того, используют ли они скрипку или какой-нибудь другой музыкальный инструмент.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848872" cy="476672"/>
          </a:xfrm>
        </p:spPr>
        <p:txBody>
          <a:bodyPr>
            <a:normAutofit fontScale="90000"/>
          </a:bodyPr>
          <a:lstStyle/>
          <a:p>
            <a:r>
              <a:rPr lang="ru-RU" dirty="0"/>
              <a:t>«Полёт шмеля»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784976" cy="6192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19" y="592527"/>
            <a:ext cx="5085184" cy="59766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1111" y="321831"/>
            <a:ext cx="33554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Эти три произведения между </a:t>
            </a:r>
            <a:r>
              <a:rPr lang="ru-RU" sz="2000" dirty="0"/>
              <a:t>собой похожи. Полёт шмеля гениальное произведение тут нельзя сказать что важнее мелодия или </a:t>
            </a:r>
            <a:r>
              <a:rPr lang="ru-RU" sz="2000" dirty="0" err="1"/>
              <a:t>ритм.Степень</a:t>
            </a:r>
            <a:r>
              <a:rPr lang="ru-RU" sz="2000" dirty="0"/>
              <a:t> громкости звучания музыки ,то тише то громче по </a:t>
            </a:r>
            <a:r>
              <a:rPr lang="ru-RU" sz="2000" dirty="0" err="1"/>
              <a:t>наростающей</a:t>
            </a:r>
            <a:r>
              <a:rPr lang="ru-RU" sz="2000" dirty="0"/>
              <a:t> это и есть динамическим </a:t>
            </a:r>
            <a:r>
              <a:rPr lang="ru-RU" sz="2000" dirty="0" err="1"/>
              <a:t>оттенком,произведение</a:t>
            </a:r>
            <a:r>
              <a:rPr lang="ru-RU" sz="2000" dirty="0"/>
              <a:t> написано в миноре и это помогает композитору создать яркий очень быстрый и подвижный темп музыки и звуков </a:t>
            </a:r>
            <a:r>
              <a:rPr lang="ru-RU" sz="2000" dirty="0" err="1"/>
              <a:t>природы.Римский</a:t>
            </a:r>
            <a:r>
              <a:rPr lang="ru-RU" sz="2000" dirty="0"/>
              <a:t>-Корсаков создавал оркестровую живопись описывая звуки </a:t>
            </a:r>
            <a:r>
              <a:rPr lang="ru-RU" sz="2000" dirty="0" err="1" smtClean="0"/>
              <a:t>природы.Поэтому</a:t>
            </a:r>
            <a:r>
              <a:rPr lang="ru-RU" sz="2000" dirty="0" smtClean="0"/>
              <a:t> людям нравится создавать что-то новое.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428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ru-RU" dirty="0"/>
              <a:t>«Полёт шмеля»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05064"/>
            <a:ext cx="8568952" cy="2592288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Музыканты, как известно, народ горячий, поэтому наряду с переложением произведения на другие инструменты, шла прямо-таки нешуточная борьба за наиболее быстрое исполнение произведения. Одни устанавливали рекорды, </a:t>
            </a:r>
            <a:r>
              <a:rPr lang="ru-RU" sz="2000" dirty="0" err="1">
                <a:solidFill>
                  <a:schemeClr val="tx1"/>
                </a:solidFill>
              </a:rPr>
              <a:t>други</a:t>
            </a:r>
            <a:r>
              <a:rPr lang="ru-RU" sz="2000" dirty="0">
                <a:solidFill>
                  <a:schemeClr val="tx1"/>
                </a:solidFill>
              </a:rPr>
              <a:t> били эти рекорды скорости, устанавливая свои. На сегодняшний день максимальная скорость исполнения составляет 750 ударов в минуту, она принадлежит </a:t>
            </a:r>
            <a:r>
              <a:rPr lang="ru-RU" sz="2000" dirty="0" err="1">
                <a:solidFill>
                  <a:schemeClr val="tx1"/>
                </a:solidFill>
              </a:rPr>
              <a:t>Тьяго</a:t>
            </a:r>
            <a:r>
              <a:rPr lang="ru-RU" sz="2000" dirty="0">
                <a:solidFill>
                  <a:schemeClr val="tx1"/>
                </a:solidFill>
              </a:rPr>
              <a:t> Делла Вега. Много желающих исполнить это </a:t>
            </a:r>
            <a:r>
              <a:rPr lang="ru-RU" sz="2000" dirty="0" err="1">
                <a:solidFill>
                  <a:schemeClr val="tx1"/>
                </a:solidFill>
              </a:rPr>
              <a:t>вирутозное</a:t>
            </a:r>
            <a:r>
              <a:rPr lang="ru-RU" sz="2000" dirty="0">
                <a:solidFill>
                  <a:schemeClr val="tx1"/>
                </a:solidFill>
              </a:rPr>
              <a:t> произведение, но не у всех это получается хорошо</a:t>
            </a:r>
            <a:r>
              <a:rPr lang="ru-RU" sz="2000" dirty="0" smtClean="0">
                <a:solidFill>
                  <a:schemeClr val="tx1"/>
                </a:solidFill>
              </a:rPr>
              <a:t>. В нашем случае у трёх произведений волшебное исполнение.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856895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u-RU" dirty="0"/>
              <a:t>О</a:t>
            </a:r>
            <a:r>
              <a:rPr lang="ru-RU" dirty="0" smtClean="0"/>
              <a:t>тношение </a:t>
            </a:r>
            <a:r>
              <a:rPr lang="ru-RU" dirty="0"/>
              <a:t>к прослушанной </a:t>
            </a:r>
            <a:r>
              <a:rPr lang="ru-RU" dirty="0" smtClean="0"/>
              <a:t>музыке.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640960" cy="51845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tx1"/>
                </a:solidFill>
              </a:rPr>
              <a:t>Композитор сумел музыкальными средствами передать полет, и даже жужжание насекомого. Этот симфонический эпизод из третьего акта известен нам как «Полет шмеля», хотя в партитуре нет такого названия. Этот эпизод стал самостоятельным очень популярным музыкальным произведением, переработанным для сольного исполнения на различных инструментах - аккордеон, баян, фортепиано, гитара и т.п. Есть, хоровые исполнения, есть, </a:t>
            </a:r>
            <a:r>
              <a:rPr lang="ru-RU" dirty="0" err="1">
                <a:solidFill>
                  <a:schemeClr val="tx1"/>
                </a:solidFill>
              </a:rPr>
              <a:t>воообще</a:t>
            </a:r>
            <a:r>
              <a:rPr lang="ru-RU" dirty="0">
                <a:solidFill>
                  <a:schemeClr val="tx1"/>
                </a:solidFill>
              </a:rPr>
              <a:t>, оригинальные наборы инструментов, некоторые из них представлены в посте, например, «Полет шмеля» исполняется одновременно на 8 роялях. Однако, лучше всего звучит первоначальный вариант исполнения, где сольная партия исполняется на </a:t>
            </a:r>
            <a:r>
              <a:rPr lang="ru-RU" dirty="0" smtClean="0">
                <a:solidFill>
                  <a:schemeClr val="tx1"/>
                </a:solidFill>
              </a:rPr>
              <a:t>флейте.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5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322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«Полёт шмеля»</vt:lpstr>
      <vt:lpstr>Краткий обзор оперного творчества композитора.</vt:lpstr>
      <vt:lpstr>История создания</vt:lpstr>
      <vt:lpstr>«Полёт шмеля»</vt:lpstr>
      <vt:lpstr>«Полёт шмеля»</vt:lpstr>
      <vt:lpstr>«Полёт шмеля»</vt:lpstr>
      <vt:lpstr>Отношение к прослушанной музыке.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«Полёт шмеля»</dc:title>
  <dc:creator>Учитель</dc:creator>
  <cp:lastModifiedBy>Учитель</cp:lastModifiedBy>
  <cp:revision>4</cp:revision>
  <dcterms:created xsi:type="dcterms:W3CDTF">2019-01-08T12:24:42Z</dcterms:created>
  <dcterms:modified xsi:type="dcterms:W3CDTF">2019-01-08T13:03:33Z</dcterms:modified>
</cp:coreProperties>
</file>