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2FF5A7-528B-4EAE-B355-5DBD8B0D2287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E678A0-65F1-4205-9605-4636A5D9F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6357982" cy="1714536"/>
          </a:xfrm>
        </p:spPr>
        <p:txBody>
          <a:bodyPr>
            <a:normAutofit/>
          </a:bodyPr>
          <a:lstStyle/>
          <a:p>
            <a:r>
              <a:rPr lang="ru-RU" b="1" dirty="0" smtClean="0"/>
              <a:t>Н.А. Римский-Корсаков «Полет Шмеля»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5800" y="5112700"/>
            <a:ext cx="4568200" cy="17453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Выполнила: ученица 8 «А» класса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МОБУСОШ №1 </a:t>
            </a:r>
            <a:r>
              <a:rPr lang="ru-RU" sz="2000" dirty="0" err="1" smtClean="0">
                <a:solidFill>
                  <a:schemeClr val="tx1"/>
                </a:solidFill>
              </a:rPr>
              <a:t>с.Киргиз-Мияки</a:t>
            </a:r>
            <a:r>
              <a:rPr lang="ru-RU" sz="2000" dirty="0" smtClean="0">
                <a:solidFill>
                  <a:schemeClr val="tx1"/>
                </a:solidFill>
              </a:rPr>
              <a:t> им.М.Абдуллина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7_YBb6O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071678"/>
            <a:ext cx="4214842" cy="28098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Kratkaya-biografiya-Rimskogo-interesnyefakty.org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4733634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480" y="285728"/>
            <a:ext cx="464347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Н.А.Римский-Корсаков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1844 г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-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1908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1285860"/>
            <a:ext cx="1356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Творчество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1714488"/>
            <a:ext cx="41433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Особенность Н.А</a:t>
            </a:r>
            <a:r>
              <a:rPr lang="ru-RU" b="1" dirty="0"/>
              <a:t>. Римского-Корсакова была невероятная способность к восприятию опыта. Принято считать, что в основе его творчества – народная культура</a:t>
            </a:r>
            <a:r>
              <a:rPr lang="ru-RU" b="1" dirty="0" smtClean="0"/>
              <a:t>.</a:t>
            </a:r>
          </a:p>
          <a:p>
            <a:r>
              <a:rPr lang="ru-RU" b="1" dirty="0"/>
              <a:t>В современном представлении Римский-Корсаков – прежде всего автор многих популярных опер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4143380"/>
            <a:ext cx="63579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                                              Музыка </a:t>
            </a:r>
            <a:r>
              <a:rPr lang="ru-RU" b="1" i="1" dirty="0"/>
              <a:t>Римского-Корсакова в </a:t>
            </a:r>
            <a:r>
              <a:rPr lang="ru-RU" b="1" i="1" dirty="0" smtClean="0"/>
              <a:t>кино:</a:t>
            </a:r>
          </a:p>
          <a:p>
            <a:endParaRPr lang="ru-RU" i="1" dirty="0"/>
          </a:p>
          <a:p>
            <a:r>
              <a:rPr lang="ru-RU" dirty="0"/>
              <a:t>Основные мелодии Н.А. Римского-Корсакова, востребованные кинематографом – «Полет шмеля» из оперы «Сказка о царе </a:t>
            </a:r>
            <a:r>
              <a:rPr lang="ru-RU" dirty="0" err="1"/>
              <a:t>Салтане</a:t>
            </a:r>
            <a:r>
              <a:rPr lang="ru-RU" dirty="0"/>
              <a:t>» и «Ария индийского гостя» из «Садко». Музыка композитора звучит более чем в полутора сотнях </a:t>
            </a:r>
            <a:r>
              <a:rPr lang="ru-RU" dirty="0" smtClean="0"/>
              <a:t>фильмов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0px-The_Tale_of_Tsar_Saltan_(Korovin)_-_costume_of_humble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503" y="0"/>
            <a:ext cx="2605497" cy="3929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LeitmotofsGvid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3021136" cy="1714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2333685"/>
            <a:ext cx="692947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История создания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«</a:t>
            </a:r>
            <a:r>
              <a:rPr lang="ru-RU" sz="1400" b="1" dirty="0"/>
              <a:t>Полет шмеля» и </a:t>
            </a:r>
            <a:r>
              <a:rPr lang="ru-RU" sz="1400" b="1" dirty="0" err="1" smtClean="0"/>
              <a:t>явлеятся</a:t>
            </a:r>
            <a:r>
              <a:rPr lang="ru-RU" sz="1400" b="1" dirty="0" smtClean="0"/>
              <a:t> </a:t>
            </a:r>
            <a:r>
              <a:rPr lang="ru-RU" sz="1400" b="1" dirty="0"/>
              <a:t>частью оперы «Сказка о царе </a:t>
            </a:r>
            <a:r>
              <a:rPr lang="ru-RU" sz="1400" b="1" dirty="0" err="1"/>
              <a:t>Салтане</a:t>
            </a:r>
            <a:r>
              <a:rPr lang="ru-RU" sz="1400" b="1" dirty="0"/>
              <a:t>» Н.А. Римского-Корсакова.</a:t>
            </a:r>
            <a:br>
              <a:rPr lang="ru-RU" sz="1400" b="1" dirty="0"/>
            </a:br>
            <a:r>
              <a:rPr lang="ru-RU" sz="1400" b="1" dirty="0"/>
              <a:t>Николай Андреевич Римский-Корсаков (1844-1908) с удовлетворением воспринял предложение русского писателя Владимира Вельского о сотрудничестве в создании оперы, предназначавшейся для исполнения во время празднования 100-летия А.С. Пушкина. Темой оперы выбрали пушкинскую «Сказку о царе </a:t>
            </a:r>
            <a:r>
              <a:rPr lang="ru-RU" sz="1400" b="1" dirty="0" err="1"/>
              <a:t>Салтане</a:t>
            </a:r>
            <a:r>
              <a:rPr lang="ru-RU" sz="1400" b="1" dirty="0"/>
              <a:t>». Птица-Лебедь превращает </a:t>
            </a:r>
            <a:r>
              <a:rPr lang="ru-RU" sz="1400" b="1" dirty="0" err="1"/>
              <a:t>Гвидона</a:t>
            </a:r>
            <a:r>
              <a:rPr lang="ru-RU" sz="1400" b="1" dirty="0"/>
              <a:t> в шмеля, чтобы он смог слетать к своему отцу, который не знает, что он жив. Царевич </a:t>
            </a:r>
            <a:r>
              <a:rPr lang="ru-RU" sz="1400" b="1" dirty="0" err="1"/>
              <a:t>Гвидон</a:t>
            </a:r>
            <a:r>
              <a:rPr lang="ru-RU" sz="1400" b="1" dirty="0"/>
              <a:t> летит к своему отцу, царю </a:t>
            </a:r>
            <a:r>
              <a:rPr lang="ru-RU" sz="1400" b="1" dirty="0" err="1"/>
              <a:t>Салтану</a:t>
            </a:r>
            <a:r>
              <a:rPr lang="ru-RU" sz="1400" b="1" dirty="0"/>
              <a:t>, а заодно, пользуясь своим превращением, хочет ужалить, т. е., наказать старуху </a:t>
            </a:r>
            <a:r>
              <a:rPr lang="ru-RU" sz="1400" b="1" dirty="0" err="1"/>
              <a:t>Бабариху</a:t>
            </a:r>
            <a:r>
              <a:rPr lang="ru-RU" sz="1400" b="1" dirty="0"/>
              <a:t>.</a:t>
            </a:r>
            <a:br>
              <a:rPr lang="ru-RU" sz="1400" b="1" dirty="0"/>
            </a:br>
            <a:r>
              <a:rPr lang="ru-RU" sz="1400" b="1" dirty="0"/>
              <a:t>Композитор сумел музыкальными средствами передать полет, и даже жужжание насекомого. Этот симфонический эпизод из третьего акта известен нам как «Полет шмеля», хотя в партитуре нет такого названия. Этот эпизод стал самостоятельным очень популярным музыкальным произведением, переработанным для сольного исполнения на различных инструментах - аккордеон, баян, фортепиано, гитара и т.п. Есть, хоровые исполнения, есть, </a:t>
            </a:r>
            <a:r>
              <a:rPr lang="ru-RU" sz="1400" b="1" dirty="0" err="1"/>
              <a:t>воообще</a:t>
            </a:r>
            <a:r>
              <a:rPr lang="ru-RU" sz="1400" b="1" dirty="0"/>
              <a:t>, оригинальные наборы инструментов, некоторые из них представлены в посте, например, «Полет шмеля» исполняется одновременно на 8 роялях. Однако, лучше всего звучит первоначальный вариант исполнения, где сольная партия исполняется на флейте, с нее мы и начнем.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00364" y="785794"/>
            <a:ext cx="400049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По-моему мнению, это произведение  просто потрясающее! Какими словами ещё выразить это произведение ?!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Ведь и вправду, это же надо оркестровое произведение под названием «Полет Шмеля» создать. Это просто Великолепно 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музыкальных композиций.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 Пример. К этой композиции я сразу же отнеслась  как-то  сумбурно. Мне он не сразу понравился, какой-то протяжный, грустный…</a:t>
            </a:r>
          </a:p>
          <a:p>
            <a:pPr>
              <a:buNone/>
            </a:pPr>
            <a:r>
              <a:rPr lang="ru-RU" sz="2400" dirty="0" smtClean="0"/>
              <a:t>2 Пример. Думаю это более подходящий пример из всего, более прилегающий моей душе.  Думаю это золотая середина!</a:t>
            </a:r>
          </a:p>
          <a:p>
            <a:pPr>
              <a:buNone/>
            </a:pPr>
            <a:r>
              <a:rPr lang="ru-RU" sz="2400" dirty="0" smtClean="0"/>
              <a:t>3 Пример. Мне он показался в какой-то степени даже смешным, что заставило меня улыбнуться сейчас.</a:t>
            </a:r>
          </a:p>
          <a:p>
            <a:pPr>
              <a:buNone/>
            </a:pPr>
            <a:r>
              <a:rPr lang="ru-RU" sz="2400" dirty="0" smtClean="0"/>
              <a:t>Вторая композиция понравилась больше всего, она больше подходит моей душе; то, что приятно слушать!</a:t>
            </a:r>
            <a:endParaRPr lang="ru-RU" sz="2400" dirty="0"/>
          </a:p>
        </p:txBody>
      </p:sp>
      <p:pic>
        <p:nvPicPr>
          <p:cNvPr id="4" name="Рисунок 3" descr="250px-The_Tale_of_Tsar_Saltan_(Korovin)_-_costume_of_humble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285728"/>
            <a:ext cx="1326435" cy="2000264"/>
          </a:xfrm>
          <a:prstGeom prst="rect">
            <a:avLst/>
          </a:prstGeom>
        </p:spPr>
      </p:pic>
      <p:pic>
        <p:nvPicPr>
          <p:cNvPr id="5" name="Рисунок 4" descr="250px-The_Tale_of_Tsar_Saltan_(Korovin)_-_costume_of_humble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2357430"/>
            <a:ext cx="1190625" cy="1795463"/>
          </a:xfrm>
          <a:prstGeom prst="rect">
            <a:avLst/>
          </a:prstGeom>
        </p:spPr>
      </p:pic>
      <p:pic>
        <p:nvPicPr>
          <p:cNvPr id="6" name="Рисунок 5" descr="250px-The_Tale_of_Tsar_Saltan_(Korovin)_-_costume_of_humble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4214818"/>
            <a:ext cx="1284613" cy="20449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Мне очень понравилось! </a:t>
            </a:r>
          </a:p>
          <a:p>
            <a:pPr>
              <a:buNone/>
            </a:pPr>
            <a:r>
              <a:rPr lang="ru-RU" sz="2400" dirty="0" smtClean="0"/>
              <a:t>     А вообще, лучше стоит прослушать все произведения </a:t>
            </a:r>
            <a:r>
              <a:rPr lang="ru-RU" sz="2400" dirty="0" err="1" smtClean="0"/>
              <a:t>Н.А.Римского-Корсакова</a:t>
            </a:r>
            <a:r>
              <a:rPr lang="ru-RU" sz="2400" dirty="0" smtClean="0"/>
              <a:t>, они «</a:t>
            </a:r>
            <a:r>
              <a:rPr lang="ru-RU" sz="2400" dirty="0" err="1" smtClean="0"/>
              <a:t>шедевральны</a:t>
            </a:r>
            <a:r>
              <a:rPr lang="ru-RU" sz="2400" dirty="0" smtClean="0"/>
              <a:t>» ! </a:t>
            </a:r>
          </a:p>
          <a:p>
            <a:pPr>
              <a:buNone/>
            </a:pPr>
            <a:r>
              <a:rPr lang="ru-RU" sz="2400" dirty="0" smtClean="0"/>
              <a:t>Эти переходы, ритм, мелодия… - ни на чью не похожа !</a:t>
            </a:r>
            <a:endParaRPr lang="ru-RU" sz="2400" dirty="0"/>
          </a:p>
        </p:txBody>
      </p:sp>
      <p:pic>
        <p:nvPicPr>
          <p:cNvPr id="5" name="Рисунок 4" descr="7_YBb6O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876"/>
            <a:ext cx="4107663" cy="2738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250px-The_Tale_of_Tsar_Saltan_(Korovin)_-_costume_of_humbleb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1928826" cy="29086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900882" cy="32147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Спасибо за    внимание!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01090" y="0"/>
            <a:ext cx="185710" cy="2481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715404" y="0"/>
            <a:ext cx="214314" cy="214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273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Н.А. Римский-Корсаков «Полет Шмеля»</vt:lpstr>
      <vt:lpstr>Слайд 2</vt:lpstr>
      <vt:lpstr>Слайд 3</vt:lpstr>
      <vt:lpstr>Сравнение музыкальных композиций.</vt:lpstr>
      <vt:lpstr>Мое отношение к прослушанной музыке .</vt:lpstr>
      <vt:lpstr>Спасибо за   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Н.А. Римский-Корсаков «Полет Шмеля»</dc:title>
  <dc:creator>Пользователь</dc:creator>
  <cp:lastModifiedBy>Пользователь</cp:lastModifiedBy>
  <cp:revision>12</cp:revision>
  <dcterms:created xsi:type="dcterms:W3CDTF">2019-01-06T09:51:47Z</dcterms:created>
  <dcterms:modified xsi:type="dcterms:W3CDTF">2019-01-06T11:47:14Z</dcterms:modified>
</cp:coreProperties>
</file>