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7" r:id="rId3"/>
    <p:sldId id="308" r:id="rId4"/>
    <p:sldId id="310" r:id="rId5"/>
    <p:sldId id="309" r:id="rId6"/>
    <p:sldId id="311" r:id="rId7"/>
    <p:sldId id="312" r:id="rId8"/>
    <p:sldId id="313" r:id="rId9"/>
    <p:sldId id="315" r:id="rId10"/>
    <p:sldId id="316" r:id="rId11"/>
    <p:sldId id="314" r:id="rId12"/>
    <p:sldId id="317" r:id="rId13"/>
    <p:sldId id="318" r:id="rId14"/>
    <p:sldId id="319" r:id="rId15"/>
    <p:sldId id="321" r:id="rId16"/>
    <p:sldId id="323" r:id="rId17"/>
    <p:sldId id="322" r:id="rId18"/>
    <p:sldId id="324" r:id="rId19"/>
    <p:sldId id="306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294" r:id="rId41"/>
    <p:sldId id="277" r:id="rId42"/>
    <p:sldId id="276" r:id="rId43"/>
    <p:sldId id="304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707904" y="595565"/>
            <a:ext cx="5672150" cy="3481507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Воображаемая </a:t>
            </a:r>
            <a:b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опера</a:t>
            </a:r>
            <a:b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6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L'Opéra</a:t>
            </a:r>
            <a:r>
              <a:rPr lang="en-US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Imaginaire</a:t>
            </a:r>
            <a:r>
              <a:rPr lang="ru-RU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Паскаль Рулен</a:t>
            </a:r>
            <a:b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Pascal </a:t>
            </a:r>
            <a:r>
              <a:rPr lang="en-US" sz="36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Roulin</a:t>
            </a:r>
            <a: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endParaRPr lang="ru-RU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19872" y="4653136"/>
            <a:ext cx="5328592" cy="1800199"/>
          </a:xfrm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r"/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 Челпанова Светлана</a:t>
            </a:r>
            <a:endParaRPr lang="ru-RU" sz="2400" b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ченица 9 </a:t>
            </a:r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 МБОУ СОШ № 7 </a:t>
            </a:r>
          </a:p>
          <a:p>
            <a:pPr algn="r"/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Туймазы</a:t>
            </a:r>
          </a:p>
          <a:p>
            <a:pPr algn="r"/>
            <a:r>
              <a:rPr lang="ru-RU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уководитель: Челпанова О.М.,</a:t>
            </a:r>
          </a:p>
          <a:p>
            <a:pPr algn="r"/>
            <a:r>
              <a:rPr lang="ru-RU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читель начальных классов</a:t>
            </a:r>
          </a:p>
          <a:p>
            <a:endParaRPr lang="ru-RU" sz="2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4176464" cy="584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460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Классическая музыка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музыка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написанная в эпоху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классицизма».</a:t>
            </a:r>
          </a:p>
          <a:p>
            <a:pPr marL="0" indent="0" algn="just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чаще всего под этим термином понимают музыку любой эпохи, которая «прошла проверку временем» и продолжает нас волновать.</a:t>
            </a:r>
          </a:p>
        </p:txBody>
      </p:sp>
    </p:spTree>
    <p:extLst>
      <p:ext uri="{BB962C8B-B14F-4D97-AF65-F5344CB8AC3E}">
        <p14:creationId xmlns:p14="http://schemas.microsoft.com/office/powerpoint/2010/main" val="26420132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Мультфильм вышел в свет в 1993 году. Этим и прекрасен сборник, что мы сразу можем прослушать 12 мировых оперных арий.</a:t>
            </a:r>
          </a:p>
          <a:p>
            <a:pPr marL="0" indent="0"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сборник прекрасен не только этим.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данном случае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узыка стала трамплином для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воображения, для картин, иллюстрирующих оперные сюжеты.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сюжеты в мультфильме получились разные.</a:t>
            </a:r>
          </a:p>
          <a:p>
            <a:pPr marL="0" indent="0"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 композициями трудились разные режиссёры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больше всех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потрудился Паскаль Рулен, осуществлявший также общую редакцию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мультфильма).</a:t>
            </a:r>
          </a:p>
          <a:p>
            <a:pPr marL="0" indent="0"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Поэтому подход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них получился тоже очень разный.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мультфильмов неодинакова: это и кукольные, и рисованные, и пластилиновые, и 3D-мультфильмы.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сегодня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3D-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мультфильмы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штампуются в огромных тиражах. </a:t>
            </a:r>
          </a:p>
          <a:p>
            <a:pPr marL="0" indent="0"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на тот момент (начало 1990-х) 3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почти революционная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технология.</a:t>
            </a:r>
          </a:p>
          <a:p>
            <a:pPr marL="0" indent="0"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Поэтому 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 подобной ленты с использованием компьютерной анимации и 3D-графики воспринимался как огромное событие.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836057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Жанр «Фантазии» - это жанр мультфильма, который использует классику </a:t>
            </a:r>
            <a:r>
              <a:rPr lang="ru-RU" dirty="0"/>
              <a:t>– «свободные вариации» на заданную музыкой </a:t>
            </a:r>
            <a:r>
              <a:rPr lang="ru-RU" dirty="0" smtClean="0"/>
              <a:t>тему. </a:t>
            </a:r>
          </a:p>
          <a:p>
            <a:pPr marL="0" indent="0" algn="just">
              <a:buNone/>
            </a:pPr>
            <a:r>
              <a:rPr lang="ru-RU" dirty="0" smtClean="0"/>
              <a:t>Изображение </a:t>
            </a:r>
            <a:r>
              <a:rPr lang="ru-RU" dirty="0"/>
              <a:t>на экране не связано с программным содержанием музыкального произведения, оно «питается» от внутреннего «я» создателя фильма.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Этот </a:t>
            </a:r>
            <a:r>
              <a:rPr lang="ru-RU" dirty="0"/>
              <a:t>жанр музыкальной </a:t>
            </a:r>
            <a:r>
              <a:rPr lang="ru-RU" dirty="0" smtClean="0"/>
              <a:t>анимации, который берет начало от </a:t>
            </a:r>
            <a:r>
              <a:rPr lang="ru-RU" dirty="0" err="1" smtClean="0"/>
              <a:t>У.Диснея</a:t>
            </a:r>
            <a:r>
              <a:rPr lang="ru-RU" dirty="0" smtClean="0"/>
              <a:t>, </a:t>
            </a:r>
            <a:r>
              <a:rPr lang="ru-RU" dirty="0"/>
              <a:t>и в наши дни остается необычайно популярным и плодотворным.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Образы</a:t>
            </a:r>
            <a:r>
              <a:rPr lang="ru-RU" dirty="0"/>
              <a:t>, видения, на которые вдохновляет музыка режиссеров, поистине неисчислимы.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692508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7214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Здесь как нигде замечательно работает принцип, о котором писал </a:t>
            </a:r>
            <a:r>
              <a:rPr lang="ru-RU" dirty="0" err="1"/>
              <a:t>Ю.Норштейн</a:t>
            </a:r>
            <a:r>
              <a:rPr lang="ru-RU" dirty="0"/>
              <a:t>: «Феномен мультипликации описан у Гоголя в «Женитьбе» — в монологе Агафьи Тихоновны, где: «Если бы губы Никанора Ивановича да приставить к носу Ивана Кузьмича, да взять сколько-нибудь развязности, какая у </a:t>
            </a:r>
            <a:r>
              <a:rPr lang="ru-RU" dirty="0" err="1"/>
              <a:t>Балтазара</a:t>
            </a:r>
            <a:r>
              <a:rPr lang="ru-RU" dirty="0"/>
              <a:t> </a:t>
            </a:r>
            <a:r>
              <a:rPr lang="ru-RU" dirty="0" err="1"/>
              <a:t>Балтазаровича</a:t>
            </a:r>
            <a:r>
              <a:rPr lang="ru-RU" dirty="0"/>
              <a:t>, да, пожалуй, прибавить к этому еще дородности Ивана Павловича…» Это то, что не может никакое другое искусство».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К таким мультфильмам можно добавить «Воображаемую оперу».</a:t>
            </a:r>
          </a:p>
        </p:txBody>
      </p:sp>
    </p:spTree>
    <p:extLst>
      <p:ext uri="{BB962C8B-B14F-4D97-AF65-F5344CB8AC3E}">
        <p14:creationId xmlns:p14="http://schemas.microsoft.com/office/powerpoint/2010/main" val="24406957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Классическая музыка, вследствие особой “наполненности” информацией, может “поднять” изображение; показать, что проблема, о которой рассказывает фильм – “вечная”, принадлежит к разряду общечеловеческих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ценностей.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50656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Заставка и финальные титры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сопровождаются арией 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crois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encore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entendre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из оперы Жоржа Бизе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Искатели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жемчуга»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Бизе 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исполнении Алена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Ванзо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Премьера оперы состоялась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сентября 1863 года в Театре Лирик.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очарована певучими мелодиями и экзотической постановкой.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 исполняется в 110 театрах мира.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29" t="3924"/>
          <a:stretch/>
        </p:blipFill>
        <p:spPr>
          <a:xfrm>
            <a:off x="2483768" y="3212976"/>
            <a:ext cx="4611276" cy="352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464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668" t="5907" r="20115" b="15345"/>
          <a:stretch/>
        </p:blipFill>
        <p:spPr>
          <a:xfrm>
            <a:off x="323528" y="332656"/>
            <a:ext cx="8424936" cy="61913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5604491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Руджеро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Леонкавалло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. "Паяцы". 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Ария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Канио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"Смейся, паяц!" ("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Ridi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Pagliaccio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!"). 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52064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7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Руджеро</a:t>
            </a:r>
            <a:r>
              <a:rPr lang="ru-RU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Леонкавалло</a:t>
            </a:r>
            <a:r>
              <a:rPr lang="ru-RU" sz="2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"Паяцы". Ария </a:t>
            </a:r>
            <a:r>
              <a:rPr lang="ru-RU" sz="27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Канио</a:t>
            </a:r>
            <a:r>
              <a:rPr lang="ru-RU" sz="2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"Смейся, паяц!" ("</a:t>
            </a:r>
            <a:r>
              <a:rPr lang="ru-RU" sz="27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Ridi</a:t>
            </a:r>
            <a:r>
              <a:rPr lang="ru-RU" sz="2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7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Pagliaccio</a:t>
            </a:r>
            <a:r>
              <a:rPr lang="ru-RU" sz="2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!"). </a:t>
            </a:r>
            <a:endParaRPr lang="ru-RU" sz="27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Исполняет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Франко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Корелли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(начальный фрагмент звучит в исполнении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Энрико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Карузо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Режиссёр - Кен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Лидстер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>
              <a:buNone/>
            </a:pP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Любовная драма с трагическим концом - очень по-итальянски!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Леонкавалло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впоследствии утверждал, что сюжет основан на реальных событиях, так как его отцу, бывшему судьёй, пришлось разбирать подобное дело (впрочем, не все верят в эту версию - пьесы с похожей фабулой также существовали в то время). Самого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Леонкавалло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знают в первую очередь благодаря "Паяцам" - ни одно его произведение не достигало подобного успеха.</a:t>
            </a:r>
          </a:p>
        </p:txBody>
      </p:sp>
    </p:spTree>
    <p:extLst>
      <p:ext uri="{BB962C8B-B14F-4D97-AF65-F5344CB8AC3E}">
        <p14:creationId xmlns:p14="http://schemas.microsoft.com/office/powerpoint/2010/main" val="38997900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115" t="5906" r="20668" b="16329"/>
          <a:stretch/>
        </p:blipFill>
        <p:spPr>
          <a:xfrm>
            <a:off x="323528" y="332656"/>
            <a:ext cx="8424936" cy="62202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5517232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Джузеппе Верди. "Риголетто". 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donna e mobile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77654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04867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Джузеппе Верди. "</a:t>
            </a:r>
            <a:r>
              <a:rPr lang="ru-RU" sz="39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Риголетто</a:t>
            </a:r>
            <a:r>
              <a:rPr lang="ru-RU" sz="3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 "</a:t>
            </a:r>
            <a:r>
              <a:rPr lang="ru-RU" sz="39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ru-RU" sz="3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9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donna</a:t>
            </a:r>
            <a:r>
              <a:rPr lang="ru-RU" sz="3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ru-RU" sz="39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</a:t>
            </a:r>
            <a:r>
              <a:rPr lang="ru-RU" sz="3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 </a:t>
            </a:r>
            <a:r>
              <a:rPr lang="ru-RU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Исп. Николай </a:t>
            </a:r>
            <a:r>
              <a:rPr lang="ru-RU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Гедда</a:t>
            </a:r>
            <a:r>
              <a:rPr lang="ru-RU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Режиссёр - Моника Рено.</a:t>
            </a:r>
          </a:p>
          <a:p>
            <a:pPr marL="0" indent="0" algn="just">
              <a:buNone/>
            </a:pPr>
            <a:r>
              <a:rPr lang="ru-RU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Весёлая песенка герцога из этой оперы хорошо знакома отечественному зрителю в переводе Петра Калашникова как "Сердце красавиц склонно к измене..." (её напевает даже незадачливый студент в "Операции "Ы""). </a:t>
            </a:r>
            <a:endParaRPr lang="ru-RU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r>
              <a:rPr lang="ru-RU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всей её легкомысленности и игривости не следует забывать, что "</a:t>
            </a:r>
            <a:r>
              <a:rPr lang="ru-RU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Риголетто</a:t>
            </a:r>
            <a:r>
              <a:rPr lang="ru-RU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- это трагедия...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3941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Жанр: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музыкальный фильм</a:t>
            </a:r>
          </a:p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Студия: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FILM OFFICE</a:t>
            </a:r>
          </a:p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Страна: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Франция</a:t>
            </a:r>
          </a:p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Язык: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французский</a:t>
            </a:r>
          </a:p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Длительность: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52 мин.</a:t>
            </a:r>
          </a:p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Премьера: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1993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0501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477" t="5906" r="20306" b="15366"/>
          <a:stretch/>
        </p:blipFill>
        <p:spPr>
          <a:xfrm>
            <a:off x="395536" y="404664"/>
            <a:ext cx="8352928" cy="60821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9181" y="5944985"/>
            <a:ext cx="8588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Жорж Бизе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. "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Кармен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". "Avec la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garde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montante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"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0772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352928" cy="597666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Жорж Бизе. "Кармен". "</a:t>
            </a:r>
            <a:r>
              <a:rPr lang="ru-RU" sz="3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Avec</a:t>
            </a:r>
            <a:r>
              <a:rPr lang="ru-RU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ru-RU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garde</a:t>
            </a:r>
            <a:r>
              <a:rPr lang="ru-RU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montante</a:t>
            </a:r>
            <a:r>
              <a:rPr lang="ru-RU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Исполняет хор "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Petits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Chanteurs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Croix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Bois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 Режиссёры - Кристоф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Валло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Паскаль Рулен.</a:t>
            </a:r>
          </a:p>
          <a:p>
            <a:pPr marL="0" indent="0" algn="just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Поначалу провалившаяся, эта опера после шквала критики вдруг приобрела огромную популярность. Что больше соблазнило парижан - музыкальное новаторство или жёсткость сюжета - сказать трудно. Но сегодня "Кармен" принадлежит к числу наиболее узнаваемых опер, даже среди неспециалистов и людей, далёких от мира музыки.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9258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721" t="5296" r="20861" b="15345"/>
          <a:stretch/>
        </p:blipFill>
        <p:spPr>
          <a:xfrm>
            <a:off x="323528" y="332656"/>
            <a:ext cx="8424936" cy="61960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5697661"/>
            <a:ext cx="54325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Вольфганг Амадей Моцарт.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"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Женитьба Фигаро"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Voi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che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sapete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1645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Вольфганг Амадей Моцарт. "Женитьба Фигаро" </a:t>
            </a:r>
            <a:r>
              <a:rPr lang="ru-RU" sz="39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</a:t>
            </a:r>
            <a:r>
              <a:rPr lang="ru-RU" sz="3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9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ru-RU" sz="3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9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sapete</a:t>
            </a:r>
            <a:r>
              <a:rPr lang="ru-RU" sz="3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900" b="1" dirty="0"/>
              <a:t>Исполняет Сюзанна Данко. Режиссёр - Паскаль Рулен.</a:t>
            </a:r>
          </a:p>
          <a:p>
            <a:pPr marL="0" indent="0" algn="just">
              <a:buNone/>
            </a:pPr>
            <a:r>
              <a:rPr lang="ru-RU" sz="3900" b="1" dirty="0"/>
              <a:t>Вот здесь уже никакой трагичности - только веселье и смех, карнавал и праздник. И хотя Моцарту принадлежит огромное количество других опер, эту, пожалуй, стоит признать наиболее жизнерадостной и лёгкой.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8035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1222" t="5520" r="20668" b="15345"/>
          <a:stretch/>
        </p:blipFill>
        <p:spPr>
          <a:xfrm>
            <a:off x="395536" y="398662"/>
            <a:ext cx="8424936" cy="61197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6021288"/>
            <a:ext cx="7718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Джакомо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Пуччини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. "Мадам Баттерфляй".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bel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vedremo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16820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97666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3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Джакомо</a:t>
            </a:r>
            <a:r>
              <a:rPr lang="ru-RU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Пуччини</a:t>
            </a:r>
            <a:r>
              <a:rPr lang="ru-RU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"Мадам Баттерфляй". </a:t>
            </a:r>
            <a:r>
              <a:rPr lang="ru-RU" sz="3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</a:t>
            </a:r>
            <a:r>
              <a:rPr lang="ru-RU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</a:t>
            </a:r>
            <a:r>
              <a:rPr lang="ru-RU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ru-RU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vedremo</a:t>
            </a:r>
            <a:r>
              <a:rPr lang="ru-RU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Исполняет Фелиция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Уэдерс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Режиссёр - Джонатан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Хиллс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снова трагедия, но теперь уже не в итальянском стиле. Сказывается популярность восточной тематики в европейской культуре рубежа XIX-ХХ веков, а также внимание к проблеме "столкновения миров" Запада и Востока. Здесь этот конфликт предстаёт в виде сближения и разрыва двух стран - США и Японии. И офицер военно-морских сил США предстаёт вовсе не в лучшем свете.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7900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477" t="5907" r="20306" b="15345"/>
          <a:stretch/>
        </p:blipFill>
        <p:spPr>
          <a:xfrm>
            <a:off x="395536" y="404664"/>
            <a:ext cx="8352928" cy="60836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5672178"/>
            <a:ext cx="52636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Жорж Бизе. "Искатели жемчуга". </a:t>
            </a:r>
            <a:endParaRPr lang="ru-RU" sz="2400" b="1" dirty="0" smtClean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Дуэт </a:t>
            </a: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</a:t>
            </a:r>
            <a:r>
              <a:rPr lang="ru-RU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</a:t>
            </a: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fond</a:t>
            </a: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du</a:t>
            </a: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temple</a:t>
            </a: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saint</a:t>
            </a: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 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421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Жорж Бизе. "Искатели жемчуга". Дуэт "</a:t>
            </a:r>
            <a:r>
              <a:rPr lang="ru-RU" sz="3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</a:t>
            </a:r>
            <a:r>
              <a:rPr lang="ru-RU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</a:t>
            </a:r>
            <a:r>
              <a:rPr lang="ru-RU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r>
              <a:rPr lang="ru-RU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temple</a:t>
            </a:r>
            <a:r>
              <a:rPr lang="ru-RU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</a:t>
            </a:r>
            <a:r>
              <a:rPr lang="ru-RU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 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Исполняют Николай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Гедда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Эрнест Бланк. Режиссёр - Джимми Т. Мураками.</a:t>
            </a:r>
          </a:p>
          <a:p>
            <a:pPr marL="0" indent="0" algn="just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Снова Восток, но теперь уже без всякого Запада. Впрочем, это только внешне: хотя действие перенесено на Цейлон (нынешняя Шри-Ланка), сюжет получается вполне себе европейский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3061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477" t="5907" r="20859" b="15345"/>
          <a:stretch/>
        </p:blipFill>
        <p:spPr>
          <a:xfrm>
            <a:off x="395536" y="404664"/>
            <a:ext cx="8352928" cy="6032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9580" y="56612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Вольфганг Амадей Моцарт. "Волшебная флейта". 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Ария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Памины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"Итак, ты мой жених?" ("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Du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also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bist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mein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Brautigam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?")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1816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Вольфганг Амадей Моцарт. "Волшебная флейта". Ария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Памины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"Итак, ты мой жених?" ("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Brautigam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?").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Исполняет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Луция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Попп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Режиссёр -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Раймунд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Крумме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Относительно этой последней оперы Моцарта (вскоре после её появления композитор скончался) до сих пор не утихают споры специалистов. Её сюжет сегодняшнему зрителю покажется мудрёно-фантастическим и даже мистическим, но для XVIII века он был более ясным, особенно для тех, кто склонен связывать его с масонством. Одни утверждают, что Моцарт в "Волшебной флейте" карикатурно изобразил масонство и попросту высмеял его, чего "вольные каменщики" ему не простили и отравили его. Другие же считают, что осмеяния масонства в опере нет, а, напротив, присутствует его восхваление. Кто прав, а кто заблуждается - трудно теперь понять. </a:t>
            </a:r>
          </a:p>
        </p:txBody>
      </p:sp>
    </p:spTree>
    <p:extLst>
      <p:ext uri="{BB962C8B-B14F-4D97-AF65-F5344CB8AC3E}">
        <p14:creationId xmlns:p14="http://schemas.microsoft.com/office/powerpoint/2010/main" val="37868769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РЕЖИССЕРЫ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Хосе Абель 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José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Abel</a:t>
            </a:r>
          </a:p>
          <a:p>
            <a:pPr marL="0" indent="0">
              <a:buNone/>
            </a:pP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Хилари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Одюс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Hilary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Audus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Джонатан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Хиллс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Jonathan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Hills</a:t>
            </a:r>
          </a:p>
          <a:p>
            <a:pPr marL="0" indent="0">
              <a:buNone/>
            </a:pPr>
            <a:r>
              <a:rPr 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Raimund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Krumme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Guionne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Leroy </a:t>
            </a: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Lidster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Джимми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 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Мураками 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Jimmy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Murakami</a:t>
            </a:r>
          </a:p>
          <a:p>
            <a:pPr marL="0" indent="0">
              <a:buNone/>
            </a:pP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Стефен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Палмер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Stephen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Palmer</a:t>
            </a:r>
          </a:p>
          <a:p>
            <a:pPr marL="0" indent="0">
              <a:buNone/>
            </a:pP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Моника Рено 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Monique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Renault</a:t>
            </a:r>
          </a:p>
          <a:p>
            <a:pPr marL="0" indent="0">
              <a:buNone/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Pascal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Roulin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Кристоф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Валло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Christophe </a:t>
            </a:r>
            <a:r>
              <a:rPr lang="en-US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Vallaux</a:t>
            </a:r>
            <a:endParaRPr lang="en-US" sz="27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71997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031" t="5906" r="21412" b="16329"/>
          <a:stretch/>
        </p:blipFill>
        <p:spPr>
          <a:xfrm>
            <a:off x="395536" y="404663"/>
            <a:ext cx="8352928" cy="60715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5949280"/>
            <a:ext cx="7271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Джоаккино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Россини. "Золушка или Торжество добродетели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" 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1818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5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Джоаккино</a:t>
            </a:r>
            <a:r>
              <a:rPr lang="ru-RU" sz="5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Россини. "Золушка или Торжество добродетели". Избранные фрагменты. 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Исполняет </a:t>
            </a:r>
            <a:r>
              <a:rPr lang="ru-RU" sz="5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l’Orchestra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Maggio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Musicale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Fiorentino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Режиссёр - Стивен </a:t>
            </a:r>
            <a:r>
              <a:rPr lang="ru-RU" sz="5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Пальмер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>
              <a:buNone/>
            </a:pP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 Россини очень сильно отличается от привычной для всех нас сказки, сюжет претерпел существенные изменения - как в деталях, так и в целом. Например, принц уже не просто "безрассудно влюблённый" в прекрасную незнакомку, а хитрый молодой человек, желающий прежде инкогнито увидеть "кандидаток" в будущие принцессы. </a:t>
            </a:r>
            <a:endParaRPr lang="ru-RU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этого добавляется линия переодеваний принца в камердинера и наоборот - свойственный итальянской культуре элемент </a:t>
            </a:r>
            <a:r>
              <a:rPr lang="ru-RU" sz="5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карнавальности</a:t>
            </a:r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Вместо злой мачехи появляется злой отчим. Но, главное - никакой хрустальной туфельки Вы не увидите, вместо неё фигурирует браслет. Тут налицо влияние эпохи: чтобы примерить туфельку, актрисе пришлось бы оголить (пусть на мгновение) пятку, что по меркам 1817 года, когда опера была представлена, считалось крайне неприличным. Да и браслет Золушка вовсе не теряет, а намеренно оставляет. Так что вся сказка играет совершенно другими красками - финал её, впрочем, остался неизменным.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6065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031" t="5907" r="21412" b="15345"/>
          <a:stretch/>
        </p:blipFill>
        <p:spPr>
          <a:xfrm>
            <a:off x="323528" y="332656"/>
            <a:ext cx="8424936" cy="62037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8359" y="5336093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Шарль </a:t>
            </a:r>
            <a:r>
              <a:rPr lang="ru-RU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Гуно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"Фауст". </a:t>
            </a:r>
            <a:endParaRPr lang="ru-RU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Куплеты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Мефистофеля ("</a:t>
            </a:r>
            <a:r>
              <a:rPr lang="ru-RU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Veau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d’or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")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573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Шарль </a:t>
            </a:r>
            <a:r>
              <a:rPr lang="ru-RU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Гуно</a:t>
            </a: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"Фауст". Куплеты Мефистофеля ("</a:t>
            </a:r>
            <a:r>
              <a:rPr lang="ru-RU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Veau</a:t>
            </a: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d’or</a:t>
            </a: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").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Исполняет Николай Гяуров. Режиссёр - Хилари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Аудус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сильно отличается от оригинала - большая часть философских моментов убрана. Тем не менее, куплеты вошли в историю и стали более знаменитыми, чем изначальное произведение Гёте.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9070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668" t="5907" r="21221" b="15345"/>
          <a:stretch/>
        </p:blipFill>
        <p:spPr>
          <a:xfrm>
            <a:off x="395536" y="404663"/>
            <a:ext cx="8352928" cy="60898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1380" y="6021288"/>
            <a:ext cx="8041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Джузеппе Верди. "Травиата". "Мы - цыгане" ("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Noi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siamo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zingarelle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") 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1028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Джузеппе Верди. "Травиата". "Мы - цыгане" ("</a:t>
            </a:r>
            <a:r>
              <a:rPr lang="ru-RU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</a:t>
            </a: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siamo</a:t>
            </a: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zingarelle</a:t>
            </a: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").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Исполняет хор Академии святой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Цецилии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Риме. Режиссёр -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Гион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Леруа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"Остросоциальный сюжет", как бы сказали сегодня.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886381"/>
      </p:ext>
    </p:extLst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477" t="5906" r="20306" b="16330"/>
          <a:stretch/>
        </p:blipFill>
        <p:spPr>
          <a:xfrm>
            <a:off x="395535" y="404664"/>
            <a:ext cx="8352929" cy="60486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5" y="5745450"/>
            <a:ext cx="83529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Лео Делиб. "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Лакме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". Цветочный дуэт 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("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Viens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Mallika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…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Dome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epais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jasmin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")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295325"/>
      </p:ext>
    </p:extLst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83264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 Делиб. "</a:t>
            </a:r>
            <a:r>
              <a:rPr lang="ru-RU" sz="39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Лакме</a:t>
            </a:r>
            <a:r>
              <a:rPr lang="ru-RU" sz="3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 Цветочный дуэт ("</a:t>
            </a:r>
            <a:r>
              <a:rPr lang="ru-RU" sz="39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Viens</a:t>
            </a:r>
            <a:r>
              <a:rPr lang="ru-RU" sz="3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9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Mallika</a:t>
            </a:r>
            <a:r>
              <a:rPr lang="ru-RU" sz="3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ru-RU" sz="39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</a:t>
            </a:r>
            <a:r>
              <a:rPr lang="ru-RU" sz="3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9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epais</a:t>
            </a:r>
            <a:r>
              <a:rPr lang="ru-RU" sz="3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9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ru-RU" sz="3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9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jasmin</a:t>
            </a:r>
            <a:r>
              <a:rPr lang="ru-RU" sz="3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"). </a:t>
            </a:r>
            <a:r>
              <a:rPr lang="ru-RU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Исполняют </a:t>
            </a:r>
            <a:r>
              <a:rPr lang="ru-RU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Мэди</a:t>
            </a:r>
            <a:r>
              <a:rPr lang="ru-RU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Меспле</a:t>
            </a:r>
            <a:r>
              <a:rPr lang="ru-RU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Даниэль Милле. Режиссёр - Паскаль Рулен.</a:t>
            </a:r>
          </a:p>
          <a:p>
            <a:pPr marL="0" indent="0" algn="just">
              <a:buNone/>
            </a:pPr>
            <a:r>
              <a:rPr lang="ru-RU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снова тема столкновения Запада и Востока, но здесь большую роль играет исторический фон картины - колонизация Индии англичанами. Вопрос чувств и долг перед Её Величеством Королевой Викторией - что важнее? Герой оперы ищет ответ на этот вопрос.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741264"/>
      </p:ext>
    </p:extLst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477" t="5322" r="21412" b="15345"/>
          <a:stretch/>
        </p:blipFill>
        <p:spPr>
          <a:xfrm>
            <a:off x="395536" y="404664"/>
            <a:ext cx="8352928" cy="60797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7744" y="5661248"/>
            <a:ext cx="4814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Джакомо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Пуччини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. "Тоска". 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Ария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Каварадосси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("E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lucevan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stelle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") 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696195"/>
      </p:ext>
    </p:extLst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Джакомо</a:t>
            </a:r>
            <a:r>
              <a:rPr lang="ru-RU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Пуччини</a:t>
            </a:r>
            <a:r>
              <a:rPr lang="ru-RU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"Тоска". Ария </a:t>
            </a:r>
            <a:r>
              <a:rPr lang="ru-RU" sz="3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Каварадосси</a:t>
            </a:r>
            <a:r>
              <a:rPr lang="ru-RU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("E </a:t>
            </a:r>
            <a:r>
              <a:rPr lang="ru-RU" sz="3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lucevan</a:t>
            </a:r>
            <a:r>
              <a:rPr lang="ru-RU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ru-RU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stelle</a:t>
            </a:r>
            <a:r>
              <a:rPr lang="ru-RU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").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Исполняет Карло </a:t>
            </a:r>
            <a:r>
              <a:rPr lang="ru-RU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Бергонци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Режиссёр - Хосе Абель.</a:t>
            </a:r>
          </a:p>
          <a:p>
            <a:pPr marL="0" indent="0" algn="just">
              <a:buNone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Италия 1800 года. </a:t>
            </a:r>
            <a:endParaRPr lang="ru-RU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неспокойное: вовсю бушуют наполеоновские войны, взбудоражившие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Апеннинский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полуостров, уже начинается итальянское Рисорджименто (т.е. процесс объединения Италии). </a:t>
            </a:r>
            <a:endParaRPr lang="ru-RU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оперы - патриоты Италии. "Тоска" была очень популярна в Советской России, образ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Каварадосси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трактовался в виде пламенного революционера и страдальца за родину (сцена пыток очень дополняла этот образ). Существовала даже своеобразная переделка оперы, в рамках которой действие переносилось в 1870 год, в Парижскую коммуну.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056142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АКТЕРЫ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03648"/>
            <a:ext cx="822960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Анна Люсия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Алвес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Lucia Alves (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титрах: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 Lucia Alves)</a:t>
            </a:r>
          </a:p>
          <a:p>
            <a:pPr marL="0" indent="0">
              <a:buNone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Carmen (segment 'Carmen')</a:t>
            </a:r>
          </a:p>
          <a:p>
            <a:pPr marL="0" indent="0">
              <a:buNone/>
            </a:pP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Себастьен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Чолле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Sébastien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Chollet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Zurga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Ален де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Грефф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Alain de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Greffe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Gerald</a:t>
            </a:r>
          </a:p>
          <a:p>
            <a:pPr marL="0" indent="0">
              <a:buNone/>
            </a:pP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Мехди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Манглунки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Mehdi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Manglunki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Nadir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Фунджи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Нжелесси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Fundji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Ngelessy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Lakmé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Рубина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Овадалли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Rubina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Owadally</a:t>
            </a:r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Leila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303744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Мультфильм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удался: любители оперы получили еще один сборник прекрасно спетых хитов, а те, кто к опере равнодушен, но любит анимацию, могут порадоваться нескольким симпатичным мультфильмам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никогда не любила слушать классику, но анимация мне помогла досмотреть мультфильм до конца.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99009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Мое отношение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25963"/>
          </a:xfrm>
        </p:spPr>
        <p:txBody>
          <a:bodyPr/>
          <a:lstStyle/>
          <a:p>
            <a:pPr algn="just"/>
            <a:r>
              <a:rPr lang="ru-RU" dirty="0" smtClean="0"/>
              <a:t>Спасибо организаторам </a:t>
            </a:r>
            <a:r>
              <a:rPr lang="ru-RU" dirty="0" err="1" smtClean="0"/>
              <a:t>акмуллинской</a:t>
            </a:r>
            <a:r>
              <a:rPr lang="ru-RU" dirty="0" smtClean="0"/>
              <a:t> олимпиады за возможность слушать классическую музыку.</a:t>
            </a:r>
          </a:p>
          <a:p>
            <a:pPr algn="just"/>
            <a:r>
              <a:rPr lang="ru-RU" dirty="0" smtClean="0"/>
              <a:t>Появилось желание посетить </a:t>
            </a:r>
            <a:r>
              <a:rPr lang="ru-RU" dirty="0" smtClean="0"/>
              <a:t>театр и балета им. М. </a:t>
            </a:r>
            <a:r>
              <a:rPr lang="ru-RU" dirty="0" err="1" smtClean="0"/>
              <a:t>Гафури</a:t>
            </a:r>
            <a:r>
              <a:rPr lang="ru-RU" dirty="0" smtClean="0"/>
              <a:t> и </a:t>
            </a:r>
            <a:r>
              <a:rPr lang="ru-RU" dirty="0" smtClean="0"/>
              <a:t>прослушать </a:t>
            </a:r>
            <a:r>
              <a:rPr lang="ru-RU" dirty="0" smtClean="0"/>
              <a:t>оперы вживую.</a:t>
            </a: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6517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5009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«… </a:t>
            </a:r>
            <a:r>
              <a:rPr lang="ru-RU" sz="2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великий композитор, создавая музыку в некий период, классический или неклассический, может заставить вас пережить глубокие чувства, потому что он велик, потому что ему есть что сказать, о чем поведать вам в своей музыке. Вот причина того, что музыка великого композитора будет жить всегда, может быть, вечно, потому что люди будут испытывать эмоции, когда бы они ее не слушали</a:t>
            </a: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</a:t>
            </a:r>
          </a:p>
          <a:p>
            <a:pPr marL="0" indent="0" algn="r">
              <a:buNone/>
            </a:pPr>
            <a:endParaRPr lang="ru-RU" sz="25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выдающийся </a:t>
            </a:r>
            <a:r>
              <a:rPr lang="ru-RU" sz="2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дирижер, композитор и музыкальный критик Леонард </a:t>
            </a:r>
            <a:r>
              <a:rPr lang="ru-RU" sz="2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Бернстайн</a:t>
            </a:r>
            <a:endParaRPr lang="ru-RU" sz="25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0882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772" y="4581128"/>
            <a:ext cx="62646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 ВНИМАНИЕ!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32656"/>
            <a:ext cx="5930788" cy="444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945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ПРОДЮСЕРЫ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Маллинсон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Mallinson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Сью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Маллинсон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Mallinson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Маллинсон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Tess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Mallinson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Джозеф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Бенедек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Josef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Benedek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producer: RTBF</a:t>
            </a:r>
          </a:p>
          <a:p>
            <a:pPr marL="0" indent="0">
              <a:buNone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Godefroid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Courtmans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продюсер: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F3</a:t>
            </a:r>
          </a:p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Richard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Gooderick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ассоциированный продюсер: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Arts Council Films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Мишель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Редлих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Redlich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продюсер: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F3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637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ХУДОЖНИК-ПОСТАНОВЩИК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365104"/>
            <a:ext cx="8229600" cy="179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Колин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Грин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Colin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Эдвард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Маркс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Джэми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МакКоан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McCoan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5492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Тьерри Жилет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Thierry Gilet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3430741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МОНТАЖЕРЫ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8406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97666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Мультипликационный фильм посвящается четырехсотлетию оперы. 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Нарисованный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хозяин программы знакомит нас с величайшими певцами, начиная с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Карузо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знакомимся с 12 знаменитейшими оперными ариями.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Каждая ария представляет собой короткий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фильм.</a:t>
            </a:r>
          </a:p>
          <a:p>
            <a:pPr marL="0" indent="0" algn="just">
              <a:buNone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фильме использованы различные техники мультипликации (рисованный, пластилиновый, кукольный). 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фигурирует сквозной персонаж-рассказчик, созданный с помощью компьютерной анимации.</a:t>
            </a:r>
          </a:p>
          <a:p>
            <a:pPr marL="0" indent="0" algn="just">
              <a:buNone/>
            </a:pP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3526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Арии, звучащие в мультфильме, являются эталонами мирового музыкального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5733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3042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анимации используется самая разная музыка: для одних мультфильмов ее пишут специально, в других звучат популярные мелодии, в третьих – используют классику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Классическую музыку.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5338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2092</Words>
  <Application>Microsoft Office PowerPoint</Application>
  <PresentationFormat>Экран (4:3)</PresentationFormat>
  <Paragraphs>141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Тема Office</vt:lpstr>
      <vt:lpstr> Воображаемая  опера L'Opéra Imaginaire  Паскаль Рулен Pascal Roulin </vt:lpstr>
      <vt:lpstr>Презентация PowerPoint</vt:lpstr>
      <vt:lpstr>РЕЖИССЕРЫ</vt:lpstr>
      <vt:lpstr>АКТЕРЫ</vt:lpstr>
      <vt:lpstr>ПРОДЮСЕРЫ</vt:lpstr>
      <vt:lpstr>ХУДОЖНИК-ПОСТАНОВЩИК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Мое отношение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Diakov</cp:lastModifiedBy>
  <cp:revision>94</cp:revision>
  <dcterms:created xsi:type="dcterms:W3CDTF">2017-12-28T08:43:21Z</dcterms:created>
  <dcterms:modified xsi:type="dcterms:W3CDTF">2018-11-20T18:19:00Z</dcterms:modified>
</cp:coreProperties>
</file>