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«Воображаемая опера» (</a:t>
            </a:r>
            <a:r>
              <a:rPr lang="en-US" dirty="0" err="1"/>
              <a:t>L'Opera</a:t>
            </a:r>
            <a:r>
              <a:rPr lang="en-US" dirty="0"/>
              <a:t> </a:t>
            </a:r>
            <a:r>
              <a:rPr lang="en-US" dirty="0" err="1"/>
              <a:t>Imaginaire</a:t>
            </a:r>
            <a:r>
              <a:rPr lang="en-US" dirty="0"/>
              <a:t>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D41C3E-8ADB-4D6F-9F56-966FAEB26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           История создания фильма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6E0F60-698E-4BDF-83A2-D88C53130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«Воображаемая опера» (</a:t>
            </a:r>
            <a:r>
              <a:rPr lang="ru-RU" b="1" dirty="0" err="1"/>
              <a:t>L'Opéra</a:t>
            </a:r>
            <a:r>
              <a:rPr lang="ru-RU" b="1" dirty="0"/>
              <a:t> </a:t>
            </a:r>
            <a:r>
              <a:rPr lang="ru-RU" b="1" dirty="0" err="1"/>
              <a:t>Imaginaire</a:t>
            </a:r>
            <a:r>
              <a:rPr lang="ru-RU" b="1" dirty="0"/>
              <a:t>)</a:t>
            </a:r>
            <a:r>
              <a:rPr lang="ru-RU" dirty="0"/>
              <a:t> — музыкальный мультфильм Паскаля Рулена (</a:t>
            </a:r>
            <a:r>
              <a:rPr lang="ru-RU" dirty="0" err="1"/>
              <a:t>Pascal</a:t>
            </a:r>
            <a:r>
              <a:rPr lang="ru-RU" dirty="0"/>
              <a:t> </a:t>
            </a:r>
            <a:r>
              <a:rPr lang="ru-RU" dirty="0" err="1"/>
              <a:t>Roulin</a:t>
            </a:r>
            <a:r>
              <a:rPr lang="ru-RU" dirty="0"/>
              <a:t>), представляющий собой экранизацию 12 знаменитых оперных арий, и созданный в 1993 году, к 400-летию оперного искусства.</a:t>
            </a:r>
            <a:br>
              <a:rPr lang="ru-RU" dirty="0"/>
            </a:br>
            <a:r>
              <a:rPr lang="ru-RU" dirty="0"/>
              <a:t>Каждая из них — короткий фильм, снятый одним режиссером. В фильме соединены множество различных техник мультипликации (рисованный, пластилиновый, кукольный). Также фигурирует персонаж-рассказчик, соединяющий элементы. На французском языке.</a:t>
            </a:r>
          </a:p>
        </p:txBody>
      </p:sp>
    </p:spTree>
    <p:extLst>
      <p:ext uri="{BB962C8B-B14F-4D97-AF65-F5344CB8AC3E}">
        <p14:creationId xmlns:p14="http://schemas.microsoft.com/office/powerpoint/2010/main" val="1654353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8867E1-B66A-4980-BEE5-1BBD54035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                                 АРИИ  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E7F797-11D2-4EEF-ACBD-29BCA017B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Ridi</a:t>
            </a:r>
            <a:r>
              <a:rPr lang="en-US" dirty="0"/>
              <a:t>, </a:t>
            </a:r>
            <a:r>
              <a:rPr lang="en-US" dirty="0" err="1"/>
              <a:t>Pagliaccio</a:t>
            </a:r>
            <a:r>
              <a:rPr lang="en-US" dirty="0"/>
              <a:t> — «</a:t>
            </a:r>
            <a:r>
              <a:rPr lang="ru-RU" dirty="0"/>
              <a:t>Паяцы» </a:t>
            </a:r>
            <a:r>
              <a:rPr lang="ru-RU" dirty="0" err="1"/>
              <a:t>Леонкавалло</a:t>
            </a:r>
            <a:r>
              <a:rPr lang="ru-RU" dirty="0"/>
              <a:t>. Исп. Франко </a:t>
            </a:r>
            <a:r>
              <a:rPr lang="ru-RU" dirty="0" err="1"/>
              <a:t>Корелли</a:t>
            </a:r>
            <a:r>
              <a:rPr lang="ru-RU" dirty="0"/>
              <a:t> </a:t>
            </a:r>
            <a:r>
              <a:rPr lang="en-US" dirty="0"/>
              <a:t>La donna è mobile — «</a:t>
            </a:r>
            <a:r>
              <a:rPr lang="ru-RU" dirty="0" err="1"/>
              <a:t>Риголетто</a:t>
            </a:r>
            <a:r>
              <a:rPr lang="ru-RU" dirty="0"/>
              <a:t>» Верди. Исп. Николай </a:t>
            </a:r>
            <a:r>
              <a:rPr lang="ru-RU" dirty="0" err="1"/>
              <a:t>Гедда</a:t>
            </a:r>
            <a:r>
              <a:rPr lang="ru-RU" dirty="0"/>
              <a:t>. </a:t>
            </a:r>
            <a:r>
              <a:rPr lang="en-US" dirty="0"/>
              <a:t>Avec la </a:t>
            </a:r>
            <a:r>
              <a:rPr lang="en-US" dirty="0" err="1"/>
              <a:t>garde</a:t>
            </a:r>
            <a:r>
              <a:rPr lang="en-US" dirty="0"/>
              <a:t> </a:t>
            </a:r>
            <a:r>
              <a:rPr lang="en-US" dirty="0" err="1"/>
              <a:t>montante</a:t>
            </a:r>
            <a:r>
              <a:rPr lang="en-US" dirty="0"/>
              <a:t> — «</a:t>
            </a:r>
            <a:r>
              <a:rPr lang="ru-RU" dirty="0"/>
              <a:t>Кармен» Бизе. Исп. </a:t>
            </a:r>
            <a:r>
              <a:rPr lang="en-US" dirty="0"/>
              <a:t>Les Petits Chanteurs à la Croix de </a:t>
            </a:r>
            <a:r>
              <a:rPr lang="en-US" dirty="0" err="1"/>
              <a:t>Bois</a:t>
            </a:r>
            <a:r>
              <a:rPr lang="en-US" dirty="0"/>
              <a:t>. </a:t>
            </a:r>
            <a:r>
              <a:rPr lang="en-US" dirty="0" err="1"/>
              <a:t>Voi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sapete</a:t>
            </a:r>
            <a:r>
              <a:rPr lang="en-US" dirty="0"/>
              <a:t> — «</a:t>
            </a:r>
            <a:r>
              <a:rPr lang="ru-RU" dirty="0"/>
              <a:t>Женитьба Фигаро» Моцарт. Исп. </a:t>
            </a:r>
            <a:r>
              <a:rPr lang="en-US" dirty="0"/>
              <a:t>Susanne </a:t>
            </a:r>
            <a:r>
              <a:rPr lang="en-US" dirty="0" err="1"/>
              <a:t>Danco</a:t>
            </a:r>
            <a:r>
              <a:rPr lang="en-US" dirty="0"/>
              <a:t>. Un bel </a:t>
            </a:r>
            <a:r>
              <a:rPr lang="en-US" dirty="0" err="1"/>
              <a:t>dì</a:t>
            </a:r>
            <a:r>
              <a:rPr lang="en-US" dirty="0"/>
              <a:t> </a:t>
            </a:r>
            <a:r>
              <a:rPr lang="en-US" dirty="0" err="1"/>
              <a:t>vedremo</a:t>
            </a:r>
            <a:r>
              <a:rPr lang="en-US" dirty="0"/>
              <a:t> — «</a:t>
            </a:r>
            <a:r>
              <a:rPr lang="ru-RU" dirty="0"/>
              <a:t>Мадам Баттерфляй» </a:t>
            </a:r>
            <a:r>
              <a:rPr lang="ru-RU" dirty="0" err="1"/>
              <a:t>Пуччини</a:t>
            </a:r>
            <a:r>
              <a:rPr lang="ru-RU" dirty="0"/>
              <a:t>. Исп. </a:t>
            </a:r>
            <a:r>
              <a:rPr lang="en-US" dirty="0"/>
              <a:t>Felicia Weathers Au fond du temple saint — «</a:t>
            </a:r>
            <a:r>
              <a:rPr lang="ru-RU" dirty="0"/>
              <a:t>Искатели жемчуга» Бизе. Исп. </a:t>
            </a:r>
            <a:r>
              <a:rPr lang="en-US" dirty="0"/>
              <a:t>Nicolai </a:t>
            </a:r>
            <a:r>
              <a:rPr lang="en-US" dirty="0" err="1"/>
              <a:t>Gedda</a:t>
            </a:r>
            <a:r>
              <a:rPr lang="en-US" dirty="0"/>
              <a:t> &amp; Ernest Blanc Du also </a:t>
            </a:r>
            <a:r>
              <a:rPr lang="en-US" dirty="0" err="1"/>
              <a:t>bist</a:t>
            </a:r>
            <a:r>
              <a:rPr lang="en-US" dirty="0"/>
              <a:t> </a:t>
            </a:r>
            <a:r>
              <a:rPr lang="en-US" dirty="0" err="1"/>
              <a:t>mein</a:t>
            </a:r>
            <a:r>
              <a:rPr lang="en-US" dirty="0"/>
              <a:t> </a:t>
            </a:r>
            <a:r>
              <a:rPr lang="en-US" dirty="0" err="1"/>
              <a:t>Bräutigam</a:t>
            </a:r>
            <a:r>
              <a:rPr lang="en-US" dirty="0"/>
              <a:t>? — «</a:t>
            </a:r>
            <a:r>
              <a:rPr lang="ru-RU" dirty="0"/>
              <a:t>Волшебная флейта» Моцарт. Исп. </a:t>
            </a:r>
            <a:r>
              <a:rPr lang="ru-RU" dirty="0" err="1"/>
              <a:t>Луция</a:t>
            </a:r>
            <a:r>
              <a:rPr lang="ru-RU" dirty="0"/>
              <a:t> </a:t>
            </a:r>
            <a:r>
              <a:rPr lang="ru-RU" dirty="0" err="1"/>
              <a:t>Попп</a:t>
            </a:r>
            <a:r>
              <a:rPr lang="ru-RU" dirty="0"/>
              <a:t> Избранные фрагменты </a:t>
            </a:r>
            <a:r>
              <a:rPr lang="en-US" dirty="0" err="1"/>
              <a:t>Cendrillon</a:t>
            </a:r>
            <a:r>
              <a:rPr lang="en-US" dirty="0"/>
              <a:t> (</a:t>
            </a:r>
            <a:r>
              <a:rPr lang="en-US" dirty="0" err="1"/>
              <a:t>Questo</a:t>
            </a:r>
            <a:r>
              <a:rPr lang="en-US" dirty="0"/>
              <a:t> è un </a:t>
            </a:r>
            <a:r>
              <a:rPr lang="en-US" dirty="0" err="1"/>
              <a:t>nodo</a:t>
            </a:r>
            <a:r>
              <a:rPr lang="en-US" dirty="0"/>
              <a:t> </a:t>
            </a:r>
            <a:r>
              <a:rPr lang="en-US" dirty="0" err="1"/>
              <a:t>avviluppato</a:t>
            </a:r>
            <a:r>
              <a:rPr lang="en-US" dirty="0"/>
              <a:t>) — «</a:t>
            </a:r>
            <a:r>
              <a:rPr lang="ru-RU" dirty="0"/>
              <a:t>Золушка» Россини. Исп. </a:t>
            </a:r>
            <a:r>
              <a:rPr lang="en-US" dirty="0" err="1"/>
              <a:t>l’Orchestra</a:t>
            </a:r>
            <a:r>
              <a:rPr lang="en-US" dirty="0"/>
              <a:t> del Maggio Musicale </a:t>
            </a:r>
            <a:r>
              <a:rPr lang="en-US" dirty="0" err="1"/>
              <a:t>Fiorentino</a:t>
            </a:r>
            <a:r>
              <a:rPr lang="en-US" dirty="0"/>
              <a:t> La </a:t>
            </a:r>
            <a:r>
              <a:rPr lang="en-US" dirty="0" err="1"/>
              <a:t>Veau</a:t>
            </a:r>
            <a:r>
              <a:rPr lang="en-US" dirty="0"/>
              <a:t> d’or — «</a:t>
            </a:r>
            <a:r>
              <a:rPr lang="ru-RU" dirty="0"/>
              <a:t>Фауст» Гуно. Исп. Николай Гяуров </a:t>
            </a:r>
            <a:r>
              <a:rPr lang="en-US" dirty="0" err="1"/>
              <a:t>Noi</a:t>
            </a:r>
            <a:r>
              <a:rPr lang="en-US" dirty="0"/>
              <a:t> </a:t>
            </a:r>
            <a:r>
              <a:rPr lang="en-US" dirty="0" err="1"/>
              <a:t>siamo</a:t>
            </a:r>
            <a:r>
              <a:rPr lang="en-US" dirty="0"/>
              <a:t> </a:t>
            </a:r>
            <a:r>
              <a:rPr lang="en-US" dirty="0" err="1"/>
              <a:t>zingarelle</a:t>
            </a:r>
            <a:r>
              <a:rPr lang="en-US" dirty="0"/>
              <a:t> — «</a:t>
            </a:r>
            <a:r>
              <a:rPr lang="ru-RU" dirty="0"/>
              <a:t>Травиата» Верди. Исп. </a:t>
            </a:r>
            <a:r>
              <a:rPr lang="en-US" dirty="0"/>
              <a:t>Coro dell' Accademia di Santa Cecilia, Rome. </a:t>
            </a:r>
            <a:r>
              <a:rPr lang="en-US" dirty="0" err="1"/>
              <a:t>Viens</a:t>
            </a:r>
            <a:r>
              <a:rPr lang="en-US" dirty="0"/>
              <a:t>, Mallika… Dome </a:t>
            </a:r>
            <a:r>
              <a:rPr lang="en-US" dirty="0" err="1"/>
              <a:t>epais</a:t>
            </a:r>
            <a:r>
              <a:rPr lang="en-US" dirty="0"/>
              <a:t> le </a:t>
            </a:r>
            <a:r>
              <a:rPr lang="en-US" dirty="0" err="1"/>
              <a:t>jasmin</a:t>
            </a:r>
            <a:r>
              <a:rPr lang="en-US" dirty="0"/>
              <a:t> — «</a:t>
            </a:r>
            <a:r>
              <a:rPr lang="ru-RU" dirty="0" err="1"/>
              <a:t>Лакме</a:t>
            </a:r>
            <a:r>
              <a:rPr lang="ru-RU" dirty="0"/>
              <a:t>» Делиб. Исп. </a:t>
            </a:r>
            <a:r>
              <a:rPr lang="en-US" dirty="0" err="1"/>
              <a:t>Mady</a:t>
            </a:r>
            <a:r>
              <a:rPr lang="en-US" dirty="0"/>
              <a:t> </a:t>
            </a:r>
            <a:r>
              <a:rPr lang="en-US" dirty="0" err="1"/>
              <a:t>Mesplé</a:t>
            </a:r>
            <a:r>
              <a:rPr lang="en-US" dirty="0"/>
              <a:t> &amp; Danielle Millet E </a:t>
            </a:r>
            <a:r>
              <a:rPr lang="en-US" dirty="0" err="1"/>
              <a:t>lucevan</a:t>
            </a:r>
            <a:r>
              <a:rPr lang="en-US" dirty="0"/>
              <a:t> le </a:t>
            </a:r>
            <a:r>
              <a:rPr lang="en-US" dirty="0" err="1"/>
              <a:t>stelle</a:t>
            </a:r>
            <a:r>
              <a:rPr lang="en-US" dirty="0"/>
              <a:t> — «</a:t>
            </a:r>
            <a:r>
              <a:rPr lang="ru-RU" dirty="0"/>
              <a:t>Тоска» </a:t>
            </a:r>
            <a:r>
              <a:rPr lang="ru-RU" dirty="0" err="1"/>
              <a:t>Пуччини</a:t>
            </a:r>
            <a:r>
              <a:rPr lang="ru-RU" dirty="0"/>
              <a:t>. Исп. Карло </a:t>
            </a:r>
            <a:r>
              <a:rPr lang="ru-RU" dirty="0" err="1"/>
              <a:t>Бергонци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6842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6ADA33-0675-45D1-98BD-AF8C85A9E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Краткая характеристика музыкального образа          арий.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BBC5AB-7CB1-4FFD-BE10-810071072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b="1" dirty="0"/>
              <a:t>«Свадьба Фигаро»</a:t>
            </a:r>
            <a:r>
              <a:rPr lang="it-IT" dirty="0"/>
              <a:t> </a:t>
            </a:r>
            <a:r>
              <a:rPr lang="it-IT" i="1" dirty="0"/>
              <a:t>(Le nozze di Figaro ossia la folle giornata)</a:t>
            </a:r>
            <a:r>
              <a:rPr lang="it-IT" dirty="0"/>
              <a:t> — </a:t>
            </a:r>
            <a:r>
              <a:rPr lang="ru-RU" dirty="0"/>
              <a:t>Опера-</a:t>
            </a:r>
            <a:r>
              <a:rPr lang="ru-RU" dirty="0" err="1"/>
              <a:t>буффа</a:t>
            </a:r>
            <a:r>
              <a:rPr lang="ru-RU" dirty="0"/>
              <a:t> Моцарта на итальянском языке        </a:t>
            </a:r>
          </a:p>
          <a:p>
            <a:endParaRPr lang="ru-RU" b="1" dirty="0"/>
          </a:p>
          <a:p>
            <a:endParaRPr lang="ru-RU" b="1" dirty="0"/>
          </a:p>
          <a:p>
            <a:pPr fontAlgn="base"/>
            <a:r>
              <a:rPr lang="ru-RU" dirty="0"/>
              <a:t>использует принцип чередования музыкальных номеров с сухими речитативами;</a:t>
            </a:r>
          </a:p>
          <a:p>
            <a:pPr fontAlgn="base"/>
            <a:r>
              <a:rPr lang="ru-RU" dirty="0"/>
              <a:t>подчеркивает комедийные черты в облике многих персонажей. Здесь есть традиционные герои, восходящие к итальянской «комедии масок» — доктор </a:t>
            </a:r>
            <a:r>
              <a:rPr lang="ru-RU" dirty="0" err="1"/>
              <a:t>Бартоло</a:t>
            </a:r>
            <a:r>
              <a:rPr lang="ru-RU" dirty="0"/>
              <a:t>, учитель музыки </a:t>
            </a:r>
            <a:r>
              <a:rPr lang="ru-RU" dirty="0" err="1"/>
              <a:t>Базилио</a:t>
            </a:r>
            <a:r>
              <a:rPr lang="ru-RU" dirty="0"/>
              <a:t>, судья дон </a:t>
            </a:r>
            <a:r>
              <a:rPr lang="ru-RU" dirty="0" err="1"/>
              <a:t>Курцио</a:t>
            </a:r>
            <a:r>
              <a:rPr lang="ru-RU" dirty="0"/>
              <a:t>; совершенно буффонным персонажем является садовник Антонио, отдельными буффонными чертами обладает </a:t>
            </a:r>
            <a:r>
              <a:rPr lang="ru-RU" dirty="0" err="1"/>
              <a:t>Марцелина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характерная принадлежность комедийного сюжета — пара слуг;</a:t>
            </a:r>
          </a:p>
          <a:p>
            <a:pPr fontAlgn="base"/>
            <a:r>
              <a:rPr lang="ru-RU" dirty="0"/>
              <a:t>в опере много типично буффонных ситуаций (переоде­вания, ночная путаница во втором финале).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1024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E43681-FA1B-4585-B330-A47358A95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    Оценка режиссёрского замысла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131F68-50E7-4FBB-9594-6D096C615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На мой взгляд режиссёр хотел соединить все эти арии воедино</a:t>
            </a:r>
            <a:r>
              <a:rPr lang="en-US" dirty="0"/>
              <a:t>,</a:t>
            </a:r>
            <a:r>
              <a:rPr lang="ru-RU" dirty="0"/>
              <a:t> дабы создать полноценный музыкальный фильм</a:t>
            </a:r>
            <a:r>
              <a:rPr lang="en-US" dirty="0"/>
              <a:t>,</a:t>
            </a:r>
            <a:r>
              <a:rPr lang="ru-RU" dirty="0"/>
              <a:t> экранизировав их в едином неповторимом стиле. Фильм получился</a:t>
            </a:r>
            <a:r>
              <a:rPr lang="en-US" dirty="0"/>
              <a:t> </a:t>
            </a:r>
            <a:r>
              <a:rPr lang="ru-RU" dirty="0"/>
              <a:t>интересный</a:t>
            </a:r>
            <a:r>
              <a:rPr lang="en-US" dirty="0"/>
              <a:t>,</a:t>
            </a:r>
            <a:r>
              <a:rPr lang="ru-RU" dirty="0"/>
              <a:t> он является очень атмосферным и хорошо соответствует музыке</a:t>
            </a:r>
            <a:r>
              <a:rPr lang="en-US" dirty="0"/>
              <a:t>,</a:t>
            </a:r>
            <a:r>
              <a:rPr lang="ru-RU" dirty="0"/>
              <a:t> помогает в более лёгкой форме ознакомиться с шедеврами мировой классической музыки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0364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6B75FA-0CE7-45F5-A63C-737AFE043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873971" cy="1325563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Отношение к музыкальным                        произведениям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022B2A-40DE-4D29-8220-B48F49D26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Это шедевры мировой классики и не подвергаются даже сомнению в их гениальности</a:t>
            </a:r>
            <a:r>
              <a:rPr lang="en-US" dirty="0"/>
              <a:t>.</a:t>
            </a:r>
            <a:r>
              <a:rPr lang="ru-RU" dirty="0"/>
              <a:t> Мне очень понравилось </a:t>
            </a:r>
            <a:r>
              <a:rPr lang="en-US" dirty="0"/>
              <a:t>, </a:t>
            </a:r>
            <a:r>
              <a:rPr lang="ru-RU" dirty="0"/>
              <a:t>как и миллионам других прослушавших их людей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0695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444</Words>
  <Application>Microsoft Office PowerPoint</Application>
  <PresentationFormat>Широкоэкранный</PresentationFormat>
  <Paragraphs>17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«Воображаемая опера» (L'Opera Imaginaire)</vt:lpstr>
      <vt:lpstr>              История создания фильма</vt:lpstr>
      <vt:lpstr>                                    АРИИ   </vt:lpstr>
      <vt:lpstr>Краткая характеристика музыкального образа          арий. </vt:lpstr>
      <vt:lpstr>       Оценка режиссёрского замысла</vt:lpstr>
      <vt:lpstr>Отношение к музыкальным                        произведениям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cp:lastModifiedBy>Артур Яппаров</cp:lastModifiedBy>
  <cp:revision>8</cp:revision>
  <dcterms:modified xsi:type="dcterms:W3CDTF">2018-11-18T13:58:05Z</dcterms:modified>
</cp:coreProperties>
</file>