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72" r:id="rId7"/>
    <p:sldId id="261" r:id="rId8"/>
    <p:sldId id="277" r:id="rId9"/>
    <p:sldId id="262" r:id="rId10"/>
    <p:sldId id="278" r:id="rId11"/>
    <p:sldId id="273" r:id="rId12"/>
    <p:sldId id="263" r:id="rId13"/>
    <p:sldId id="279" r:id="rId14"/>
    <p:sldId id="264" r:id="rId15"/>
    <p:sldId id="280" r:id="rId16"/>
    <p:sldId id="265" r:id="rId17"/>
    <p:sldId id="281" r:id="rId18"/>
    <p:sldId id="266" r:id="rId19"/>
    <p:sldId id="282" r:id="rId20"/>
    <p:sldId id="267" r:id="rId21"/>
    <p:sldId id="283" r:id="rId22"/>
    <p:sldId id="268" r:id="rId23"/>
    <p:sldId id="284" r:id="rId24"/>
    <p:sldId id="269" r:id="rId25"/>
    <p:sldId id="285" r:id="rId26"/>
    <p:sldId id="270" r:id="rId27"/>
    <p:sldId id="286" r:id="rId28"/>
    <p:sldId id="271" r:id="rId29"/>
    <p:sldId id="287" r:id="rId30"/>
    <p:sldId id="275" r:id="rId31"/>
    <p:sldId id="274" r:id="rId32"/>
    <p:sldId id="27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58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703" y="-11004"/>
            <a:ext cx="4892298" cy="68492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7397" y="1556923"/>
            <a:ext cx="9448800" cy="182509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«</a:t>
            </a:r>
            <a:r>
              <a:rPr lang="ru-RU" sz="8000" b="1" i="1" dirty="0"/>
              <a:t>Вообража</a:t>
            </a:r>
            <a:r>
              <a:rPr lang="ru-RU" sz="8000" b="1" i="1" dirty="0">
                <a:solidFill>
                  <a:srgbClr val="FFC000"/>
                </a:solidFill>
              </a:rPr>
              <a:t>емая</a:t>
            </a:r>
            <a:r>
              <a:rPr lang="ru-RU" sz="8000" b="1" i="1" dirty="0"/>
              <a:t> опера»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28501"/>
            <a:ext cx="9448800" cy="685800"/>
          </a:xfrm>
        </p:spPr>
        <p:txBody>
          <a:bodyPr>
            <a:noAutofit/>
          </a:bodyPr>
          <a:lstStyle/>
          <a:p>
            <a:r>
              <a:rPr lang="ru-RU" sz="4400" i="1" dirty="0"/>
              <a:t>(</a:t>
            </a:r>
            <a:r>
              <a:rPr lang="ru-RU" sz="4400" i="1" dirty="0" err="1"/>
              <a:t>L’Opéra</a:t>
            </a:r>
            <a:r>
              <a:rPr lang="ru-RU" sz="4400" i="1" dirty="0"/>
              <a:t> </a:t>
            </a:r>
            <a:r>
              <a:rPr lang="ru-RU" sz="4400" i="1" dirty="0" err="1"/>
              <a:t>Imaginaire</a:t>
            </a:r>
            <a:endParaRPr lang="ru-RU" sz="4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563891" y="4807266"/>
            <a:ext cx="5692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Выполнил </a:t>
            </a:r>
            <a:r>
              <a:rPr lang="ru-RU" i="1" dirty="0" smtClean="0">
                <a:solidFill>
                  <a:srgbClr val="FFC000"/>
                </a:solidFill>
              </a:rPr>
              <a:t>ученик 9г класса МОБУ Гимназия №3</a:t>
            </a:r>
          </a:p>
          <a:p>
            <a:r>
              <a:rPr lang="ru-RU" i="1" dirty="0" smtClean="0"/>
              <a:t>Иван Тимошин</a:t>
            </a:r>
            <a:endParaRPr lang="ru-RU" i="1" dirty="0"/>
          </a:p>
        </p:txBody>
      </p:sp>
      <p:sp>
        <p:nvSpPr>
          <p:cNvPr id="5" name="AutoShape 2" descr="ÐÐ°ÑÑÐ¸Ð½ÐºÐ¸ Ð¿Ð¾ Ð·Ð°Ð¿ÑÐ¾ÑÑ Ð²Ð¾Ð¾Ð±ÑÐ°Ð¶Ð°ÐµÐ¼Ð°Ñ Ð¾Ð¿ÐµÑÐ° ÐºÐ°ÑÑÐ¸Ð½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ÐÐ°ÑÑÐ¸Ð½ÐºÐ¸ Ð¿Ð¾ Ð·Ð°Ð¿ÑÐ¾ÑÑ Ð²Ð¾Ð¾Ð±ÑÐ°Ð¶Ð°ÐµÐ¼Ð°Ñ Ð¾Ð¿ÐµÑÐ° ÐºÐ°ÑÑÐ¸Ð½ÐºÐ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37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348" y="95676"/>
            <a:ext cx="7157868" cy="4024313"/>
          </a:xfrm>
        </p:spPr>
      </p:pic>
      <p:sp>
        <p:nvSpPr>
          <p:cNvPr id="5" name="Прямоугольник 4"/>
          <p:cNvSpPr/>
          <p:nvPr/>
        </p:nvSpPr>
        <p:spPr>
          <a:xfrm>
            <a:off x="6084451" y="4119989"/>
            <a:ext cx="4378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</a:rPr>
              <a:t>Les </a:t>
            </a:r>
            <a:r>
              <a:rPr lang="en-US" b="1" i="1" dirty="0" err="1">
                <a:solidFill>
                  <a:srgbClr val="FFFF00"/>
                </a:solidFill>
              </a:rPr>
              <a:t>Petits</a:t>
            </a:r>
            <a:r>
              <a:rPr lang="en-US" b="1" i="1" dirty="0">
                <a:solidFill>
                  <a:srgbClr val="FFFF00"/>
                </a:solidFill>
              </a:rPr>
              <a:t> </a:t>
            </a:r>
            <a:r>
              <a:rPr lang="en-US" b="1" i="1" dirty="0" err="1">
                <a:solidFill>
                  <a:srgbClr val="FFFF00"/>
                </a:solidFill>
              </a:rPr>
              <a:t>Chanteurs</a:t>
            </a:r>
            <a:r>
              <a:rPr lang="en-US" b="1" i="1" dirty="0">
                <a:solidFill>
                  <a:srgbClr val="FFFF00"/>
                </a:solidFill>
              </a:rPr>
              <a:t> à la Croix de Bois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7445"/>
            <a:ext cx="5115807" cy="38305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1698" y="320498"/>
            <a:ext cx="56078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</a:rPr>
              <a:t>Алекса́ндр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</a:rPr>
              <a:t>Сеза́р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</a:rPr>
              <a:t> Леопольд Бизе́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</a:rPr>
              <a:t> (фр. </a:t>
            </a:r>
            <a:r>
              <a:rPr lang="ru-RU" i="1" dirty="0" err="1">
                <a:solidFill>
                  <a:srgbClr val="FFFF00"/>
                </a:solidFill>
                <a:latin typeface="Arial" panose="020B0604020202020204" pitchFamily="34" charset="0"/>
              </a:rPr>
              <a:t>Alexandre-César-Léopold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FFFF00"/>
                </a:solidFill>
                <a:latin typeface="Arial" panose="020B0604020202020204" pitchFamily="34" charset="0"/>
              </a:rPr>
              <a:t>Bizet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</a:rPr>
              <a:t>, при крещении получил имя 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</a:rPr>
              <a:t>Жорж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</a:rPr>
              <a:t>, фр. </a:t>
            </a:r>
            <a:r>
              <a:rPr lang="ru-RU" i="1" dirty="0" err="1">
                <a:solidFill>
                  <a:srgbClr val="FFFF00"/>
                </a:solidFill>
                <a:latin typeface="Arial" panose="020B0604020202020204" pitchFamily="34" charset="0"/>
              </a:rPr>
              <a:t>Georges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</a:rPr>
              <a:t>; 25 октября 1838, Париж— 3 июня 1875, </a:t>
            </a:r>
            <a:r>
              <a:rPr lang="ru-RU" dirty="0" err="1">
                <a:solidFill>
                  <a:srgbClr val="FFFF00"/>
                </a:solidFill>
                <a:latin typeface="Arial" panose="020B0604020202020204" pitchFamily="34" charset="0"/>
              </a:rPr>
              <a:t>Буживаль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</a:rPr>
              <a:t>) — французский композитор периода романтизма, автор оркестровых произведений, романсов, фортепианных пьес, а также опер, самой известной из которых стала «Кармен».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459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¼Ð°ÑÑ Ð¼Ð°Ð»ÑÑÐ¸ÑÐµÐº ÐºÐ°ÑÐ¼ÐµÐ½ Ð±Ð¸Ð·Ðµ ÐºÐ°ÑÑÐ¸Ð½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2637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1634" y="-92990"/>
            <a:ext cx="105576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Впервые с Маршем мальчишек из этой оперы я познакомился на уроке музыки </a:t>
            </a:r>
          </a:p>
          <a:p>
            <a:r>
              <a:rPr lang="ru-RU" i="1" dirty="0" smtClean="0"/>
              <a:t>в начальной школе . Мне он тогда очень понравился. Мне показались эти мальчишки </a:t>
            </a:r>
          </a:p>
          <a:p>
            <a:r>
              <a:rPr lang="ru-RU" i="1" dirty="0" smtClean="0"/>
              <a:t>очень бодрыми и радостными. Потом я еще не раз встречался с фрагментами из этой </a:t>
            </a:r>
          </a:p>
          <a:p>
            <a:r>
              <a:rPr lang="ru-RU" i="1" dirty="0"/>
              <a:t>о</a:t>
            </a:r>
            <a:r>
              <a:rPr lang="ru-RU" i="1" dirty="0" smtClean="0"/>
              <a:t>перы. Но эта встреча меня не порадовала. Я не понял задумки с картами. По моему, </a:t>
            </a:r>
          </a:p>
          <a:p>
            <a:r>
              <a:rPr lang="ru-RU" i="1" dirty="0"/>
              <a:t>л</a:t>
            </a:r>
            <a:r>
              <a:rPr lang="ru-RU" i="1" dirty="0" smtClean="0"/>
              <a:t>учше бы были дети.</a:t>
            </a:r>
            <a:endParaRPr lang="ru-RU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966" y="2022529"/>
            <a:ext cx="5144524" cy="294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0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66" y="841808"/>
            <a:ext cx="10171702" cy="56961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7493"/>
            <a:ext cx="9996407" cy="92989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4. </a:t>
            </a:r>
            <a:r>
              <a:rPr lang="en-US" sz="2000" b="1" i="1" dirty="0" err="1">
                <a:solidFill>
                  <a:srgbClr val="FFFF00"/>
                </a:solidFill>
              </a:rPr>
              <a:t>Voi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che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sapete</a:t>
            </a:r>
            <a:r>
              <a:rPr lang="en-US" sz="2000" b="1" i="1" dirty="0">
                <a:solidFill>
                  <a:srgbClr val="FFFF00"/>
                </a:solidFill>
              </a:rPr>
              <a:t> — «</a:t>
            </a:r>
            <a:r>
              <a:rPr lang="ru-RU" sz="2000" b="1" i="1" dirty="0">
                <a:solidFill>
                  <a:srgbClr val="FFFF00"/>
                </a:solidFill>
              </a:rPr>
              <a:t>Женитьба Фигаро</a:t>
            </a:r>
            <a:r>
              <a:rPr lang="en-US" sz="2000" b="1" i="1" dirty="0">
                <a:solidFill>
                  <a:srgbClr val="FFFF00"/>
                </a:solidFill>
              </a:rPr>
              <a:t>» </a:t>
            </a:r>
            <a:r>
              <a:rPr lang="ru-RU" sz="2000" b="1" i="1" dirty="0">
                <a:solidFill>
                  <a:srgbClr val="FFFF00"/>
                </a:solidFill>
              </a:rPr>
              <a:t>Моцарт</a:t>
            </a:r>
            <a:r>
              <a:rPr lang="en-US" sz="2000" b="1" i="1" dirty="0">
                <a:solidFill>
                  <a:srgbClr val="FFFF00"/>
                </a:solidFill>
              </a:rPr>
              <a:t>. </a:t>
            </a:r>
            <a:r>
              <a:rPr lang="ru-RU" sz="2000" b="1" i="1" dirty="0" err="1">
                <a:solidFill>
                  <a:srgbClr val="FFFF00"/>
                </a:solidFill>
              </a:rPr>
              <a:t>Исп</a:t>
            </a:r>
            <a:r>
              <a:rPr lang="en-US" sz="2000" b="1" i="1" dirty="0">
                <a:solidFill>
                  <a:srgbClr val="FFFF00"/>
                </a:solidFill>
              </a:rPr>
              <a:t>. Susanne </a:t>
            </a:r>
            <a:r>
              <a:rPr lang="en-US" sz="2000" b="1" i="1" dirty="0" err="1">
                <a:solidFill>
                  <a:srgbClr val="FFFF00"/>
                </a:solidFill>
              </a:rPr>
              <a:t>Danco</a:t>
            </a:r>
            <a:r>
              <a:rPr lang="en-US" b="1" i="1" dirty="0"/>
              <a:t>.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668" y="1264155"/>
            <a:ext cx="10820400" cy="4024125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«Свадьба Фигаро»</a:t>
            </a:r>
            <a:r>
              <a:rPr lang="ru-RU" dirty="0"/>
              <a:t> </a:t>
            </a:r>
            <a:r>
              <a:rPr lang="ru-RU" i="1" dirty="0"/>
              <a:t>(</a:t>
            </a:r>
            <a:r>
              <a:rPr lang="ru-RU" i="1" dirty="0" err="1"/>
              <a:t>Le</a:t>
            </a:r>
            <a:r>
              <a:rPr lang="ru-RU" i="1" dirty="0"/>
              <a:t> </a:t>
            </a:r>
            <a:r>
              <a:rPr lang="ru-RU" i="1" dirty="0" err="1"/>
              <a:t>nozze</a:t>
            </a:r>
            <a:r>
              <a:rPr lang="ru-RU" i="1" dirty="0"/>
              <a:t> </a:t>
            </a:r>
            <a:r>
              <a:rPr lang="ru-RU" i="1" dirty="0" err="1"/>
              <a:t>di</a:t>
            </a:r>
            <a:r>
              <a:rPr lang="ru-RU" i="1" dirty="0"/>
              <a:t> </a:t>
            </a:r>
            <a:r>
              <a:rPr lang="ru-RU" i="1" dirty="0" err="1"/>
              <a:t>Figaro</a:t>
            </a:r>
            <a:r>
              <a:rPr lang="ru-RU" i="1" dirty="0"/>
              <a:t> </a:t>
            </a:r>
            <a:r>
              <a:rPr lang="ru-RU" i="1" dirty="0" err="1"/>
              <a:t>ossia</a:t>
            </a:r>
            <a:r>
              <a:rPr lang="ru-RU" i="1" dirty="0"/>
              <a:t> </a:t>
            </a:r>
            <a:r>
              <a:rPr lang="ru-RU" i="1" dirty="0" err="1"/>
              <a:t>la</a:t>
            </a:r>
            <a:r>
              <a:rPr lang="ru-RU" i="1" dirty="0"/>
              <a:t> </a:t>
            </a:r>
            <a:r>
              <a:rPr lang="ru-RU" i="1" dirty="0" err="1"/>
              <a:t>folle</a:t>
            </a:r>
            <a:r>
              <a:rPr lang="ru-RU" i="1" dirty="0"/>
              <a:t> </a:t>
            </a:r>
            <a:r>
              <a:rPr lang="ru-RU" i="1" dirty="0" err="1"/>
              <a:t>giornata</a:t>
            </a:r>
            <a:r>
              <a:rPr lang="ru-RU" i="1" dirty="0"/>
              <a:t>)</a:t>
            </a:r>
            <a:r>
              <a:rPr lang="ru-RU" dirty="0"/>
              <a:t> — </a:t>
            </a:r>
            <a:r>
              <a:rPr lang="ru-RU" dirty="0" smtClean="0"/>
              <a:t>опера </a:t>
            </a:r>
            <a:r>
              <a:rPr lang="ru-RU" dirty="0" err="1" smtClean="0"/>
              <a:t>буффа</a:t>
            </a:r>
            <a:r>
              <a:rPr lang="ru-RU" dirty="0"/>
              <a:t> </a:t>
            </a:r>
            <a:r>
              <a:rPr lang="ru-RU" dirty="0" smtClean="0"/>
              <a:t>Моцарта</a:t>
            </a:r>
            <a:r>
              <a:rPr lang="ru-RU" dirty="0"/>
              <a:t> на итальянском языке, написанная на либретто Лоренцо да Понте по одноимённой </a:t>
            </a:r>
            <a:r>
              <a:rPr lang="ru-RU" dirty="0" smtClean="0"/>
              <a:t>пьесе</a:t>
            </a:r>
            <a:r>
              <a:rPr lang="ru-RU" dirty="0"/>
              <a:t> </a:t>
            </a:r>
            <a:r>
              <a:rPr lang="ru-RU" dirty="0" smtClean="0"/>
              <a:t>Бомарше</a:t>
            </a:r>
            <a:r>
              <a:rPr lang="ru-RU" dirty="0"/>
              <a:t>.</a:t>
            </a:r>
          </a:p>
          <a:p>
            <a:r>
              <a:rPr lang="ru-RU" dirty="0"/>
              <a:t>Премьера состоялась 1 мая 1786 года в венском </a:t>
            </a:r>
            <a:r>
              <a:rPr lang="ru-RU" dirty="0" err="1"/>
              <a:t>Бургтеатре</a:t>
            </a:r>
            <a:r>
              <a:rPr lang="ru-RU" dirty="0"/>
              <a:t>.</a:t>
            </a:r>
          </a:p>
          <a:p>
            <a:r>
              <a:rPr lang="ru-RU" dirty="0"/>
              <a:t>К сочинению музыки Моцарт приступил в декабре 1785 года в своей квартире на </a:t>
            </a:r>
            <a:r>
              <a:rPr lang="ru-RU" dirty="0" err="1"/>
              <a:t>Домгассе</a:t>
            </a:r>
            <a:r>
              <a:rPr lang="ru-RU" dirty="0"/>
              <a:t> в Вене и закончил его через пять месяцев. Премьера состоялась в Вене 1 мая 1786 года и прошла с незначительным успехом. Сначала пьеса Бомарше была запрещена в Вене как произведение, высмеивающее аристократию и связанное с французской революцией.</a:t>
            </a:r>
          </a:p>
          <a:p>
            <a:r>
              <a:rPr lang="ru-RU" dirty="0"/>
              <a:t>Подлинное признание опера приобрела только после постановки в Праге в декабре того же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71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Ð¼Ð¾ÑÐ°ÑÑ ÑÐ¾Ñ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4765"/>
            <a:ext cx="3077382" cy="43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Susanne Dan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247" y="0"/>
            <a:ext cx="3024753" cy="327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904309" y="3484558"/>
            <a:ext cx="1930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</a:rPr>
              <a:t>Susanne </a:t>
            </a:r>
            <a:r>
              <a:rPr lang="en-US" b="1" i="1" dirty="0" err="1">
                <a:solidFill>
                  <a:srgbClr val="FFFF00"/>
                </a:solidFill>
              </a:rPr>
              <a:t>Danco</a:t>
            </a:r>
            <a:endParaRPr lang="ru-RU" dirty="0"/>
          </a:p>
        </p:txBody>
      </p:sp>
      <p:pic>
        <p:nvPicPr>
          <p:cNvPr id="4102" name="Picture 6" descr="ÐÐ°ÑÑÐ¸Ð½ÐºÐ¸ Ð¿Ð¾ Ð·Ð°Ð¿ÑÐ¾ÑÑ ÐÐµÐ½Ð¸ÑÑÐ±Ð° Ð¤Ð¸Ð³Ð°ÑÐ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438" y="1283799"/>
            <a:ext cx="6089865" cy="440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072034" y="3853890"/>
            <a:ext cx="4119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</a:rPr>
              <a:t>Сюзанна Данко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</a:rPr>
              <a:t> (22 января 1911 года - 10 августа 2000 года) была бельгийским международным сопрано, чья карьера охватывала оперные этапы Европы от Моцарта до ролей 20-го века, концерты, записи оперы и песен, а затем и обучение. 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98685"/>
            <a:ext cx="46666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rgbClr val="FFFF00"/>
                </a:solidFill>
                <a:latin typeface="Arial" panose="020B0604020202020204" pitchFamily="34" charset="0"/>
              </a:rPr>
              <a:t>Во́льфганг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</a:rPr>
              <a:t> </a:t>
            </a:r>
            <a:r>
              <a:rPr lang="ru-RU" sz="1600" b="1" dirty="0" err="1">
                <a:solidFill>
                  <a:srgbClr val="FFFF00"/>
                </a:solidFill>
                <a:latin typeface="Arial" panose="020B0604020202020204" pitchFamily="34" charset="0"/>
              </a:rPr>
              <a:t>Амадéй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</a:rPr>
              <a:t> </a:t>
            </a:r>
            <a:r>
              <a:rPr lang="ru-RU" sz="1600" b="1" dirty="0" err="1">
                <a:solidFill>
                  <a:srgbClr val="FFFF00"/>
                </a:solidFill>
                <a:latin typeface="Arial" panose="020B0604020202020204" pitchFamily="34" charset="0"/>
              </a:rPr>
              <a:t>Мо́царт</a:t>
            </a:r>
            <a:r>
              <a:rPr lang="ru-RU" sz="1600" dirty="0">
                <a:solidFill>
                  <a:srgbClr val="FFFF00"/>
                </a:solidFill>
                <a:latin typeface="Arial" panose="020B0604020202020204" pitchFamily="34" charset="0"/>
              </a:rPr>
              <a:t>; 27 января 1756, </a:t>
            </a:r>
            <a:r>
              <a:rPr lang="ru-RU" sz="1600" dirty="0" smtClean="0">
                <a:solidFill>
                  <a:srgbClr val="FFFF00"/>
                </a:solidFill>
                <a:latin typeface="Arial" panose="020B0604020202020204" pitchFamily="34" charset="0"/>
              </a:rPr>
              <a:t>Зальцбург—</a:t>
            </a:r>
            <a:r>
              <a:rPr lang="ru-RU" sz="1600" dirty="0">
                <a:solidFill>
                  <a:srgbClr val="FFFF00"/>
                </a:solidFill>
                <a:latin typeface="Arial" panose="020B0604020202020204" pitchFamily="34" charset="0"/>
              </a:rPr>
              <a:t> 5 декабря 1791, Вена) — австрийский композитор и музыкант-виртуоз. Один из самых популярных классических композиторов, Моцарт оказал большое влияние на мировую музыкальную культуру. По свидетельству современников, Моцарт обладал феноменальным музыкальным слухом, памятью и способностью к импровизации. Самый молодой </a:t>
            </a:r>
            <a:r>
              <a:rPr lang="ru-RU" sz="1600" dirty="0" smtClean="0">
                <a:solidFill>
                  <a:srgbClr val="FFFF00"/>
                </a:solidFill>
                <a:latin typeface="Arial" panose="020B0604020202020204" pitchFamily="34" charset="0"/>
              </a:rPr>
              <a:t>член</a:t>
            </a:r>
            <a:r>
              <a:rPr lang="ru-RU" sz="1600" dirty="0">
                <a:solidFill>
                  <a:srgbClr val="FFFF00"/>
                </a:solidFill>
                <a:latin typeface="Arial" panose="020B0604020202020204" pitchFamily="34" charset="0"/>
              </a:rPr>
              <a:t> </a:t>
            </a:r>
            <a:r>
              <a:rPr lang="ru-RU" sz="1600" dirty="0" smtClean="0">
                <a:solidFill>
                  <a:srgbClr val="FFFF00"/>
                </a:solidFill>
                <a:latin typeface="Arial" panose="020B0604020202020204" pitchFamily="34" charset="0"/>
              </a:rPr>
              <a:t>Болонской </a:t>
            </a:r>
            <a:r>
              <a:rPr lang="ru-RU" sz="1600" dirty="0">
                <a:solidFill>
                  <a:srgbClr val="FFFF00"/>
                </a:solidFill>
                <a:latin typeface="Arial" panose="020B0604020202020204" pitchFamily="34" charset="0"/>
              </a:rPr>
              <a:t>филармонической академии (с 1770 года) за всю её историю, а также самый молодой кавалер </a:t>
            </a:r>
            <a:r>
              <a:rPr lang="ru-RU" sz="1600" dirty="0" smtClean="0">
                <a:solidFill>
                  <a:srgbClr val="FFFF00"/>
                </a:solidFill>
                <a:latin typeface="Arial" panose="020B0604020202020204" pitchFamily="34" charset="0"/>
              </a:rPr>
              <a:t>ордена </a:t>
            </a:r>
            <a:r>
              <a:rPr lang="ru-RU" sz="1600" dirty="0">
                <a:solidFill>
                  <a:srgbClr val="FFFF00"/>
                </a:solidFill>
                <a:latin typeface="Arial" panose="020B0604020202020204" pitchFamily="34" charset="0"/>
              </a:rPr>
              <a:t>Золотой шпоры (1770).</a:t>
            </a:r>
            <a:endParaRPr lang="ru-RU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81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cegif.com/wp-content/uploads/butterfly-animation-9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9744" y="315897"/>
            <a:ext cx="11444207" cy="1046136"/>
          </a:xfrm>
        </p:spPr>
        <p:txBody>
          <a:bodyPr>
            <a:normAutofit/>
          </a:bodyPr>
          <a:lstStyle/>
          <a:p>
            <a:r>
              <a:rPr lang="en-US" sz="2000" b="1" i="1" dirty="0">
                <a:solidFill>
                  <a:srgbClr val="FFFF00"/>
                </a:solidFill>
              </a:rPr>
              <a:t>5. Un </a:t>
            </a:r>
            <a:r>
              <a:rPr lang="en-US" sz="2000" b="1" i="1" dirty="0" err="1">
                <a:solidFill>
                  <a:srgbClr val="FFFF00"/>
                </a:solidFill>
              </a:rPr>
              <a:t>bel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dì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vedremo</a:t>
            </a:r>
            <a:r>
              <a:rPr lang="en-US" sz="2000" b="1" i="1" dirty="0">
                <a:solidFill>
                  <a:srgbClr val="FFFF00"/>
                </a:solidFill>
              </a:rPr>
              <a:t> — «</a:t>
            </a:r>
            <a:r>
              <a:rPr lang="ru-RU" sz="2000" b="1" i="1" dirty="0">
                <a:solidFill>
                  <a:srgbClr val="FFFF00"/>
                </a:solidFill>
              </a:rPr>
              <a:t>Мадам Баттерфляй</a:t>
            </a:r>
            <a:r>
              <a:rPr lang="en-US" sz="2000" b="1" i="1" dirty="0">
                <a:solidFill>
                  <a:srgbClr val="FFFF00"/>
                </a:solidFill>
              </a:rPr>
              <a:t>» </a:t>
            </a:r>
            <a:r>
              <a:rPr lang="ru-RU" sz="2000" b="1" i="1" dirty="0" err="1">
                <a:solidFill>
                  <a:srgbClr val="FFFF00"/>
                </a:solidFill>
              </a:rPr>
              <a:t>Пуччини</a:t>
            </a:r>
            <a:r>
              <a:rPr lang="en-US" sz="2000" b="1" i="1" dirty="0">
                <a:solidFill>
                  <a:srgbClr val="FFFF00"/>
                </a:solidFill>
              </a:rPr>
              <a:t>. </a:t>
            </a:r>
            <a:r>
              <a:rPr lang="ru-RU" sz="2000" b="1" i="1" dirty="0" err="1">
                <a:solidFill>
                  <a:srgbClr val="FFFF00"/>
                </a:solidFill>
              </a:rPr>
              <a:t>Исп</a:t>
            </a:r>
            <a:r>
              <a:rPr lang="en-US" sz="2000" b="1" i="1" dirty="0">
                <a:solidFill>
                  <a:srgbClr val="FFFF00"/>
                </a:solidFill>
              </a:rPr>
              <a:t>. Felicia Weathers</a:t>
            </a:r>
            <a:r>
              <a:rPr lang="en-US" b="1" i="1" dirty="0"/>
              <a:t/>
            </a:r>
            <a:br>
              <a:rPr lang="en-US" b="1" i="1" dirty="0"/>
            </a:b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160" y="1691640"/>
            <a:ext cx="10820400" cy="4024125"/>
          </a:xfrm>
        </p:spPr>
        <p:txBody>
          <a:bodyPr/>
          <a:lstStyle/>
          <a:p>
            <a:r>
              <a:rPr lang="ru-RU" b="1" dirty="0"/>
              <a:t>«</a:t>
            </a:r>
            <a:r>
              <a:rPr lang="ru-RU" b="1" dirty="0" err="1"/>
              <a:t>Мада́м</a:t>
            </a:r>
            <a:r>
              <a:rPr lang="ru-RU" b="1" dirty="0"/>
              <a:t> </a:t>
            </a:r>
            <a:r>
              <a:rPr lang="ru-RU" b="1" dirty="0" err="1"/>
              <a:t>Баттерфля́й</a:t>
            </a:r>
            <a:r>
              <a:rPr lang="ru-RU" b="1" dirty="0"/>
              <a:t>»</a:t>
            </a:r>
            <a:r>
              <a:rPr lang="ru-RU" dirty="0"/>
              <a:t> (итал. </a:t>
            </a:r>
            <a:r>
              <a:rPr lang="ru-RU" i="1" dirty="0" err="1"/>
              <a:t>Madama</a:t>
            </a:r>
            <a:r>
              <a:rPr lang="ru-RU" i="1" dirty="0"/>
              <a:t> </a:t>
            </a:r>
            <a:r>
              <a:rPr lang="ru-RU" i="1" dirty="0" err="1"/>
              <a:t>Butterfly</a:t>
            </a:r>
            <a:r>
              <a:rPr lang="ru-RU" dirty="0"/>
              <a:t>) — опера </a:t>
            </a:r>
            <a:r>
              <a:rPr lang="ru-RU" dirty="0" err="1"/>
              <a:t>Джакомо</a:t>
            </a:r>
            <a:r>
              <a:rPr lang="ru-RU" dirty="0"/>
              <a:t> </a:t>
            </a:r>
            <a:r>
              <a:rPr lang="ru-RU" dirty="0" err="1"/>
              <a:t>Пуччини</a:t>
            </a:r>
            <a:r>
              <a:rPr lang="ru-RU" dirty="0"/>
              <a:t> в двух действиях и трёх частях на либретто </a:t>
            </a:r>
            <a:r>
              <a:rPr lang="ru-RU" dirty="0" err="1"/>
              <a:t>Луиджи</a:t>
            </a:r>
            <a:r>
              <a:rPr lang="ru-RU" dirty="0"/>
              <a:t> </a:t>
            </a:r>
            <a:r>
              <a:rPr lang="ru-RU" dirty="0" err="1"/>
              <a:t>Иллика</a:t>
            </a:r>
            <a:r>
              <a:rPr lang="ru-RU" dirty="0"/>
              <a:t> и Джузеппе </a:t>
            </a:r>
            <a:r>
              <a:rPr lang="ru-RU" dirty="0" err="1"/>
              <a:t>Джакоза</a:t>
            </a:r>
            <a:r>
              <a:rPr lang="ru-RU" dirty="0"/>
              <a:t>, по мотивам драмы Давида </a:t>
            </a:r>
            <a:r>
              <a:rPr lang="ru-RU" dirty="0" err="1"/>
              <a:t>Беласко</a:t>
            </a:r>
            <a:r>
              <a:rPr lang="ru-RU" dirty="0"/>
              <a:t> «Гейша». Впервые была поставлена в </a:t>
            </a:r>
            <a:r>
              <a:rPr lang="ru-RU" dirty="0" smtClean="0"/>
              <a:t>Миланском</a:t>
            </a:r>
            <a:r>
              <a:rPr lang="ru-RU" dirty="0"/>
              <a:t> </a:t>
            </a:r>
            <a:r>
              <a:rPr lang="ru-RU" dirty="0" smtClean="0"/>
              <a:t>театре </a:t>
            </a:r>
            <a:r>
              <a:rPr lang="ru-RU" dirty="0"/>
              <a:t>«Ла Скала» 17 февраля 1904 года; в новой редакции — в </a:t>
            </a:r>
            <a:r>
              <a:rPr lang="ru-RU" dirty="0" err="1"/>
              <a:t>Брешиа</a:t>
            </a:r>
            <a:r>
              <a:rPr lang="ru-RU" dirty="0"/>
              <a:t>, театр «</a:t>
            </a:r>
            <a:r>
              <a:rPr lang="ru-RU" dirty="0" smtClean="0"/>
              <a:t>Гранде», </a:t>
            </a:r>
            <a:r>
              <a:rPr lang="ru-RU" dirty="0"/>
              <a:t>28 мая 1904 года.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20" y="3585094"/>
            <a:ext cx="5212080" cy="298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3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ÐÑÑÑÐ¸Ð½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77" y="2262752"/>
            <a:ext cx="4595248" cy="459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Ð°ÑÑÐ¸Ð½ÐºÐ¸ Ð¿Ð¾ Ð·Ð°Ð¿ÑÐ¾ÑÑ Felicia Weath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0"/>
            <a:ext cx="39528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84155" y="199051"/>
            <a:ext cx="482513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</a:rPr>
              <a:t>Джа́комо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</a:rPr>
              <a:t>Анто́нио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</a:rPr>
              <a:t>Доме́нико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</a:rPr>
              <a:t>Мике́ле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</a:rPr>
              <a:t>Секо́ндо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</a:rPr>
              <a:t>Мари́а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</a:rPr>
              <a:t>Пуччи́ни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</a:rPr>
              <a:t> (итал. </a:t>
            </a:r>
            <a:r>
              <a:rPr lang="ru-RU" i="1" dirty="0" err="1">
                <a:solidFill>
                  <a:srgbClr val="FFFF00"/>
                </a:solidFill>
                <a:latin typeface="Arial" panose="020B0604020202020204" pitchFamily="34" charset="0"/>
              </a:rPr>
              <a:t>Giacomo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FFFF00"/>
                </a:solidFill>
                <a:latin typeface="Arial" panose="020B0604020202020204" pitchFamily="34" charset="0"/>
              </a:rPr>
              <a:t>Antonio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FFFF00"/>
                </a:solidFill>
                <a:latin typeface="Arial" panose="020B0604020202020204" pitchFamily="34" charset="0"/>
              </a:rPr>
              <a:t>Domenico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FFFF00"/>
                </a:solidFill>
                <a:latin typeface="Arial" panose="020B0604020202020204" pitchFamily="34" charset="0"/>
              </a:rPr>
              <a:t>Michele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FFFF00"/>
                </a:solidFill>
                <a:latin typeface="Arial" panose="020B0604020202020204" pitchFamily="34" charset="0"/>
              </a:rPr>
              <a:t>Secondo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FFFF00"/>
                </a:solidFill>
                <a:latin typeface="Arial" panose="020B0604020202020204" pitchFamily="34" charset="0"/>
              </a:rPr>
              <a:t>Maria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FFFF00"/>
                </a:solidFill>
                <a:latin typeface="Arial" panose="020B0604020202020204" pitchFamily="34" charset="0"/>
              </a:rPr>
              <a:t>Puccini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</a:rPr>
              <a:t>; 22 декабря 1858, Лукка — 29 ноября 1924, </a:t>
            </a:r>
            <a:r>
              <a:rPr lang="ru-RU" dirty="0" smtClean="0">
                <a:solidFill>
                  <a:srgbClr val="FFFF00"/>
                </a:solidFill>
                <a:latin typeface="Arial" panose="020B0604020202020204" pitchFamily="34" charset="0"/>
              </a:rPr>
              <a:t>Брюссель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</a:rPr>
              <a:t> — итальянский оперный композитор, один из ярких представителей направления «веризм» в музыке. Некоторые исследователи полагают, что он крупнейший после Верди итальянский оперный </a:t>
            </a:r>
            <a:r>
              <a:rPr lang="ru-RU" dirty="0" smtClean="0">
                <a:solidFill>
                  <a:srgbClr val="FFFF00"/>
                </a:solidFill>
                <a:latin typeface="Arial" panose="020B0604020202020204" pitchFamily="34" charset="0"/>
              </a:rPr>
              <a:t>композитор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64644" y="4207428"/>
            <a:ext cx="51273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</a:rPr>
              <a:t>Felicia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</a:rPr>
              <a:t>Weathers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</a:rPr>
              <a:t> (</a:t>
            </a:r>
            <a:r>
              <a:rPr lang="ru-RU" dirty="0" smtClean="0">
                <a:solidFill>
                  <a:srgbClr val="FFFF00"/>
                </a:solidFill>
                <a:latin typeface="Arial" panose="020B0604020202020204" pitchFamily="34" charset="0"/>
              </a:rPr>
              <a:t>родилась 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</a:rPr>
              <a:t>13 августа 1937 года) </a:t>
            </a:r>
            <a:r>
              <a:rPr lang="ru-RU" dirty="0" smtClean="0">
                <a:solidFill>
                  <a:srgbClr val="FFFF00"/>
                </a:solidFill>
                <a:latin typeface="Arial" panose="020B0604020202020204" pitchFamily="34" charset="0"/>
              </a:rPr>
              <a:t>- афро-американская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</a:rPr>
              <a:t> </a:t>
            </a:r>
            <a:r>
              <a:rPr lang="ru-RU" dirty="0" smtClean="0">
                <a:solidFill>
                  <a:srgbClr val="FFFF00"/>
                </a:solidFill>
                <a:latin typeface="Arial" panose="020B0604020202020204" pitchFamily="34" charset="0"/>
              </a:rPr>
              <a:t>оперная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</a:rPr>
              <a:t> и концертная певица ( сопрано ).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541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2732" y="214183"/>
            <a:ext cx="11436458" cy="1025681"/>
          </a:xfrm>
        </p:spPr>
        <p:txBody>
          <a:bodyPr>
            <a:normAutofit fontScale="90000"/>
          </a:bodyPr>
          <a:lstStyle/>
          <a:p>
            <a:r>
              <a:rPr lang="en-US" sz="2000" b="1" i="1" dirty="0">
                <a:solidFill>
                  <a:srgbClr val="FFFF00"/>
                </a:solidFill>
              </a:rPr>
              <a:t>6. Au fond du temple saint — «</a:t>
            </a:r>
            <a:r>
              <a:rPr lang="ru-RU" sz="2000" b="1" i="1" dirty="0">
                <a:solidFill>
                  <a:srgbClr val="FFFF00"/>
                </a:solidFill>
              </a:rPr>
              <a:t>Искатели жемчуга</a:t>
            </a:r>
            <a:r>
              <a:rPr lang="en-US" sz="2000" b="1" i="1" dirty="0">
                <a:solidFill>
                  <a:srgbClr val="FFFF00"/>
                </a:solidFill>
              </a:rPr>
              <a:t>» </a:t>
            </a:r>
            <a:r>
              <a:rPr lang="ru-RU" sz="2000" b="1" i="1" dirty="0">
                <a:solidFill>
                  <a:srgbClr val="FFFF00"/>
                </a:solidFill>
              </a:rPr>
              <a:t>Бизе</a:t>
            </a:r>
            <a:r>
              <a:rPr lang="en-US" sz="2000" b="1" i="1" dirty="0">
                <a:solidFill>
                  <a:srgbClr val="FFFF00"/>
                </a:solidFill>
              </a:rPr>
              <a:t>. </a:t>
            </a:r>
            <a:r>
              <a:rPr lang="ru-RU" sz="2000" b="1" i="1" dirty="0" err="1">
                <a:solidFill>
                  <a:srgbClr val="FFFF00"/>
                </a:solidFill>
              </a:rPr>
              <a:t>Исп</a:t>
            </a:r>
            <a:r>
              <a:rPr lang="en-US" sz="2000" b="1" i="1" dirty="0">
                <a:solidFill>
                  <a:srgbClr val="FFFF00"/>
                </a:solidFill>
              </a:rPr>
              <a:t>. Nicolai </a:t>
            </a:r>
            <a:r>
              <a:rPr lang="en-US" sz="2000" b="1" i="1" dirty="0" err="1">
                <a:solidFill>
                  <a:srgbClr val="FFFF00"/>
                </a:solidFill>
              </a:rPr>
              <a:t>Gedda</a:t>
            </a:r>
            <a:r>
              <a:rPr lang="en-US" sz="2000" b="1" i="1" dirty="0">
                <a:solidFill>
                  <a:srgbClr val="FFFF00"/>
                </a:solidFill>
              </a:rPr>
              <a:t> &amp; Ernest Blanc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326" y="1651344"/>
            <a:ext cx="10820400" cy="4024125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«Искатели жемчуга»</a:t>
            </a:r>
            <a:r>
              <a:rPr lang="ru-RU" dirty="0"/>
              <a:t> </a:t>
            </a:r>
            <a:r>
              <a:rPr lang="ru-RU" dirty="0" smtClean="0"/>
              <a:t>— </a:t>
            </a:r>
            <a:r>
              <a:rPr lang="ru-RU" dirty="0"/>
              <a:t>опера Жоржа Бизе в трех актах, по </a:t>
            </a:r>
            <a:r>
              <a:rPr lang="ru-RU" dirty="0" smtClean="0"/>
              <a:t>либретто</a:t>
            </a:r>
            <a:r>
              <a:rPr lang="ru-RU" dirty="0"/>
              <a:t> </a:t>
            </a:r>
            <a:r>
              <a:rPr lang="ru-RU" dirty="0" smtClean="0"/>
              <a:t>Э</a:t>
            </a:r>
            <a:r>
              <a:rPr lang="ru-RU" dirty="0"/>
              <a:t>. </a:t>
            </a:r>
            <a:r>
              <a:rPr lang="ru-RU" dirty="0" err="1"/>
              <a:t>Кормона</a:t>
            </a:r>
            <a:r>
              <a:rPr lang="ru-RU" dirty="0"/>
              <a:t> и Мишеля </a:t>
            </a:r>
            <a:r>
              <a:rPr lang="ru-RU" dirty="0" err="1"/>
              <a:t>Карре</a:t>
            </a:r>
            <a:r>
              <a:rPr lang="ru-RU" dirty="0"/>
              <a:t>.</a:t>
            </a:r>
          </a:p>
          <a:p>
            <a:r>
              <a:rPr lang="ru-RU" dirty="0"/>
              <a:t>Премьера — 30 сентября 1863 года в </a:t>
            </a:r>
            <a:r>
              <a:rPr lang="ru-RU" dirty="0" err="1"/>
              <a:t>Théâtre-Lyrique</a:t>
            </a:r>
            <a:r>
              <a:rPr lang="ru-RU" dirty="0"/>
              <a:t>, Париж.</a:t>
            </a:r>
          </a:p>
          <a:p>
            <a:r>
              <a:rPr lang="ru-RU" dirty="0"/>
              <a:t>Сюжет оперы следует традициям лирической оперы: в произведении фигурирует любовный треугольник, помещенный в экзотические места — остров Цейлон. Условно ориентальная обстановка действия была характерна для французской оперной драматургии и к ней неоднократно обращались французские </a:t>
            </a:r>
            <a:r>
              <a:rPr lang="ru-RU" dirty="0" smtClean="0"/>
              <a:t>композиторы. </a:t>
            </a:r>
            <a:r>
              <a:rPr lang="ru-RU" dirty="0"/>
              <a:t>Интересно, что оба либреттиста позже выражали сожаление, что в тот момент, когда создавали текст, не имели представления о таланте композитора, а то бы постарались предоставить ему гораздо лучший текст. Хотя оперу редко ставят на сцене, записывают её достаточно часто, в особенности знаменитую теноровую арию «</a:t>
            </a:r>
            <a:r>
              <a:rPr lang="ru-RU" dirty="0" err="1"/>
              <a:t>Je</a:t>
            </a:r>
            <a:r>
              <a:rPr lang="ru-RU" dirty="0"/>
              <a:t> </a:t>
            </a:r>
            <a:r>
              <a:rPr lang="ru-RU" dirty="0" err="1"/>
              <a:t>crois</a:t>
            </a:r>
            <a:r>
              <a:rPr lang="ru-RU" dirty="0"/>
              <a:t> </a:t>
            </a:r>
            <a:r>
              <a:rPr lang="ru-RU" dirty="0" err="1"/>
              <a:t>entendre</a:t>
            </a:r>
            <a:r>
              <a:rPr lang="ru-RU" dirty="0"/>
              <a:t> </a:t>
            </a:r>
            <a:r>
              <a:rPr lang="ru-RU" dirty="0" err="1"/>
              <a:t>encore</a:t>
            </a:r>
            <a:r>
              <a:rPr lang="ru-RU" dirty="0"/>
              <a:t>» и дуэт для тенора и баритона «</a:t>
            </a:r>
            <a:r>
              <a:rPr lang="ru-RU" dirty="0" err="1"/>
              <a:t>Au</a:t>
            </a:r>
            <a:r>
              <a:rPr lang="ru-RU" dirty="0"/>
              <a:t> </a:t>
            </a:r>
            <a:r>
              <a:rPr lang="ru-RU" dirty="0" err="1"/>
              <a:t>fond</a:t>
            </a:r>
            <a:r>
              <a:rPr lang="ru-RU" dirty="0"/>
              <a:t> </a:t>
            </a:r>
            <a:r>
              <a:rPr lang="ru-RU" dirty="0" err="1"/>
              <a:t>du</a:t>
            </a:r>
            <a:r>
              <a:rPr lang="ru-RU" dirty="0"/>
              <a:t> </a:t>
            </a:r>
            <a:r>
              <a:rPr lang="ru-RU" dirty="0" err="1"/>
              <a:t>temple</a:t>
            </a:r>
            <a:r>
              <a:rPr lang="ru-RU" dirty="0"/>
              <a:t> </a:t>
            </a:r>
            <a:r>
              <a:rPr lang="ru-RU" dirty="0" err="1"/>
              <a:t>saint</a:t>
            </a:r>
            <a:r>
              <a:rPr lang="ru-RU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6811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7445"/>
            <a:ext cx="5115807" cy="3830555"/>
          </a:xfrm>
          <a:prstGeom prst="rect">
            <a:avLst/>
          </a:prstGeom>
        </p:spPr>
      </p:pic>
      <p:pic>
        <p:nvPicPr>
          <p:cNvPr id="7170" name="Picture 2" descr="ÐÐ°ÑÑÐ¸Ð½ÐºÐ¸ Ð¿Ð¾ Ð·Ð°Ð¿ÑÐ¾ÑÑ Nicolai Ged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825" y="0"/>
            <a:ext cx="254317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Ð°ÑÑÐ¸Ð½ÐºÐ¸ Ð¿Ð¾ Ð·Ð°Ð¿ÑÐ¾ÑÑ Ernest Blan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824" y="3514726"/>
            <a:ext cx="2543176" cy="334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16200000">
            <a:off x="7733555" y="3271095"/>
            <a:ext cx="3461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</a:rPr>
              <a:t>Nicolai </a:t>
            </a:r>
            <a:r>
              <a:rPr lang="en-US" b="1" i="1" dirty="0" err="1">
                <a:solidFill>
                  <a:srgbClr val="FFFF00"/>
                </a:solidFill>
              </a:rPr>
              <a:t>Gedda</a:t>
            </a:r>
            <a:r>
              <a:rPr lang="en-US" b="1" i="1" dirty="0">
                <a:solidFill>
                  <a:srgbClr val="FFFF00"/>
                </a:solidFill>
              </a:rPr>
              <a:t> &amp; Ernest Blanc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5490" y="60003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</a:rPr>
              <a:t>Алекса́ндр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</a:rPr>
              <a:t>Сеза́р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</a:rPr>
              <a:t> Леопольд Бизе́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</a:rPr>
              <a:t> (фр. </a:t>
            </a:r>
            <a:r>
              <a:rPr lang="ru-RU" i="1" dirty="0" err="1">
                <a:solidFill>
                  <a:srgbClr val="FFFF00"/>
                </a:solidFill>
                <a:latin typeface="Arial" panose="020B0604020202020204" pitchFamily="34" charset="0"/>
              </a:rPr>
              <a:t>Alexandre-César-Léopold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FFFF00"/>
                </a:solidFill>
                <a:latin typeface="Arial" panose="020B0604020202020204" pitchFamily="34" charset="0"/>
              </a:rPr>
              <a:t>Bizet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</a:rPr>
              <a:t>, при крещении получил имя 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</a:rPr>
              <a:t>Жорж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</a:rPr>
              <a:t>, фр. </a:t>
            </a:r>
            <a:r>
              <a:rPr lang="ru-RU" i="1" dirty="0" err="1">
                <a:solidFill>
                  <a:srgbClr val="FFFF00"/>
                </a:solidFill>
                <a:latin typeface="Arial" panose="020B0604020202020204" pitchFamily="34" charset="0"/>
              </a:rPr>
              <a:t>Georges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</a:rPr>
              <a:t>; 25 октября 1838, Париж— 3 июня 1875, </a:t>
            </a:r>
            <a:r>
              <a:rPr lang="ru-RU" dirty="0" err="1">
                <a:solidFill>
                  <a:srgbClr val="FFFF00"/>
                </a:solidFill>
                <a:latin typeface="Arial" panose="020B0604020202020204" pitchFamily="34" charset="0"/>
              </a:rPr>
              <a:t>Буживаль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</a:rPr>
              <a:t>) — французский композитор периода романтизма, автор оркестровых произведений, романсов, фортепианных пьес, а также опер, самой известной из которых стала «Кармен».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537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843">
            <a:off x="6227220" y="1058030"/>
            <a:ext cx="7339965" cy="54641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506200" cy="1123627"/>
          </a:xfrm>
        </p:spPr>
        <p:txBody>
          <a:bodyPr>
            <a:normAutofit/>
          </a:bodyPr>
          <a:lstStyle/>
          <a:p>
            <a:r>
              <a:rPr lang="en-US" sz="1800" b="1" i="1" dirty="0">
                <a:solidFill>
                  <a:srgbClr val="FFFF00"/>
                </a:solidFill>
              </a:rPr>
              <a:t>7. Du also </a:t>
            </a:r>
            <a:r>
              <a:rPr lang="en-US" sz="1800" b="1" i="1" dirty="0" err="1">
                <a:solidFill>
                  <a:srgbClr val="FFFF00"/>
                </a:solidFill>
              </a:rPr>
              <a:t>bist</a:t>
            </a:r>
            <a:r>
              <a:rPr lang="en-US" sz="1800" b="1" i="1" dirty="0">
                <a:solidFill>
                  <a:srgbClr val="FFFF00"/>
                </a:solidFill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</a:rPr>
              <a:t>mein</a:t>
            </a:r>
            <a:r>
              <a:rPr lang="en-US" sz="1800" b="1" i="1" dirty="0">
                <a:solidFill>
                  <a:srgbClr val="FFFF00"/>
                </a:solidFill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</a:rPr>
              <a:t>Bräutigam</a:t>
            </a:r>
            <a:r>
              <a:rPr lang="en-US" sz="1800" b="1" i="1" dirty="0">
                <a:solidFill>
                  <a:srgbClr val="FFFF00"/>
                </a:solidFill>
              </a:rPr>
              <a:t>? — «</a:t>
            </a:r>
            <a:r>
              <a:rPr lang="ru-RU" sz="1800" b="1" i="1" dirty="0">
                <a:solidFill>
                  <a:srgbClr val="FFFF00"/>
                </a:solidFill>
              </a:rPr>
              <a:t>Волшебная флейта</a:t>
            </a:r>
            <a:r>
              <a:rPr lang="en-US" sz="1800" b="1" i="1" dirty="0">
                <a:solidFill>
                  <a:srgbClr val="FFFF00"/>
                </a:solidFill>
              </a:rPr>
              <a:t>» </a:t>
            </a:r>
            <a:r>
              <a:rPr lang="ru-RU" sz="1800" b="1" i="1" dirty="0">
                <a:solidFill>
                  <a:srgbClr val="FFFF00"/>
                </a:solidFill>
              </a:rPr>
              <a:t>Моцарт</a:t>
            </a:r>
            <a:r>
              <a:rPr lang="en-US" sz="1800" b="1" i="1" dirty="0">
                <a:solidFill>
                  <a:srgbClr val="FFFF00"/>
                </a:solidFill>
              </a:rPr>
              <a:t>. </a:t>
            </a:r>
            <a:r>
              <a:rPr lang="ru-RU" sz="1800" b="1" i="1" dirty="0" err="1">
                <a:solidFill>
                  <a:srgbClr val="FFFF00"/>
                </a:solidFill>
              </a:rPr>
              <a:t>Исп</a:t>
            </a:r>
            <a:r>
              <a:rPr lang="en-US" sz="1800" b="1" i="1" dirty="0">
                <a:solidFill>
                  <a:srgbClr val="FFFF00"/>
                </a:solidFill>
              </a:rPr>
              <a:t>. </a:t>
            </a:r>
            <a:r>
              <a:rPr lang="ru-RU" sz="1800" b="1" i="1" dirty="0" err="1">
                <a:solidFill>
                  <a:srgbClr val="FFFF00"/>
                </a:solidFill>
              </a:rPr>
              <a:t>Луция</a:t>
            </a:r>
            <a:r>
              <a:rPr lang="ru-RU" sz="1800" b="1" i="1" dirty="0">
                <a:solidFill>
                  <a:srgbClr val="FFFF00"/>
                </a:solidFill>
              </a:rPr>
              <a:t> </a:t>
            </a:r>
            <a:r>
              <a:rPr lang="ru-RU" sz="1800" b="1" i="1" dirty="0" err="1">
                <a:solidFill>
                  <a:srgbClr val="FFFF00"/>
                </a:solidFill>
              </a:rPr>
              <a:t>Попп</a:t>
            </a:r>
            <a:endParaRPr lang="ru-RU" sz="1800" b="1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FFC000"/>
                </a:solidFill>
              </a:rPr>
              <a:t>Волшебная флейта</a:t>
            </a:r>
            <a:r>
              <a:rPr lang="ru-RU" i="1" dirty="0">
                <a:solidFill>
                  <a:srgbClr val="FFC000"/>
                </a:solidFill>
              </a:rPr>
              <a:t> </a:t>
            </a:r>
            <a:r>
              <a:rPr lang="ru-RU" i="1" dirty="0" smtClean="0">
                <a:solidFill>
                  <a:srgbClr val="FFC000"/>
                </a:solidFill>
              </a:rPr>
              <a:t> </a:t>
            </a:r>
            <a:r>
              <a:rPr lang="ru-RU" i="1" dirty="0">
                <a:solidFill>
                  <a:srgbClr val="FFC000"/>
                </a:solidFill>
              </a:rPr>
              <a:t> — опера-зингшпиль </a:t>
            </a:r>
            <a:r>
              <a:rPr lang="ru-RU" i="1" dirty="0" smtClean="0">
                <a:solidFill>
                  <a:srgbClr val="FFC000"/>
                </a:solidFill>
              </a:rPr>
              <a:t>Моцарта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smtClean="0">
                <a:solidFill>
                  <a:srgbClr val="FFC000"/>
                </a:solidFill>
              </a:rPr>
              <a:t>в </a:t>
            </a:r>
            <a:r>
              <a:rPr lang="ru-RU" i="1" dirty="0">
                <a:solidFill>
                  <a:srgbClr val="FFC000"/>
                </a:solidFill>
              </a:rPr>
              <a:t>двух действиях; </a:t>
            </a:r>
            <a:r>
              <a:rPr lang="ru-RU" i="1" dirty="0" smtClean="0">
                <a:solidFill>
                  <a:srgbClr val="FFC000"/>
                </a:solidFill>
              </a:rPr>
              <a:t>либретто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smtClean="0">
                <a:solidFill>
                  <a:srgbClr val="FFC000"/>
                </a:solidFill>
              </a:rPr>
              <a:t>  Э</a:t>
            </a:r>
            <a:r>
              <a:rPr lang="ru-RU" i="1" dirty="0">
                <a:solidFill>
                  <a:srgbClr val="FFC000"/>
                </a:solidFill>
              </a:rPr>
              <a:t>. </a:t>
            </a:r>
            <a:r>
              <a:rPr lang="ru-RU" i="1" dirty="0" err="1">
                <a:solidFill>
                  <a:srgbClr val="FFC000"/>
                </a:solidFill>
              </a:rPr>
              <a:t>Шиканедера</a:t>
            </a:r>
            <a:r>
              <a:rPr lang="ru-RU" i="1" dirty="0">
                <a:solidFill>
                  <a:srgbClr val="FFC000"/>
                </a:solidFill>
              </a:rPr>
              <a:t>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C000"/>
                </a:solidFill>
              </a:rPr>
              <a:t>Первая постановка: Вена, театр «</a:t>
            </a:r>
            <a:r>
              <a:rPr lang="ru-RU" i="1" dirty="0" err="1">
                <a:solidFill>
                  <a:srgbClr val="FFC000"/>
                </a:solidFill>
              </a:rPr>
              <a:t>Ауф</a:t>
            </a:r>
            <a:r>
              <a:rPr lang="ru-RU" i="1" dirty="0">
                <a:solidFill>
                  <a:srgbClr val="FFC000"/>
                </a:solidFill>
              </a:rPr>
              <a:t> дер Виден», </a:t>
            </a:r>
            <a:r>
              <a:rPr lang="ru-RU" i="1" u="sng" dirty="0">
                <a:solidFill>
                  <a:srgbClr val="FFC000"/>
                </a:solidFill>
              </a:rPr>
              <a:t>30 </a:t>
            </a:r>
            <a:r>
              <a:rPr lang="ru-RU" i="1" u="sng" dirty="0" smtClean="0">
                <a:solidFill>
                  <a:srgbClr val="FFC000"/>
                </a:solidFill>
              </a:rPr>
              <a:t>сентября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smtClean="0">
                <a:solidFill>
                  <a:srgbClr val="FFC000"/>
                </a:solidFill>
              </a:rPr>
              <a:t>1791 года</a:t>
            </a:r>
            <a:r>
              <a:rPr lang="ru-RU" i="1" dirty="0">
                <a:solidFill>
                  <a:srgbClr val="FFC000"/>
                </a:solidFill>
              </a:rPr>
              <a:t>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FFC000"/>
                </a:solidFill>
              </a:rPr>
              <a:t>Сюжет, обработанный в духе популярных в то время народных феерий, полных экзотических чудес, </a:t>
            </a:r>
            <a:r>
              <a:rPr lang="ru-RU" i="1" dirty="0" err="1">
                <a:solidFill>
                  <a:srgbClr val="FFC000"/>
                </a:solidFill>
              </a:rPr>
              <a:t>Шиканедер</a:t>
            </a:r>
            <a:r>
              <a:rPr lang="ru-RU" i="1" dirty="0">
                <a:solidFill>
                  <a:srgbClr val="FFC000"/>
                </a:solidFill>
              </a:rPr>
              <a:t> почерпнул в сказке К. </a:t>
            </a:r>
            <a:r>
              <a:rPr lang="ru-RU" i="1" dirty="0" err="1" smtClean="0">
                <a:solidFill>
                  <a:srgbClr val="FFC000"/>
                </a:solidFill>
              </a:rPr>
              <a:t>Виланда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smtClean="0">
                <a:solidFill>
                  <a:srgbClr val="FFC000"/>
                </a:solidFill>
              </a:rPr>
              <a:t>(1733—1813</a:t>
            </a:r>
            <a:r>
              <a:rPr lang="ru-RU" i="1" dirty="0">
                <a:solidFill>
                  <a:srgbClr val="FFC000"/>
                </a:solidFill>
              </a:rPr>
              <a:t>) «Лулу» из сборника фантастических поэм «</a:t>
            </a:r>
            <a:r>
              <a:rPr lang="ru-RU" i="1" dirty="0" err="1">
                <a:solidFill>
                  <a:srgbClr val="FFC000"/>
                </a:solidFill>
              </a:rPr>
              <a:t>Джиннистан</a:t>
            </a:r>
            <a:r>
              <a:rPr lang="ru-RU" i="1" dirty="0">
                <a:solidFill>
                  <a:srgbClr val="FFC000"/>
                </a:solidFill>
              </a:rPr>
              <a:t>, или Избранные сказки про фей и духов» (1786—1789), с дополнением из его же сказок «Лабиринт» и «Умные мальчуганы». В числе дополнительных источников также называют эпическую поэму «</a:t>
            </a:r>
            <a:r>
              <a:rPr lang="ru-RU" i="1" dirty="0" err="1">
                <a:solidFill>
                  <a:srgbClr val="FFC000"/>
                </a:solidFill>
              </a:rPr>
              <a:t>Оберон</a:t>
            </a:r>
            <a:r>
              <a:rPr lang="ru-RU" i="1" dirty="0">
                <a:solidFill>
                  <a:srgbClr val="FFC000"/>
                </a:solidFill>
              </a:rPr>
              <a:t>, царь волшебников», с дополнениями по либретто К. В. </a:t>
            </a:r>
            <a:r>
              <a:rPr lang="ru-RU" i="1" dirty="0" err="1">
                <a:solidFill>
                  <a:srgbClr val="FFC000"/>
                </a:solidFill>
              </a:rPr>
              <a:t>Хенслера</a:t>
            </a:r>
            <a:r>
              <a:rPr lang="ru-RU" i="1" dirty="0">
                <a:solidFill>
                  <a:srgbClr val="FFC000"/>
                </a:solidFill>
              </a:rPr>
              <a:t> из оперы «Праздник солнца у браминов» </a:t>
            </a:r>
            <a:r>
              <a:rPr lang="ru-RU" i="1" dirty="0" err="1">
                <a:solidFill>
                  <a:srgbClr val="FFC000"/>
                </a:solidFill>
              </a:rPr>
              <a:t>Венцеля</a:t>
            </a:r>
            <a:r>
              <a:rPr lang="ru-RU" i="1" dirty="0">
                <a:solidFill>
                  <a:srgbClr val="FFC000"/>
                </a:solidFill>
              </a:rPr>
              <a:t> Мюллера; драму «</a:t>
            </a:r>
            <a:r>
              <a:rPr lang="ru-RU" i="1" dirty="0" err="1">
                <a:solidFill>
                  <a:srgbClr val="FFC000"/>
                </a:solidFill>
              </a:rPr>
              <a:t>Тамос</a:t>
            </a:r>
            <a:r>
              <a:rPr lang="ru-RU" i="1" dirty="0">
                <a:solidFill>
                  <a:srgbClr val="FFC000"/>
                </a:solidFill>
              </a:rPr>
              <a:t>, царь египетский» Т. Ф. фон </a:t>
            </a:r>
            <a:r>
              <a:rPr lang="ru-RU" i="1" dirty="0" err="1">
                <a:solidFill>
                  <a:srgbClr val="FFC000"/>
                </a:solidFill>
              </a:rPr>
              <a:t>Геблера</a:t>
            </a:r>
            <a:r>
              <a:rPr lang="ru-RU" i="1" dirty="0">
                <a:solidFill>
                  <a:srgbClr val="FFC000"/>
                </a:solidFill>
              </a:rPr>
              <a:t>; роман «</a:t>
            </a:r>
            <a:r>
              <a:rPr lang="ru-RU" i="1" dirty="0" err="1">
                <a:solidFill>
                  <a:srgbClr val="FFC000"/>
                </a:solidFill>
              </a:rPr>
              <a:t>Сетос</a:t>
            </a:r>
            <a:r>
              <a:rPr lang="ru-RU" i="1" dirty="0">
                <a:solidFill>
                  <a:srgbClr val="FFC000"/>
                </a:solidFill>
              </a:rPr>
              <a:t>» Ж. </a:t>
            </a:r>
            <a:r>
              <a:rPr lang="ru-RU" i="1" dirty="0" err="1">
                <a:solidFill>
                  <a:srgbClr val="FFC000"/>
                </a:solidFill>
              </a:rPr>
              <a:t>Террасона</a:t>
            </a:r>
            <a:r>
              <a:rPr lang="ru-RU" i="1" dirty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3075" name="Picture 3" descr="Commons-logo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ommons-logo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63525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Ð°ÑÑÐ¸Ð½ÐºÐ¸ Ð¿Ð¾ Ð·Ð°Ð¿ÑÐ¾ÑÑ Ð¼Ð¾ÑÐ°ÑÑ ÑÐ¾Ñ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9375"/>
            <a:ext cx="3077382" cy="43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ÐÐ°ÑÑÐ¸Ð½ÐºÐ¸ Ð¿Ð¾ Ð·Ð°Ð¿ÑÐ¾ÑÑ ÐÑÑÐ¸Ñ ÐÐ¾Ð¿Ð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736" y="-54084"/>
            <a:ext cx="2916264" cy="344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47446" y="25625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Во́льфганг</a:t>
            </a:r>
            <a:r>
              <a:rPr lang="ru-RU" b="1" i="1" dirty="0">
                <a:solidFill>
                  <a:srgbClr val="FFFF00"/>
                </a:solidFill>
                <a:latin typeface="Arial" panose="020B0604020202020204" pitchFamily="34" charset="0"/>
              </a:rPr>
              <a:t> </a:t>
            </a:r>
            <a:r>
              <a:rPr lang="ru-RU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Амадéй</a:t>
            </a:r>
            <a:r>
              <a:rPr lang="ru-RU" b="1" i="1" dirty="0">
                <a:solidFill>
                  <a:srgbClr val="FFFF00"/>
                </a:solidFill>
                <a:latin typeface="Arial" panose="020B0604020202020204" pitchFamily="34" charset="0"/>
              </a:rPr>
              <a:t> </a:t>
            </a:r>
            <a:r>
              <a:rPr lang="ru-RU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Мо́царт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; 27 января 1756, Зальцбург — 5 декабря 1791, Вена) — австрийский композитор и музыкант-виртуоз. Один из самых популярных классических композиторов, Моцарт оказал большое влияние на мировую музыкальную культуру. По свидетельству современников, Моцарт обладал феноменальным музыкальным слухом, памятью и способностью к импровизации. Самый молодой </a:t>
            </a:r>
            <a:r>
              <a:rPr lang="ru-RU" i="1" dirty="0" smtClean="0">
                <a:solidFill>
                  <a:srgbClr val="FFFF00"/>
                </a:solidFill>
                <a:latin typeface="Arial" panose="020B0604020202020204" pitchFamily="34" charset="0"/>
              </a:rPr>
              <a:t>член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 Болонской филармонической академии (с 1770 года) за всю её историю, а также самый молодой кавалер ордена Золотой шпоры (1770).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31810" y="3816524"/>
            <a:ext cx="46055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</a:rPr>
              <a:t>Луция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</a:rPr>
              <a:t>Попп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</a:rPr>
              <a:t> (нем. 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</a:rPr>
              <a:t>Lucia Popp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</a:rPr>
              <a:t>, 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</a:rPr>
              <a:t>наст. имя </a:t>
            </a:r>
            <a:r>
              <a:rPr lang="ru-RU" dirty="0" err="1">
                <a:solidFill>
                  <a:srgbClr val="FFFF00"/>
                </a:solidFill>
                <a:latin typeface="Arial" panose="020B0604020202020204" pitchFamily="34" charset="0"/>
              </a:rPr>
              <a:t>словацк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</a:rPr>
              <a:t>. 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</a:rPr>
              <a:t>Lucia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</a:rPr>
              <a:t>Poppová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</a:rPr>
              <a:t>; 12 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</a:rPr>
              <a:t>ноября 1939, дер. Загорска Вес, Чехословакия — 16 ноября 1993, Мюнхен, Германия) — словацкая певица (сопрано).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34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993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9194" y="1612951"/>
            <a:ext cx="7857641" cy="4197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«Воображаемая опера»</a:t>
            </a:r>
            <a:r>
              <a:rPr lang="ru-RU" sz="2400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400" i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L’Opéra</a:t>
            </a:r>
            <a:r>
              <a:rPr lang="ru-RU" sz="2400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Imaginaire</a:t>
            </a:r>
            <a:r>
              <a:rPr lang="ru-RU" sz="2400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 — музыкальный мультфильм Паскаля </a:t>
            </a:r>
            <a:r>
              <a:rPr lang="ru-RU" sz="2400" i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Рулена, </a:t>
            </a:r>
            <a:r>
              <a:rPr lang="ru-RU" sz="2400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представляющий собой экранизацию 12 знаменитых оперных арий. Каждая из них — короткий фильм, снятый одним режиссёром. В фильме соединены множество различных техник мультипликации </a:t>
            </a:r>
            <a:r>
              <a:rPr lang="ru-RU" sz="2400" i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.Также </a:t>
            </a:r>
            <a:r>
              <a:rPr lang="ru-RU" sz="2400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фигурирует сквозной </a:t>
            </a:r>
            <a:r>
              <a:rPr lang="ru-RU" sz="2400" i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персонаж-рассказчик.</a:t>
            </a:r>
            <a:endParaRPr lang="ru-RU" sz="2400" i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Продюсеры: </a:t>
            </a:r>
            <a:r>
              <a:rPr lang="ru-RU" sz="2400" i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Тесс</a:t>
            </a:r>
            <a:r>
              <a:rPr lang="ru-RU" sz="2400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Моллинсон</a:t>
            </a:r>
            <a:r>
              <a:rPr lang="ru-RU" sz="2400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Сью </a:t>
            </a:r>
            <a:r>
              <a:rPr lang="ru-RU" sz="2400" i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Моллинсон</a:t>
            </a:r>
            <a:r>
              <a:rPr lang="ru-RU" sz="2400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Сара </a:t>
            </a:r>
            <a:r>
              <a:rPr lang="ru-RU" sz="2400" i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Моллинсон</a:t>
            </a:r>
            <a:endParaRPr lang="ru-RU" sz="24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64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1417"/>
            <a:ext cx="11451956" cy="1025682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8</a:t>
            </a:r>
            <a:r>
              <a:rPr lang="en-US" sz="2000" b="1" dirty="0">
                <a:solidFill>
                  <a:srgbClr val="FFFF00"/>
                </a:solidFill>
              </a:rPr>
              <a:t>. </a:t>
            </a:r>
            <a:r>
              <a:rPr lang="ru-RU" sz="2000" b="1" i="1" dirty="0">
                <a:solidFill>
                  <a:srgbClr val="FFFF00"/>
                </a:solidFill>
              </a:rPr>
              <a:t>Избранные фрагменты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Cendrillon</a:t>
            </a:r>
            <a:r>
              <a:rPr lang="en-US" sz="2000" b="1" i="1" dirty="0">
                <a:solidFill>
                  <a:srgbClr val="FFFF00"/>
                </a:solidFill>
              </a:rPr>
              <a:t> (</a:t>
            </a:r>
            <a:r>
              <a:rPr lang="en-US" sz="2000" b="1" i="1" dirty="0" err="1">
                <a:solidFill>
                  <a:srgbClr val="FFFF00"/>
                </a:solidFill>
              </a:rPr>
              <a:t>Questo</a:t>
            </a:r>
            <a:r>
              <a:rPr lang="en-US" sz="2000" b="1" i="1" dirty="0">
                <a:solidFill>
                  <a:srgbClr val="FFFF00"/>
                </a:solidFill>
              </a:rPr>
              <a:t> è un </a:t>
            </a:r>
            <a:r>
              <a:rPr lang="en-US" sz="2000" b="1" i="1" dirty="0" err="1">
                <a:solidFill>
                  <a:srgbClr val="FFFF00"/>
                </a:solidFill>
              </a:rPr>
              <a:t>nodo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avviluppato</a:t>
            </a:r>
            <a:r>
              <a:rPr lang="en-US" sz="2000" b="1" i="1" dirty="0">
                <a:solidFill>
                  <a:srgbClr val="FFFF00"/>
                </a:solidFill>
              </a:rPr>
              <a:t>) — «La </a:t>
            </a:r>
            <a:r>
              <a:rPr lang="en-US" sz="2000" b="1" i="1" dirty="0" err="1">
                <a:solidFill>
                  <a:srgbClr val="FFFF00"/>
                </a:solidFill>
              </a:rPr>
              <a:t>Cenerentola</a:t>
            </a:r>
            <a:r>
              <a:rPr lang="en-US" sz="2000" b="1" i="1" dirty="0">
                <a:solidFill>
                  <a:srgbClr val="FFFF00"/>
                </a:solidFill>
              </a:rPr>
              <a:t>» </a:t>
            </a:r>
            <a:r>
              <a:rPr lang="ru-RU" sz="2000" b="1" i="1" dirty="0">
                <a:solidFill>
                  <a:srgbClr val="FFFF00"/>
                </a:solidFill>
              </a:rPr>
              <a:t>Россини</a:t>
            </a:r>
            <a:r>
              <a:rPr lang="en-US" sz="2000" b="1" i="1" dirty="0">
                <a:solidFill>
                  <a:srgbClr val="FFFF00"/>
                </a:solidFill>
              </a:rPr>
              <a:t>. </a:t>
            </a:r>
            <a:r>
              <a:rPr lang="ru-RU" sz="2000" b="1" i="1" dirty="0" err="1">
                <a:solidFill>
                  <a:srgbClr val="FFFF00"/>
                </a:solidFill>
              </a:rPr>
              <a:t>Исп</a:t>
            </a:r>
            <a:r>
              <a:rPr lang="en-US" sz="2000" b="1" i="1" dirty="0">
                <a:solidFill>
                  <a:srgbClr val="FFFF00"/>
                </a:solidFill>
              </a:rPr>
              <a:t>. </a:t>
            </a:r>
            <a:r>
              <a:rPr lang="en-US" sz="2000" b="1" i="1" dirty="0" err="1">
                <a:solidFill>
                  <a:srgbClr val="FFFF00"/>
                </a:solidFill>
              </a:rPr>
              <a:t>l'Orchestra</a:t>
            </a:r>
            <a:r>
              <a:rPr lang="en-US" sz="2000" b="1" i="1" dirty="0">
                <a:solidFill>
                  <a:srgbClr val="FFFF00"/>
                </a:solidFill>
              </a:rPr>
              <a:t> del Maggio Musicale </a:t>
            </a:r>
            <a:r>
              <a:rPr lang="en-US" sz="2000" b="1" i="1" dirty="0" err="1">
                <a:solidFill>
                  <a:srgbClr val="FFFF00"/>
                </a:solidFill>
              </a:rPr>
              <a:t>Fiorentino</a:t>
            </a:r>
            <a:r>
              <a:rPr lang="en-US" b="1" dirty="0"/>
              <a:t/>
            </a:r>
            <a:br>
              <a:rPr lang="en-US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051560"/>
            <a:ext cx="10820400" cy="5455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Золушка, или Торжество Торжества</a:t>
            </a:r>
            <a:r>
              <a:rPr lang="ru-RU" dirty="0"/>
              <a:t> ) -оперная драма </a:t>
            </a:r>
            <a:r>
              <a:rPr lang="ru-RU" dirty="0" err="1"/>
              <a:t>гиокосо</a:t>
            </a:r>
            <a:r>
              <a:rPr lang="ru-RU" dirty="0"/>
              <a:t> в двух </a:t>
            </a:r>
            <a:r>
              <a:rPr lang="ru-RU" dirty="0" smtClean="0"/>
              <a:t>действиях</a:t>
            </a:r>
            <a:r>
              <a:rPr lang="en-US" dirty="0" smtClean="0"/>
              <a:t> </a:t>
            </a:r>
            <a:r>
              <a:rPr lang="ru-RU" dirty="0" err="1" smtClean="0"/>
              <a:t>Джоачино</a:t>
            </a:r>
            <a:r>
              <a:rPr lang="ru-RU" dirty="0" smtClean="0"/>
              <a:t> </a:t>
            </a:r>
            <a:r>
              <a:rPr lang="ru-RU" dirty="0"/>
              <a:t>Россини. </a:t>
            </a:r>
            <a:r>
              <a:rPr lang="ru-RU" dirty="0" smtClean="0"/>
              <a:t>Либретто</a:t>
            </a:r>
            <a:r>
              <a:rPr lang="en-US" dirty="0" smtClean="0"/>
              <a:t> </a:t>
            </a:r>
            <a:r>
              <a:rPr lang="ru-RU" dirty="0" smtClean="0"/>
              <a:t>был написан</a:t>
            </a:r>
            <a:r>
              <a:rPr lang="en-US" dirty="0" smtClean="0"/>
              <a:t> </a:t>
            </a:r>
            <a:r>
              <a:rPr lang="ru-RU" dirty="0" err="1" smtClean="0"/>
              <a:t>Якопо</a:t>
            </a:r>
            <a:r>
              <a:rPr lang="ru-RU" dirty="0" smtClean="0"/>
              <a:t> </a:t>
            </a:r>
            <a:r>
              <a:rPr lang="ru-RU" dirty="0" err="1"/>
              <a:t>Ферретти</a:t>
            </a:r>
            <a:r>
              <a:rPr lang="ru-RU" dirty="0"/>
              <a:t>, на основе сказки </a:t>
            </a:r>
            <a:r>
              <a:rPr lang="ru-RU" dirty="0" err="1"/>
              <a:t>Cendrillon</a:t>
            </a:r>
            <a:r>
              <a:rPr lang="ru-RU" dirty="0"/>
              <a:t> </a:t>
            </a:r>
            <a:r>
              <a:rPr lang="ru-RU" dirty="0" smtClean="0"/>
              <a:t>по</a:t>
            </a:r>
            <a:r>
              <a:rPr lang="en-US" dirty="0" smtClean="0"/>
              <a:t> </a:t>
            </a:r>
            <a:r>
              <a:rPr lang="ru-RU" dirty="0" smtClean="0"/>
              <a:t>Шарля </a:t>
            </a:r>
            <a:r>
              <a:rPr lang="ru-RU" dirty="0"/>
              <a:t>Перро. Опера была впервые исполнена в </a:t>
            </a:r>
            <a:r>
              <a:rPr lang="ru-RU" dirty="0" smtClean="0"/>
              <a:t>Римском</a:t>
            </a:r>
            <a:r>
              <a:rPr lang="en-US" dirty="0" smtClean="0"/>
              <a:t> </a:t>
            </a:r>
            <a:r>
              <a:rPr lang="ru-RU" dirty="0" smtClean="0"/>
              <a:t>театре </a:t>
            </a:r>
            <a:r>
              <a:rPr lang="ru-RU" dirty="0"/>
              <a:t>Валле25 января 1817 года.</a:t>
            </a:r>
          </a:p>
          <a:p>
            <a:pPr marL="0" indent="0">
              <a:buNone/>
            </a:pPr>
            <a:r>
              <a:rPr lang="ru-RU" dirty="0"/>
              <a:t>Россини написал </a:t>
            </a:r>
            <a:r>
              <a:rPr lang="ru-RU" dirty="0" err="1"/>
              <a:t>La</a:t>
            </a:r>
            <a:r>
              <a:rPr lang="ru-RU" dirty="0"/>
              <a:t> </a:t>
            </a:r>
            <a:r>
              <a:rPr lang="ru-RU" dirty="0" err="1"/>
              <a:t>Cenerentola</a:t>
            </a:r>
            <a:r>
              <a:rPr lang="ru-RU" dirty="0"/>
              <a:t>, когда ему было 25 </a:t>
            </a:r>
            <a:r>
              <a:rPr lang="ru-RU" dirty="0" smtClean="0"/>
              <a:t>лет</a:t>
            </a:r>
            <a:r>
              <a:rPr lang="en-US" dirty="0" smtClean="0"/>
              <a:t>.</a:t>
            </a:r>
            <a:r>
              <a:rPr lang="ru-RU" dirty="0"/>
              <a:t> Ла </a:t>
            </a:r>
            <a:r>
              <a:rPr lang="ru-RU" dirty="0" err="1"/>
              <a:t>Cenerentola</a:t>
            </a:r>
            <a:r>
              <a:rPr lang="ru-RU" dirty="0"/>
              <a:t> , который он завершил в течение трех недель, считается одним из лучших сочинений для сольного голоса и ансамблей. </a:t>
            </a:r>
          </a:p>
          <a:p>
            <a:pPr marL="0" indent="0">
              <a:buNone/>
            </a:pPr>
            <a:r>
              <a:rPr lang="ru-RU" dirty="0"/>
              <a:t>На первом спектакле опера была воспринята с некоторой враждебностью </a:t>
            </a:r>
            <a:r>
              <a:rPr lang="ru-RU" baseline="30000" dirty="0" smtClean="0"/>
              <a:t>,</a:t>
            </a:r>
            <a:r>
              <a:rPr lang="ru-RU" dirty="0"/>
              <a:t> но вскоре стала популярной во всей Италии и за ее пределами; </a:t>
            </a:r>
            <a:r>
              <a:rPr lang="ru-RU" dirty="0" smtClean="0"/>
              <a:t>он</a:t>
            </a:r>
            <a:r>
              <a:rPr lang="ru-RU" dirty="0"/>
              <a:t>а</a:t>
            </a:r>
            <a:r>
              <a:rPr lang="ru-RU" dirty="0" smtClean="0"/>
              <a:t> достигла </a:t>
            </a:r>
            <a:r>
              <a:rPr lang="ru-RU" dirty="0"/>
              <a:t>Лиссабона в 1819 </a:t>
            </a:r>
            <a:r>
              <a:rPr lang="ru-RU" dirty="0" err="1" smtClean="0"/>
              <a:t>году,в</a:t>
            </a:r>
            <a:r>
              <a:rPr lang="ru-RU" dirty="0" smtClean="0"/>
              <a:t> Лондоне </a:t>
            </a:r>
            <a:r>
              <a:rPr lang="ru-RU" dirty="0"/>
              <a:t>в 1820 году и в Нью-Йорке в 1826 году. </a:t>
            </a:r>
          </a:p>
          <a:p>
            <a:pPr marL="0" indent="0">
              <a:buNone/>
            </a:pPr>
            <a:r>
              <a:rPr lang="ru-RU" dirty="0"/>
              <a:t>С 1960-х годов работа Россини пользовалась ренессансом, а новое поколение контральто Россини обеспечило, чтобы « Ла-</a:t>
            </a:r>
            <a:r>
              <a:rPr lang="ru-RU" dirty="0" err="1"/>
              <a:t>Кенерентола</a:t>
            </a:r>
            <a:r>
              <a:rPr lang="ru-RU" dirty="0"/>
              <a:t>» снова услышали по всему миру. Опера теперь считается основным стандартным репертуаром.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147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Ð°ÑÑÐ¸Ð½ÐºÐ¸ Ð¿Ð¾ Ð·Ð°Ð¿ÑÐ¾ÑÑ Ð Ð¾ÑÑÐ¸Ð½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3902"/>
            <a:ext cx="238125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ÐÐ°ÑÑÐ¸Ð½ÐºÐ¸ Ð¿Ð¾ Ð·Ð°Ð¿ÑÐ¾ÑÑ l'Orchestra del Maggio Musicale Fiorent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2631402"/>
            <a:ext cx="6286500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90412" y="2329934"/>
            <a:ext cx="58015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FFFF00"/>
                </a:solidFill>
              </a:rPr>
              <a:t>l'Orchestra</a:t>
            </a:r>
            <a:r>
              <a:rPr lang="en-US" b="1" i="1" dirty="0">
                <a:solidFill>
                  <a:srgbClr val="FFFF00"/>
                </a:solidFill>
              </a:rPr>
              <a:t> del Maggio Musicale </a:t>
            </a:r>
            <a:r>
              <a:rPr lang="en-US" b="1" i="1" dirty="0" err="1" smtClean="0">
                <a:solidFill>
                  <a:srgbClr val="FFFF00"/>
                </a:solidFill>
              </a:rPr>
              <a:t>Fiorentino</a:t>
            </a:r>
            <a:r>
              <a:rPr lang="ru-RU" b="1" i="1" dirty="0" smtClean="0">
                <a:solidFill>
                  <a:srgbClr val="FFFF00"/>
                </a:solidFill>
              </a:rPr>
              <a:t>- был 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Основан итальянским композитором </a:t>
            </a:r>
            <a:r>
              <a:rPr lang="ru-RU" b="1" i="1" dirty="0" err="1" smtClean="0">
                <a:solidFill>
                  <a:srgbClr val="FFFF00"/>
                </a:solidFill>
              </a:rPr>
              <a:t>Витторио</a:t>
            </a:r>
            <a:endParaRPr lang="ru-RU" b="1" i="1" dirty="0" smtClean="0">
              <a:solidFill>
                <a:srgbClr val="FFFF00"/>
              </a:solidFill>
            </a:endParaRPr>
          </a:p>
          <a:p>
            <a:r>
              <a:rPr lang="ru-RU" b="1" i="1" dirty="0" err="1" smtClean="0">
                <a:solidFill>
                  <a:srgbClr val="FFFF00"/>
                </a:solidFill>
              </a:rPr>
              <a:t>Гуи</a:t>
            </a:r>
            <a:r>
              <a:rPr lang="ru-RU" b="1" i="1" dirty="0" smtClean="0">
                <a:solidFill>
                  <a:srgbClr val="FFFF00"/>
                </a:solidFill>
              </a:rPr>
              <a:t> в 1928г.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69779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Джоакки́но</a:t>
            </a:r>
            <a:r>
              <a:rPr lang="ru-RU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Анто́нио</a:t>
            </a:r>
            <a:r>
              <a:rPr lang="ru-RU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Росси́ни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 (итал. </a:t>
            </a:r>
            <a:r>
              <a:rPr lang="ru-RU" i="1" dirty="0" err="1">
                <a:solidFill>
                  <a:srgbClr val="FFFF00"/>
                </a:solidFill>
                <a:latin typeface="Arial" panose="020B0604020202020204" pitchFamily="34" charset="0"/>
              </a:rPr>
              <a:t>Gioachino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FFFF00"/>
                </a:solidFill>
                <a:latin typeface="Arial" panose="020B0604020202020204" pitchFamily="34" charset="0"/>
              </a:rPr>
              <a:t>Antonio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Rossini</a:t>
            </a:r>
            <a:r>
              <a:rPr lang="ru-RU" i="1" dirty="0" smtClean="0">
                <a:solidFill>
                  <a:srgbClr val="FFFF00"/>
                </a:solidFill>
                <a:latin typeface="Arial" panose="020B0604020202020204" pitchFamily="34" charset="0"/>
              </a:rPr>
              <a:t>; 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29 февраля 1792 — 13 ноября 1868) — итальянский композитор, автор 39 опер, духовной и камерной музыки.</a:t>
            </a:r>
          </a:p>
          <a:p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Его самые известные оперы — это итальянские оперы-</a:t>
            </a:r>
            <a:r>
              <a:rPr lang="ru-RU" i="1" dirty="0" err="1">
                <a:solidFill>
                  <a:srgbClr val="FFFF00"/>
                </a:solidFill>
                <a:latin typeface="Arial" panose="020B0604020202020204" pitchFamily="34" charset="0"/>
              </a:rPr>
              <a:t>буффа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 </a:t>
            </a:r>
            <a:r>
              <a:rPr lang="ru-RU" i="1" u="sng" dirty="0">
                <a:solidFill>
                  <a:srgbClr val="FFFF00"/>
                </a:solidFill>
                <a:latin typeface="Arial" panose="020B0604020202020204" pitchFamily="34" charset="0"/>
              </a:rPr>
              <a:t>«Севильский цирюльник»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 и «Золушка» и франкоязычные эпопеи «Моисей в Египте» и «Вильгельм Телль». Склонность к вдохновенным, песенным мелодиям — одна из ведущих черт творчества Россини, благодаря которой его прозвали «итальянским Моцартом».</a:t>
            </a:r>
            <a:endParaRPr lang="ru-RU" b="0" i="1" dirty="0"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519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894" y="508651"/>
            <a:ext cx="7678118" cy="444495"/>
          </a:xfrm>
        </p:spPr>
        <p:txBody>
          <a:bodyPr>
            <a:normAutofit fontScale="90000"/>
          </a:bodyPr>
          <a:lstStyle/>
          <a:p>
            <a:r>
              <a:rPr lang="en-US" sz="2000" b="1" i="1" dirty="0">
                <a:solidFill>
                  <a:srgbClr val="FFFF00"/>
                </a:solidFill>
              </a:rPr>
              <a:t>9. La </a:t>
            </a:r>
            <a:r>
              <a:rPr lang="en-US" sz="2000" b="1" i="1" dirty="0" err="1">
                <a:solidFill>
                  <a:srgbClr val="FFFF00"/>
                </a:solidFill>
              </a:rPr>
              <a:t>Veau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d'or</a:t>
            </a:r>
            <a:r>
              <a:rPr lang="en-US" sz="2000" b="1" i="1" dirty="0">
                <a:solidFill>
                  <a:srgbClr val="FFFF00"/>
                </a:solidFill>
              </a:rPr>
              <a:t> — «</a:t>
            </a:r>
            <a:r>
              <a:rPr lang="ru-RU" sz="2000" b="1" i="1" dirty="0">
                <a:solidFill>
                  <a:srgbClr val="FFFF00"/>
                </a:solidFill>
              </a:rPr>
              <a:t>Фауст</a:t>
            </a:r>
            <a:r>
              <a:rPr lang="en-US" sz="2000" b="1" i="1" dirty="0">
                <a:solidFill>
                  <a:srgbClr val="FFFF00"/>
                </a:solidFill>
              </a:rPr>
              <a:t>» </a:t>
            </a:r>
            <a:r>
              <a:rPr lang="ru-RU" sz="2000" b="1" i="1" dirty="0" err="1">
                <a:solidFill>
                  <a:srgbClr val="FFFF00"/>
                </a:solidFill>
              </a:rPr>
              <a:t>Гуно</a:t>
            </a:r>
            <a:r>
              <a:rPr lang="en-US" sz="2000" b="1" i="1" dirty="0">
                <a:solidFill>
                  <a:srgbClr val="FFFF00"/>
                </a:solidFill>
              </a:rPr>
              <a:t>. </a:t>
            </a:r>
            <a:r>
              <a:rPr lang="ru-RU" sz="2000" b="1" i="1" dirty="0" err="1">
                <a:solidFill>
                  <a:srgbClr val="FFFF00"/>
                </a:solidFill>
              </a:rPr>
              <a:t>Исп</a:t>
            </a:r>
            <a:r>
              <a:rPr lang="en-US" sz="2000" b="1" i="1" dirty="0">
                <a:solidFill>
                  <a:srgbClr val="FFFF00"/>
                </a:solidFill>
              </a:rPr>
              <a:t>. </a:t>
            </a:r>
            <a:r>
              <a:rPr lang="ru-RU" sz="2000" b="1" i="1" dirty="0">
                <a:solidFill>
                  <a:srgbClr val="FFFF00"/>
                </a:solidFill>
              </a:rPr>
              <a:t>Николай Гяуров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6280" y="838200"/>
            <a:ext cx="10820400" cy="58826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«</a:t>
            </a:r>
            <a:r>
              <a:rPr lang="ru-RU" b="1" i="1" dirty="0" err="1"/>
              <a:t>Фа́уст</a:t>
            </a:r>
            <a:r>
              <a:rPr lang="ru-RU" b="1" i="1" dirty="0"/>
              <a:t>»</a:t>
            </a:r>
            <a:r>
              <a:rPr lang="ru-RU" i="1" dirty="0"/>
              <a:t> — опера </a:t>
            </a:r>
            <a:r>
              <a:rPr lang="ru-RU" i="1" u="sng" dirty="0"/>
              <a:t>Шарля </a:t>
            </a:r>
            <a:r>
              <a:rPr lang="ru-RU" i="1" u="sng" dirty="0" err="1"/>
              <a:t>Гуно</a:t>
            </a:r>
            <a:r>
              <a:rPr lang="ru-RU" i="1" dirty="0"/>
              <a:t> в пяти актах с прологом и балетными сценами. Написана на сюжет первой части трагедии Гёте «Фауст». </a:t>
            </a:r>
            <a:r>
              <a:rPr lang="ru-RU" i="1" dirty="0" smtClean="0"/>
              <a:t>Опера </a:t>
            </a:r>
            <a:r>
              <a:rPr lang="ru-RU" i="1" dirty="0"/>
              <a:t>на сюжет гетевского «Фауста» была задумана </a:t>
            </a:r>
            <a:r>
              <a:rPr lang="ru-RU" i="1" dirty="0" err="1"/>
              <a:t>Гуно</a:t>
            </a:r>
            <a:r>
              <a:rPr lang="ru-RU" i="1" dirty="0"/>
              <a:t> в 1839 году, однако к осуществлению своего замысла он приступил лишь семнадцать лет спустя. Либреттисты Ж. Барбье (1825—1901) и М. </a:t>
            </a:r>
            <a:r>
              <a:rPr lang="ru-RU" i="1" dirty="0" err="1"/>
              <a:t>Карре</a:t>
            </a:r>
            <a:r>
              <a:rPr lang="ru-RU" i="1" dirty="0"/>
              <a:t> (1819—1872) с энтузиазмом взялись за работу. В разгар сочинения музыки стало известно, что на сцене одного из парижских театров появилась мелодрама «Фауст». Директор Лирического театра, которому </a:t>
            </a:r>
            <a:r>
              <a:rPr lang="ru-RU" i="1" dirty="0" err="1"/>
              <a:t>Гуно</a:t>
            </a:r>
            <a:r>
              <a:rPr lang="ru-RU" i="1" dirty="0"/>
              <a:t> предложил свою оперу, опасаясь конкуренции, отказался от её постановки. Вместо этого композитору была заказана новая опера на сюжет </a:t>
            </a:r>
            <a:r>
              <a:rPr lang="ru-RU" i="1" dirty="0" err="1"/>
              <a:t>мольеровского</a:t>
            </a:r>
            <a:r>
              <a:rPr lang="ru-RU" i="1" dirty="0"/>
              <a:t> «Лекаря поневоле» (1858). всё же работу над своей оперой </a:t>
            </a:r>
            <a:r>
              <a:rPr lang="ru-RU" i="1" dirty="0" err="1"/>
              <a:t>Гуно</a:t>
            </a:r>
            <a:r>
              <a:rPr lang="ru-RU" i="1" dirty="0"/>
              <a:t> не прекращал. Премьера «Фауста» состоялась в Париже 19 марта 1859 года. Первые представления успеха не имели, но постепенно популярность оперы росла: уже к концу сезона 1859 года она выдержала 57 спектаклей. Первоначально «Фауст» был написан с разговорными диалогами. В 1869 году для постановки на сцене парижского театра Большой оперы </a:t>
            </a:r>
            <a:r>
              <a:rPr lang="ru-RU" i="1" dirty="0" err="1"/>
              <a:t>Гуно</a:t>
            </a:r>
            <a:r>
              <a:rPr lang="ru-RU" i="1" dirty="0"/>
              <a:t> заменил диалоги мелодическим речитативом и дописал балетную сцену «Вальпургиева ночь». В этой редакции опера заняла в мировом театральном репертуаре прочное место.</a:t>
            </a:r>
          </a:p>
          <a:p>
            <a:pPr marL="0" indent="0">
              <a:buNone/>
            </a:pPr>
            <a:r>
              <a:rPr lang="ru-RU" i="1" dirty="0"/>
              <a:t>Сюжет оперы заимствован из первой части одноимённой трагедии Гете (1773—1808), основой которой послужила распространённая в Германии средневековая легенда. Однако, в отличие от Гете, сюжет этот трактован в опере в лирико-бытовом, а не в философском плане. У Фауста </a:t>
            </a:r>
            <a:r>
              <a:rPr lang="ru-RU" i="1" dirty="0" err="1"/>
              <a:t>Гуно</a:t>
            </a:r>
            <a:r>
              <a:rPr lang="ru-RU" i="1" dirty="0"/>
              <a:t> преобладают не столько размышления о жизни, пытливые поиски истины, сколько пылкость любовных чувств. Значительно упрощён и образ Мефистофеля: полный у Гете глубокого смысла, он предстал в опере в насмешливо-ироническом плане. Наиболее близка к литературному прототипу Маргарита, в обрисовке которой подчеркнуты человечные, задушевные черты.</a:t>
            </a:r>
          </a:p>
          <a:p>
            <a:r>
              <a:rPr lang="ru-RU" i="1" dirty="0" smtClean="0"/>
              <a:t>либретто</a:t>
            </a:r>
            <a:r>
              <a:rPr lang="ru-RU" i="1" dirty="0"/>
              <a:t>: Жюль </a:t>
            </a:r>
            <a:r>
              <a:rPr lang="ru-RU" i="1" dirty="0" smtClean="0"/>
              <a:t>Барбье</a:t>
            </a:r>
            <a:r>
              <a:rPr lang="ru-RU" i="1" dirty="0"/>
              <a:t> </a:t>
            </a:r>
            <a:r>
              <a:rPr lang="ru-RU" i="1" dirty="0" smtClean="0"/>
              <a:t>и</a:t>
            </a:r>
            <a:r>
              <a:rPr lang="ru-RU" i="1" dirty="0"/>
              <a:t> Мишель </a:t>
            </a:r>
            <a:r>
              <a:rPr lang="ru-RU" i="1" dirty="0" err="1"/>
              <a:t>Карре</a:t>
            </a:r>
            <a:r>
              <a:rPr lang="ru-RU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3388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Ð°ÑÑÐ¸Ð½ÐºÐ¸ Ð¿Ð¾ Ð·Ð°Ð¿ÑÐ¾ÑÑ ÐÑÐ½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38766"/>
            <a:ext cx="3363132" cy="471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ÐÐ°ÑÑÐ¸Ð½ÐºÐ¸ Ð¿Ð¾ Ð·Ð°Ð¿ÑÐ¾ÑÑ ÐÐ¸ÐºÐ¾Ð»Ð°Ð¹ ÐÑÑÑÐ¾Ð²\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325" y="2552699"/>
            <a:ext cx="2733675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25471" y="292107"/>
            <a:ext cx="44144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</a:rPr>
              <a:t>Шарль Франсуа́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</a:rPr>
              <a:t>Гуно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</a:rPr>
              <a:t>́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</a:rPr>
              <a:t> (</a:t>
            </a:r>
            <a:r>
              <a:rPr lang="ru-RU" dirty="0" smtClean="0">
                <a:solidFill>
                  <a:srgbClr val="FFFF00"/>
                </a:solidFill>
                <a:latin typeface="Arial" panose="020B0604020202020204" pitchFamily="34" charset="0"/>
              </a:rPr>
              <a:t>фр. </a:t>
            </a:r>
            <a:r>
              <a:rPr lang="ru-RU" i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Charles</a:t>
            </a:r>
            <a:r>
              <a:rPr lang="ru-RU" i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FFFF00"/>
                </a:solidFill>
                <a:latin typeface="Arial" panose="020B0604020202020204" pitchFamily="34" charset="0"/>
              </a:rPr>
              <a:t>François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FFFF00"/>
                </a:solidFill>
                <a:latin typeface="Arial" panose="020B0604020202020204" pitchFamily="34" charset="0"/>
              </a:rPr>
              <a:t>Gounod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</a:rPr>
              <a:t>; 17 июня 1818 — 18 октября 1893) — французский композитор, музыкальный критик, писатель-мемуарист. Основатель жанра французской лирической оперы.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00428" y="52137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  <a:latin typeface="Arial" panose="020B0604020202020204" pitchFamily="34" charset="0"/>
              </a:rPr>
              <a:t>Николай </a:t>
            </a:r>
            <a:r>
              <a:rPr lang="ru-RU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Гяу́ров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 (13 сентября 1929, </a:t>
            </a:r>
            <a:r>
              <a:rPr lang="ru-RU" i="1" dirty="0" err="1">
                <a:solidFill>
                  <a:srgbClr val="FFFF00"/>
                </a:solidFill>
                <a:latin typeface="Arial" panose="020B0604020202020204" pitchFamily="34" charset="0"/>
              </a:rPr>
              <a:t>Велинград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, Болгария — 2 июня 2004, </a:t>
            </a:r>
            <a:r>
              <a:rPr lang="ru-RU" i="1" dirty="0" err="1">
                <a:solidFill>
                  <a:srgbClr val="FFFF00"/>
                </a:solidFill>
                <a:latin typeface="Arial" panose="020B0604020202020204" pitchFamily="34" charset="0"/>
              </a:rPr>
              <a:t>Модена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, Италия) — болгарский оперный певец (бас). </a:t>
            </a:r>
            <a:r>
              <a:rPr lang="ru-RU" i="1" dirty="0" smtClean="0">
                <a:solidFill>
                  <a:srgbClr val="FFFF00"/>
                </a:solidFill>
                <a:latin typeface="Arial" panose="020B0604020202020204" pitchFamily="34" charset="0"/>
              </a:rPr>
              <a:t>Герой 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Социалистического Труда НРБ (1976). Народный артист НРБ (1962). Дважды лауреат </a:t>
            </a:r>
            <a:r>
              <a:rPr lang="ru-RU" i="1" dirty="0" err="1">
                <a:solidFill>
                  <a:srgbClr val="FFFF00"/>
                </a:solidFill>
                <a:latin typeface="Arial" panose="020B0604020202020204" pitchFamily="34" charset="0"/>
              </a:rPr>
              <a:t>Димитровской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 премии (1959, 1966). Гражданин Австрии (с 1985).</a:t>
            </a:r>
            <a:endParaRPr lang="ru-RU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387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711" y="586142"/>
            <a:ext cx="8562814" cy="940442"/>
          </a:xfrm>
        </p:spPr>
        <p:txBody>
          <a:bodyPr>
            <a:normAutofit fontScale="90000"/>
          </a:bodyPr>
          <a:lstStyle/>
          <a:p>
            <a:r>
              <a:rPr lang="en-US" sz="2000" b="1" i="1" dirty="0">
                <a:solidFill>
                  <a:srgbClr val="FFFF00"/>
                </a:solidFill>
              </a:rPr>
              <a:t>10. </a:t>
            </a:r>
            <a:r>
              <a:rPr lang="en-US" sz="2000" b="1" i="1" dirty="0" err="1">
                <a:solidFill>
                  <a:srgbClr val="FFFF00"/>
                </a:solidFill>
              </a:rPr>
              <a:t>Noi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siamo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zingarelle</a:t>
            </a:r>
            <a:r>
              <a:rPr lang="en-US" sz="2000" b="1" i="1" dirty="0">
                <a:solidFill>
                  <a:srgbClr val="FFFF00"/>
                </a:solidFill>
              </a:rPr>
              <a:t> — «</a:t>
            </a:r>
            <a:r>
              <a:rPr lang="ru-RU" sz="2000" b="1" i="1" dirty="0">
                <a:solidFill>
                  <a:srgbClr val="FFFF00"/>
                </a:solidFill>
              </a:rPr>
              <a:t>Травиата</a:t>
            </a:r>
            <a:r>
              <a:rPr lang="en-US" sz="2000" b="1" i="1" dirty="0">
                <a:solidFill>
                  <a:srgbClr val="FFFF00"/>
                </a:solidFill>
              </a:rPr>
              <a:t>» </a:t>
            </a:r>
            <a:r>
              <a:rPr lang="ru-RU" sz="2000" b="1" i="1" dirty="0">
                <a:solidFill>
                  <a:srgbClr val="FFFF00"/>
                </a:solidFill>
              </a:rPr>
              <a:t>Верди</a:t>
            </a:r>
            <a:r>
              <a:rPr lang="en-US" sz="2000" b="1" i="1" dirty="0">
                <a:solidFill>
                  <a:srgbClr val="FFFF00"/>
                </a:solidFill>
              </a:rPr>
              <a:t>. </a:t>
            </a:r>
            <a:r>
              <a:rPr lang="ru-RU" sz="2000" b="1" i="1" dirty="0" err="1">
                <a:solidFill>
                  <a:srgbClr val="FFFF00"/>
                </a:solidFill>
              </a:rPr>
              <a:t>Исп</a:t>
            </a:r>
            <a:r>
              <a:rPr lang="en-US" sz="2000" b="1" i="1" dirty="0">
                <a:solidFill>
                  <a:srgbClr val="FFFF00"/>
                </a:solidFill>
              </a:rPr>
              <a:t>. Coro dell' </a:t>
            </a:r>
            <a:r>
              <a:rPr lang="en-US" sz="2000" b="1" i="1" dirty="0" err="1">
                <a:solidFill>
                  <a:srgbClr val="FFFF00"/>
                </a:solidFill>
              </a:rPr>
              <a:t>Accademia</a:t>
            </a:r>
            <a:r>
              <a:rPr lang="en-US" sz="2000" b="1" i="1" dirty="0">
                <a:solidFill>
                  <a:srgbClr val="FFFF00"/>
                </a:solidFill>
              </a:rPr>
              <a:t> di Santa Cecilia, Rome</a:t>
            </a:r>
            <a:r>
              <a:rPr lang="en-US" b="1" i="1" dirty="0"/>
              <a:t>.</a:t>
            </a:r>
            <a:br>
              <a:rPr lang="en-US" b="1" i="1" dirty="0"/>
            </a:b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185620"/>
            <a:ext cx="10820400" cy="46998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«</a:t>
            </a:r>
            <a:r>
              <a:rPr lang="ru-RU" b="1" dirty="0" err="1"/>
              <a:t>Травиа́та</a:t>
            </a:r>
            <a:r>
              <a:rPr lang="ru-RU" b="1" dirty="0" smtClean="0"/>
              <a:t>»</a:t>
            </a:r>
            <a:r>
              <a:rPr lang="ru-RU" dirty="0"/>
              <a:t> — опера Джузеппе Верди на либретто </a:t>
            </a:r>
            <a:r>
              <a:rPr lang="ru-RU" dirty="0" err="1"/>
              <a:t>Франческо</a:t>
            </a:r>
            <a:r>
              <a:rPr lang="ru-RU" dirty="0"/>
              <a:t> </a:t>
            </a:r>
            <a:r>
              <a:rPr lang="ru-RU" dirty="0" smtClean="0"/>
              <a:t>Мария </a:t>
            </a:r>
            <a:r>
              <a:rPr lang="ru-RU" dirty="0" err="1" smtClean="0"/>
              <a:t>Пьяве</a:t>
            </a:r>
            <a:r>
              <a:rPr lang="ru-RU" dirty="0"/>
              <a:t> по мотивам романа Александра Дюма-сына «Дама с камелиями» (1848). Впервые была представлена публике 6 марта </a:t>
            </a:r>
            <a:r>
              <a:rPr lang="ru-RU" dirty="0" smtClean="0"/>
              <a:t>1853</a:t>
            </a:r>
            <a:r>
              <a:rPr lang="ru-RU" dirty="0"/>
              <a:t> </a:t>
            </a:r>
            <a:r>
              <a:rPr lang="ru-RU" dirty="0" smtClean="0"/>
              <a:t>года </a:t>
            </a:r>
            <a:r>
              <a:rPr lang="ru-RU" dirty="0"/>
              <a:t>в оперном театре «Ла </a:t>
            </a:r>
            <a:r>
              <a:rPr lang="ru-RU" dirty="0" err="1"/>
              <a:t>Фениче</a:t>
            </a:r>
            <a:r>
              <a:rPr lang="ru-RU" dirty="0"/>
              <a:t>» в Венеции и потерпела провал, однако, переработанная, вскоре стала одной из знаменитейших и популярнейших опер. Премьера второй редакции состоялась 6 мая 1854 года в Венеции, в Театре </a:t>
            </a:r>
            <a:r>
              <a:rPr lang="ru-RU" dirty="0" smtClean="0"/>
              <a:t>Сан-</a:t>
            </a:r>
            <a:r>
              <a:rPr lang="ru-RU" dirty="0" err="1" smtClean="0"/>
              <a:t>Бенедетто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Необычными для оперной постановки того времени были:</a:t>
            </a:r>
          </a:p>
          <a:p>
            <a:pPr marL="0" indent="0">
              <a:buNone/>
            </a:pPr>
            <a:r>
              <a:rPr lang="ru-RU" dirty="0"/>
              <a:t>выбор главной героини </a:t>
            </a:r>
            <a:r>
              <a:rPr lang="ru-RU" dirty="0" smtClean="0"/>
              <a:t>—умирающей </a:t>
            </a:r>
            <a:r>
              <a:rPr lang="ru-RU" dirty="0"/>
              <a:t>от неизлечимой болезни;</a:t>
            </a:r>
          </a:p>
          <a:p>
            <a:pPr marL="0" indent="0">
              <a:buNone/>
            </a:pPr>
            <a:r>
              <a:rPr lang="ru-RU" dirty="0"/>
              <a:t>действие оперы в современном для слушателей Париже (середины XIX века).</a:t>
            </a:r>
          </a:p>
          <a:p>
            <a:pPr marL="0" indent="0">
              <a:buNone/>
            </a:pPr>
            <a:r>
              <a:rPr lang="ru-RU" dirty="0"/>
              <a:t>Оригинальная партитура оперы делится на три акта: действие первого проходит в салоне Виолетты, второго — в её загородном доме и во дворце Флоры </a:t>
            </a:r>
            <a:r>
              <a:rPr lang="ru-RU" dirty="0" err="1"/>
              <a:t>Бервуа</a:t>
            </a:r>
            <a:r>
              <a:rPr lang="ru-RU" dirty="0"/>
              <a:t>, третьего — в последней квартире Виолетты. Большая длина второго акта привела к тому, что при постановке его естественным образом стали разбивать на два действия, и в наши дни «Травиата» обычно ставится как опера в четырёх действиях с тремя антрактами.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095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Ð°ÑÑÐ¸Ð½ÐºÐ¸ Ð¿Ð¾ Ð·Ð°Ð¿ÑÐ¾ÑÑ ÐÐµÑÐ´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2744"/>
            <a:ext cx="3332136" cy="431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41862" y="4164567"/>
            <a:ext cx="5397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</a:rPr>
              <a:t>. Coro dell' </a:t>
            </a:r>
            <a:r>
              <a:rPr lang="en-US" b="1" i="1" dirty="0" err="1">
                <a:solidFill>
                  <a:srgbClr val="FFFF00"/>
                </a:solidFill>
              </a:rPr>
              <a:t>Accademia</a:t>
            </a:r>
            <a:r>
              <a:rPr lang="en-US" b="1" i="1" dirty="0">
                <a:solidFill>
                  <a:srgbClr val="FFFF00"/>
                </a:solidFill>
              </a:rPr>
              <a:t> di Santa Cecilia, Rome</a:t>
            </a:r>
            <a:endParaRPr lang="ru-RU" dirty="0"/>
          </a:p>
        </p:txBody>
      </p:sp>
      <p:pic>
        <p:nvPicPr>
          <p:cNvPr id="10244" name="Picture 4" descr="ÐÐ°ÑÑÐ¸Ð½ÐºÐ¸ Ð¿Ð¾ Ð·Ð°Ð¿ÑÐ¾ÑÑ . Coro dell' Accademia di Santa Cecilia, R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162" y="4533899"/>
            <a:ext cx="695325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2869" y="123530"/>
            <a:ext cx="76842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Джузе́ппе</a:t>
            </a:r>
            <a:r>
              <a:rPr lang="ru-RU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Фортуни́но</a:t>
            </a:r>
            <a:r>
              <a:rPr lang="ru-RU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Франче́ско</a:t>
            </a:r>
            <a:r>
              <a:rPr lang="ru-RU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Ве́рди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 (итал. </a:t>
            </a:r>
            <a:r>
              <a:rPr lang="ru-RU" i="1" dirty="0" err="1">
                <a:solidFill>
                  <a:srgbClr val="FFFF00"/>
                </a:solidFill>
                <a:latin typeface="Arial" panose="020B0604020202020204" pitchFamily="34" charset="0"/>
              </a:rPr>
              <a:t>Giuseppe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FFFF00"/>
                </a:solidFill>
                <a:latin typeface="Arial" panose="020B0604020202020204" pitchFamily="34" charset="0"/>
              </a:rPr>
              <a:t>Fortunino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FFFF00"/>
                </a:solidFill>
                <a:latin typeface="Arial" panose="020B0604020202020204" pitchFamily="34" charset="0"/>
              </a:rPr>
              <a:t>Francesco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FFFF00"/>
                </a:solidFill>
                <a:latin typeface="Arial" panose="020B0604020202020204" pitchFamily="34" charset="0"/>
              </a:rPr>
              <a:t>Verdi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, 10 октября 1813 года, в итальянской деревне </a:t>
            </a:r>
            <a:r>
              <a:rPr lang="ru-RU" i="1" dirty="0" err="1">
                <a:solidFill>
                  <a:srgbClr val="FFFF00"/>
                </a:solidFill>
                <a:latin typeface="Arial" panose="020B0604020202020204" pitchFamily="34" charset="0"/>
              </a:rPr>
              <a:t>Ле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 </a:t>
            </a:r>
            <a:r>
              <a:rPr lang="ru-RU" i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Ронколе</a:t>
            </a:r>
            <a:r>
              <a:rPr lang="ru-RU" i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расположенной в северной части Ломбардии, на нижнем притоке реки По, близ города </a:t>
            </a:r>
            <a:r>
              <a:rPr lang="ru-RU" i="1" u="sng" dirty="0" err="1">
                <a:solidFill>
                  <a:srgbClr val="FFFF00"/>
                </a:solidFill>
                <a:latin typeface="Arial" panose="020B0604020202020204" pitchFamily="34" charset="0"/>
              </a:rPr>
              <a:t>Буссето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, Французская империя — 27 января 1901 года, Милан, </a:t>
            </a:r>
            <a:r>
              <a:rPr lang="ru-RU" i="1" dirty="0" smtClean="0">
                <a:solidFill>
                  <a:srgbClr val="FFFF00"/>
                </a:solidFill>
                <a:latin typeface="Arial" panose="020B0604020202020204" pitchFamily="34" charset="0"/>
              </a:rPr>
              <a:t>Италия)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 — итальянский композитор, творчество которого является одним из крупнейших достижений мирового оперного искусства и кульминацией развития итальянской оперы XIX века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92677" y="228254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  <a:latin typeface="Arial" panose="020B0604020202020204" pitchFamily="34" charset="0"/>
              </a:rPr>
              <a:t>Оркестр Академии Национальной академии Санта-</a:t>
            </a:r>
            <a:r>
              <a:rPr lang="ru-RU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Сесилия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 (Оркестр Национальной академии Санта-</a:t>
            </a:r>
            <a:r>
              <a:rPr lang="ru-RU" i="1" dirty="0" err="1">
                <a:solidFill>
                  <a:srgbClr val="FFFF00"/>
                </a:solidFill>
                <a:latin typeface="Arial" panose="020B0604020202020204" pitchFamily="34" charset="0"/>
              </a:rPr>
              <a:t>Сесилии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) - итальянский симфонический оркестр, базирующийся в Риме. Резидент в </a:t>
            </a:r>
            <a:r>
              <a:rPr lang="ru-RU" i="1" dirty="0" err="1">
                <a:solidFill>
                  <a:srgbClr val="FFFF00"/>
                </a:solidFill>
                <a:latin typeface="Arial" panose="020B0604020202020204" pitchFamily="34" charset="0"/>
              </a:rPr>
              <a:t>Auditorium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FFFF00"/>
                </a:solidFill>
                <a:latin typeface="Arial" panose="020B0604020202020204" pitchFamily="34" charset="0"/>
              </a:rPr>
              <a:t>Parco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FFFF00"/>
                </a:solidFill>
                <a:latin typeface="Arial" panose="020B0604020202020204" pitchFamily="34" charset="0"/>
              </a:rPr>
              <a:t>della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FFFF00"/>
                </a:solidFill>
                <a:latin typeface="Arial" panose="020B0604020202020204" pitchFamily="34" charset="0"/>
              </a:rPr>
              <a:t>Musica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 , оркестр в основном исполняет свои концерты в Риме в </a:t>
            </a:r>
            <a:r>
              <a:rPr lang="ru-RU" i="1" dirty="0" err="1">
                <a:solidFill>
                  <a:srgbClr val="FFFF00"/>
                </a:solidFill>
                <a:latin typeface="Arial" panose="020B0604020202020204" pitchFamily="34" charset="0"/>
              </a:rPr>
              <a:t>Sala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FFFF00"/>
                </a:solidFill>
                <a:latin typeface="Arial" panose="020B0604020202020204" pitchFamily="34" charset="0"/>
              </a:rPr>
              <a:t>Santa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FFFF00"/>
                </a:solidFill>
                <a:latin typeface="Arial" panose="020B0604020202020204" pitchFamily="34" charset="0"/>
              </a:rPr>
              <a:t>CeciliaAuditorium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171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41" y="764373"/>
            <a:ext cx="11420959" cy="351505"/>
          </a:xfrm>
        </p:spPr>
        <p:txBody>
          <a:bodyPr>
            <a:normAutofit fontScale="90000"/>
          </a:bodyPr>
          <a:lstStyle/>
          <a:p>
            <a:r>
              <a:rPr lang="en-US" sz="1800" b="1" i="1" dirty="0">
                <a:solidFill>
                  <a:srgbClr val="FFFF00"/>
                </a:solidFill>
              </a:rPr>
              <a:t>11. </a:t>
            </a:r>
            <a:r>
              <a:rPr lang="en-US" sz="1800" b="1" i="1" dirty="0" err="1">
                <a:solidFill>
                  <a:srgbClr val="FFFF00"/>
                </a:solidFill>
              </a:rPr>
              <a:t>Viens</a:t>
            </a:r>
            <a:r>
              <a:rPr lang="en-US" sz="1800" b="1" i="1" dirty="0">
                <a:solidFill>
                  <a:srgbClr val="FFFF00"/>
                </a:solidFill>
              </a:rPr>
              <a:t>, </a:t>
            </a:r>
            <a:r>
              <a:rPr lang="en-US" sz="1800" b="1" i="1" dirty="0" err="1">
                <a:solidFill>
                  <a:srgbClr val="FFFF00"/>
                </a:solidFill>
              </a:rPr>
              <a:t>Mallika</a:t>
            </a:r>
            <a:r>
              <a:rPr lang="en-US" sz="1800" b="1" i="1" dirty="0">
                <a:solidFill>
                  <a:srgbClr val="FFFF00"/>
                </a:solidFill>
              </a:rPr>
              <a:t>... Dome </a:t>
            </a:r>
            <a:r>
              <a:rPr lang="en-US" sz="1800" b="1" i="1" dirty="0" err="1">
                <a:solidFill>
                  <a:srgbClr val="FFFF00"/>
                </a:solidFill>
              </a:rPr>
              <a:t>epais</a:t>
            </a:r>
            <a:r>
              <a:rPr lang="en-US" sz="1800" b="1" i="1" dirty="0">
                <a:solidFill>
                  <a:srgbClr val="FFFF00"/>
                </a:solidFill>
              </a:rPr>
              <a:t> le </a:t>
            </a:r>
            <a:r>
              <a:rPr lang="en-US" sz="1800" b="1" i="1" dirty="0" err="1">
                <a:solidFill>
                  <a:srgbClr val="FFFF00"/>
                </a:solidFill>
              </a:rPr>
              <a:t>jasmin</a:t>
            </a:r>
            <a:r>
              <a:rPr lang="en-US" sz="1800" b="1" i="1" dirty="0">
                <a:solidFill>
                  <a:srgbClr val="FFFF00"/>
                </a:solidFill>
              </a:rPr>
              <a:t> — «</a:t>
            </a:r>
            <a:r>
              <a:rPr lang="ru-RU" sz="1800" b="1" i="1" dirty="0" err="1">
                <a:solidFill>
                  <a:srgbClr val="FFFF00"/>
                </a:solidFill>
              </a:rPr>
              <a:t>Лакме</a:t>
            </a:r>
            <a:r>
              <a:rPr lang="en-US" sz="1800" b="1" i="1" dirty="0">
                <a:solidFill>
                  <a:srgbClr val="FFFF00"/>
                </a:solidFill>
              </a:rPr>
              <a:t>» </a:t>
            </a:r>
            <a:r>
              <a:rPr lang="ru-RU" sz="1800" b="1" i="1" dirty="0">
                <a:solidFill>
                  <a:srgbClr val="FFFF00"/>
                </a:solidFill>
              </a:rPr>
              <a:t>Делиб</a:t>
            </a:r>
            <a:r>
              <a:rPr lang="en-US" sz="1800" b="1" i="1" dirty="0">
                <a:solidFill>
                  <a:srgbClr val="FFFF00"/>
                </a:solidFill>
              </a:rPr>
              <a:t>. </a:t>
            </a:r>
            <a:r>
              <a:rPr lang="ru-RU" sz="1800" b="1" i="1" dirty="0" err="1">
                <a:solidFill>
                  <a:srgbClr val="FFFF00"/>
                </a:solidFill>
              </a:rPr>
              <a:t>Исп</a:t>
            </a:r>
            <a:r>
              <a:rPr lang="en-US" sz="1800" b="1" i="1" dirty="0">
                <a:solidFill>
                  <a:srgbClr val="FFFF00"/>
                </a:solidFill>
              </a:rPr>
              <a:t>. </a:t>
            </a:r>
            <a:r>
              <a:rPr lang="en-US" sz="1800" b="1" i="1" dirty="0" err="1">
                <a:solidFill>
                  <a:srgbClr val="FFFF00"/>
                </a:solidFill>
              </a:rPr>
              <a:t>Mady</a:t>
            </a:r>
            <a:r>
              <a:rPr lang="en-US" sz="1800" b="1" i="1" dirty="0">
                <a:solidFill>
                  <a:srgbClr val="FFFF00"/>
                </a:solidFill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</a:rPr>
              <a:t>Mesplé</a:t>
            </a:r>
            <a:r>
              <a:rPr lang="en-US" sz="1800" b="1" i="1" dirty="0">
                <a:solidFill>
                  <a:srgbClr val="FFFF00"/>
                </a:solidFill>
              </a:rPr>
              <a:t> &amp; Danielle Millet</a:t>
            </a:r>
            <a:r>
              <a:rPr lang="en-US" sz="1800" dirty="0">
                <a:solidFill>
                  <a:srgbClr val="FFFF00"/>
                </a:solidFill>
              </a:rPr>
              <a:t/>
            </a:r>
            <a:br>
              <a:rPr lang="en-US" sz="1800" dirty="0">
                <a:solidFill>
                  <a:srgbClr val="FFFF00"/>
                </a:solidFill>
              </a:rPr>
            </a:br>
            <a:endParaRPr lang="ru-RU" sz="1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115878"/>
            <a:ext cx="10820400" cy="54941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«</a:t>
            </a:r>
            <a:r>
              <a:rPr lang="ru-RU" b="1" dirty="0" err="1"/>
              <a:t>Лакме</a:t>
            </a:r>
            <a:r>
              <a:rPr lang="ru-RU" b="1" dirty="0"/>
              <a:t>»</a:t>
            </a:r>
            <a:r>
              <a:rPr lang="ru-RU" dirty="0"/>
              <a:t>  — опера в трёх актах, написанная Лео </a:t>
            </a:r>
            <a:r>
              <a:rPr lang="ru-RU" dirty="0" smtClean="0"/>
              <a:t>Делибом </a:t>
            </a:r>
            <a:r>
              <a:rPr lang="ru-RU" dirty="0"/>
              <a:t> на </a:t>
            </a:r>
            <a:r>
              <a:rPr lang="ru-RU" dirty="0" smtClean="0"/>
              <a:t>либретто</a:t>
            </a:r>
            <a:r>
              <a:rPr lang="ru-RU" dirty="0"/>
              <a:t> </a:t>
            </a:r>
            <a:r>
              <a:rPr lang="ru-RU" dirty="0" smtClean="0"/>
              <a:t>Эдмона </a:t>
            </a:r>
            <a:r>
              <a:rPr lang="ru-RU" dirty="0" err="1"/>
              <a:t>Гондине</a:t>
            </a:r>
            <a:r>
              <a:rPr lang="ru-RU" dirty="0"/>
              <a:t> и Филиппа Жиля, основанном на романе Пьера </a:t>
            </a:r>
            <a:r>
              <a:rPr lang="ru-RU" dirty="0" err="1"/>
              <a:t>Лоти</a:t>
            </a:r>
            <a:r>
              <a:rPr lang="ru-RU" dirty="0"/>
              <a:t> «</a:t>
            </a:r>
            <a:r>
              <a:rPr lang="ru-RU" i="1" dirty="0" err="1"/>
              <a:t>Рараю</a:t>
            </a:r>
            <a:r>
              <a:rPr lang="ru-RU" i="1" dirty="0"/>
              <a:t>, или Женитьба </a:t>
            </a:r>
            <a:r>
              <a:rPr lang="ru-RU" i="1" dirty="0" err="1"/>
              <a:t>Лоти</a:t>
            </a:r>
            <a:r>
              <a:rPr lang="ru-RU" dirty="0"/>
              <a:t>». Как многие другие французские оперы конца XIX века, </a:t>
            </a:r>
            <a:r>
              <a:rPr lang="ru-RU" dirty="0" smtClean="0"/>
              <a:t>«</a:t>
            </a:r>
            <a:r>
              <a:rPr lang="ru-RU" dirty="0" err="1" smtClean="0"/>
              <a:t>Лакме</a:t>
            </a:r>
            <a:r>
              <a:rPr lang="ru-RU" dirty="0"/>
              <a:t>» наполнена восточным колоритом и была написана специально для Марии </a:t>
            </a:r>
            <a:r>
              <a:rPr lang="ru-RU" dirty="0" err="1"/>
              <a:t>ван</a:t>
            </a:r>
            <a:r>
              <a:rPr lang="ru-RU" dirty="0"/>
              <a:t> </a:t>
            </a:r>
            <a:r>
              <a:rPr lang="ru-RU" dirty="0" err="1"/>
              <a:t>Зандт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Премьера состоялась 14 апреля 1883 года в Опера Комик в Париже.</a:t>
            </a:r>
          </a:p>
          <a:p>
            <a:pPr marL="0" indent="0">
              <a:buNone/>
            </a:pPr>
            <a:r>
              <a:rPr lang="ru-RU" dirty="0"/>
              <a:t>На русском языке впервые прозвучала в Москве в Большом </a:t>
            </a:r>
            <a:r>
              <a:rPr lang="ru-RU" dirty="0" smtClean="0"/>
              <a:t>театре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/>
              <a:t>1895 году. Автор русского перевода либретто — Екатерина </a:t>
            </a:r>
            <a:r>
              <a:rPr lang="ru-RU" dirty="0" err="1" smtClean="0"/>
              <a:t>Клетнова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Действие происходит в конце XIX века в британской Индии. Многие индусы вынуждены верить в своих богов тайно. </a:t>
            </a:r>
            <a:r>
              <a:rPr lang="ru-RU" dirty="0" err="1"/>
              <a:t>Джеральд</a:t>
            </a:r>
            <a:r>
              <a:rPr lang="ru-RU" dirty="0"/>
              <a:t>, английский офицер, случайно набредает на священный храм брахман. Он встречает </a:t>
            </a:r>
            <a:r>
              <a:rPr lang="ru-RU" dirty="0" err="1"/>
              <a:t>Лакме</a:t>
            </a:r>
            <a:r>
              <a:rPr lang="ru-RU" dirty="0"/>
              <a:t> (её имя происходит от санскритского </a:t>
            </a:r>
            <a:r>
              <a:rPr lang="ru-RU" dirty="0" err="1"/>
              <a:t>Лакшми</a:t>
            </a:r>
            <a:r>
              <a:rPr lang="ru-RU" dirty="0"/>
              <a:t>), дочь верховного жреца </a:t>
            </a:r>
            <a:r>
              <a:rPr lang="ru-RU" dirty="0" err="1"/>
              <a:t>Нилаканты</a:t>
            </a:r>
            <a:r>
              <a:rPr lang="ru-RU" dirty="0"/>
              <a:t>. Молодые люди влюбляются друг в друга. </a:t>
            </a:r>
            <a:r>
              <a:rPr lang="ru-RU" dirty="0" err="1"/>
              <a:t>Нилаканта</a:t>
            </a:r>
            <a:r>
              <a:rPr lang="ru-RU" dirty="0"/>
              <a:t> призывает к мести англичанину, опозорившему храм.</a:t>
            </a:r>
          </a:p>
          <a:p>
            <a:pPr marL="0" indent="0">
              <a:buNone/>
            </a:pPr>
            <a:r>
              <a:rPr lang="ru-RU" dirty="0"/>
              <a:t>На базаре </a:t>
            </a:r>
            <a:r>
              <a:rPr lang="ru-RU" dirty="0" err="1"/>
              <a:t>Нилаканта</a:t>
            </a:r>
            <a:r>
              <a:rPr lang="ru-RU" dirty="0"/>
              <a:t> заставляет </a:t>
            </a:r>
            <a:r>
              <a:rPr lang="ru-RU" dirty="0" err="1"/>
              <a:t>Лакме</a:t>
            </a:r>
            <a:r>
              <a:rPr lang="ru-RU" dirty="0"/>
              <a:t> соблазнительно петь («легенда», ария с колокольчиками — </a:t>
            </a:r>
            <a:r>
              <a:rPr lang="ru-RU" i="1" dirty="0"/>
              <a:t>«</a:t>
            </a:r>
            <a:r>
              <a:rPr lang="ru-RU" i="1" dirty="0" err="1"/>
              <a:t>Légende</a:t>
            </a:r>
            <a:r>
              <a:rPr lang="ru-RU" i="1" dirty="0"/>
              <a:t> </a:t>
            </a:r>
            <a:r>
              <a:rPr lang="ru-RU" i="1" dirty="0" err="1"/>
              <a:t>du</a:t>
            </a:r>
            <a:r>
              <a:rPr lang="ru-RU" i="1" dirty="0"/>
              <a:t> </a:t>
            </a:r>
            <a:r>
              <a:rPr lang="ru-RU" i="1" dirty="0" err="1"/>
              <a:t>Paria</a:t>
            </a:r>
            <a:r>
              <a:rPr lang="ru-RU" i="1" dirty="0"/>
              <a:t>», «</a:t>
            </a:r>
            <a:r>
              <a:rPr lang="ru-RU" i="1" dirty="0" err="1"/>
              <a:t>Ah</a:t>
            </a:r>
            <a:r>
              <a:rPr lang="ru-RU" i="1" dirty="0"/>
              <a:t>!… </a:t>
            </a:r>
            <a:r>
              <a:rPr lang="ru-RU" i="1" dirty="0" err="1"/>
              <a:t>Par</a:t>
            </a:r>
            <a:r>
              <a:rPr lang="ru-RU" i="1" dirty="0"/>
              <a:t> </a:t>
            </a:r>
            <a:r>
              <a:rPr lang="ru-RU" i="1" dirty="0" err="1"/>
              <a:t>les</a:t>
            </a:r>
            <a:r>
              <a:rPr lang="ru-RU" i="1" dirty="0"/>
              <a:t> </a:t>
            </a:r>
            <a:r>
              <a:rPr lang="ru-RU" i="1" dirty="0" err="1"/>
              <a:t>dieux</a:t>
            </a:r>
            <a:r>
              <a:rPr lang="ru-RU" i="1" dirty="0"/>
              <a:t> </a:t>
            </a:r>
            <a:r>
              <a:rPr lang="ru-RU" i="1" dirty="0" err="1"/>
              <a:t>inspires</a:t>
            </a:r>
            <a:r>
              <a:rPr lang="ru-RU" i="1" dirty="0"/>
              <a:t>… </a:t>
            </a:r>
            <a:r>
              <a:rPr lang="ru-RU" i="1" dirty="0" err="1"/>
              <a:t>Où</a:t>
            </a:r>
            <a:r>
              <a:rPr lang="ru-RU" i="1" dirty="0"/>
              <a:t> </a:t>
            </a:r>
            <a:r>
              <a:rPr lang="ru-RU" i="1" dirty="0" err="1"/>
              <a:t>va</a:t>
            </a:r>
            <a:r>
              <a:rPr lang="ru-RU" i="1" dirty="0"/>
              <a:t> </a:t>
            </a:r>
            <a:r>
              <a:rPr lang="ru-RU" i="1" dirty="0" err="1"/>
              <a:t>la</a:t>
            </a:r>
            <a:r>
              <a:rPr lang="ru-RU" i="1" dirty="0"/>
              <a:t> </a:t>
            </a:r>
            <a:r>
              <a:rPr lang="ru-RU" i="1" dirty="0" err="1"/>
              <a:t>jeune</a:t>
            </a:r>
            <a:r>
              <a:rPr lang="ru-RU" i="1" dirty="0"/>
              <a:t> </a:t>
            </a:r>
            <a:r>
              <a:rPr lang="ru-RU" i="1" dirty="0" err="1"/>
              <a:t>indoue</a:t>
            </a:r>
            <a:r>
              <a:rPr lang="ru-RU" i="1" dirty="0"/>
              <a:t>»</a:t>
            </a:r>
            <a:r>
              <a:rPr lang="ru-RU" dirty="0"/>
              <a:t>), для того, чтобы святотатец выдал себя. Когда </a:t>
            </a:r>
            <a:r>
              <a:rPr lang="ru-RU" dirty="0" err="1"/>
              <a:t>Джеральд</a:t>
            </a:r>
            <a:r>
              <a:rPr lang="ru-RU" dirty="0"/>
              <a:t> выступает вперёд, </a:t>
            </a:r>
            <a:r>
              <a:rPr lang="ru-RU" dirty="0" err="1"/>
              <a:t>Лакме</a:t>
            </a:r>
            <a:r>
              <a:rPr lang="ru-RU" dirty="0"/>
              <a:t> падает в обморок, а </a:t>
            </a:r>
            <a:r>
              <a:rPr lang="ru-RU" dirty="0" err="1"/>
              <a:t>Нилаканта</a:t>
            </a:r>
            <a:r>
              <a:rPr lang="ru-RU" dirty="0"/>
              <a:t> ранит </a:t>
            </a:r>
            <a:r>
              <a:rPr lang="ru-RU" dirty="0" err="1"/>
              <a:t>Джеральда</a:t>
            </a:r>
            <a:r>
              <a:rPr lang="ru-RU" dirty="0"/>
              <a:t>. </a:t>
            </a:r>
            <a:r>
              <a:rPr lang="ru-RU" dirty="0" err="1"/>
              <a:t>Лакме</a:t>
            </a:r>
            <a:r>
              <a:rPr lang="ru-RU" dirty="0"/>
              <a:t> уводит возлюбленного в секретное укрытие в лесах, где лечит его.</a:t>
            </a:r>
          </a:p>
          <a:p>
            <a:pPr marL="0" indent="0">
              <a:buNone/>
            </a:pPr>
            <a:r>
              <a:rPr lang="ru-RU" dirty="0"/>
              <a:t>Когда </a:t>
            </a:r>
            <a:r>
              <a:rPr lang="ru-RU" dirty="0" err="1"/>
              <a:t>Лакме</a:t>
            </a:r>
            <a:r>
              <a:rPr lang="ru-RU" dirty="0"/>
              <a:t> уходит за святой водой, которая должна подкрепить клятвы молодой пары, Фредерик, другой офицер, появляется перед </a:t>
            </a:r>
            <a:r>
              <a:rPr lang="ru-RU" dirty="0" err="1"/>
              <a:t>Джеральдом</a:t>
            </a:r>
            <a:r>
              <a:rPr lang="ru-RU" dirty="0"/>
              <a:t> и напоминает ему о долге перед королевой. Вернувшись, </a:t>
            </a:r>
            <a:r>
              <a:rPr lang="ru-RU" dirty="0" err="1"/>
              <a:t>Лакме</a:t>
            </a:r>
            <a:r>
              <a:rPr lang="ru-RU" dirty="0"/>
              <a:t> видит, как изменилось поведение любимого, и понимает, что потеряла его. Она кончает с собой, съев ядовитое растение.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57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Ð°ÑÑÐ¸Ð½ÐºÐ¸ Ð¿Ð¾ Ð·Ð°Ð¿ÑÐ¾ÑÑ ÐÐµÐ»Ð¸Ð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5749"/>
            <a:ext cx="20574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3668" y="3726417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</a:rPr>
              <a:t>Делиб</a:t>
            </a:r>
            <a:endParaRPr lang="ru-RU" dirty="0"/>
          </a:p>
        </p:txBody>
      </p:sp>
      <p:pic>
        <p:nvPicPr>
          <p:cNvPr id="11268" name="Picture 4" descr="ÐÐ°ÑÑÐ¸Ð½ÐºÐ¸ Ð¿Ð¾ Ð·Ð°Ð¿ÑÐ¾ÑÑ Mady MesplÃ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112" y="-92990"/>
            <a:ext cx="2857500" cy="411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ÐÐ°ÑÑÐ¸Ð½ÐºÐ¸ Ð¿Ð¾ Ð·Ð°Ð¿ÑÐ¾ÑÑ Danielle Mill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112" y="402197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16200000">
            <a:off x="7233929" y="3482554"/>
            <a:ext cx="3567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FFFF00"/>
                </a:solidFill>
              </a:rPr>
              <a:t>Mady</a:t>
            </a:r>
            <a:r>
              <a:rPr lang="en-US" b="1" i="1" dirty="0">
                <a:solidFill>
                  <a:srgbClr val="FFFF00"/>
                </a:solidFill>
              </a:rPr>
              <a:t> </a:t>
            </a:r>
            <a:r>
              <a:rPr lang="en-US" b="1" i="1" dirty="0" err="1">
                <a:solidFill>
                  <a:srgbClr val="FFFF00"/>
                </a:solidFill>
              </a:rPr>
              <a:t>Mesplé</a:t>
            </a:r>
            <a:r>
              <a:rPr lang="en-US" b="1" i="1" dirty="0">
                <a:solidFill>
                  <a:srgbClr val="FFFF00"/>
                </a:solidFill>
              </a:rPr>
              <a:t> &amp; Danielle Millet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7567" y="169509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</a:rPr>
              <a:t>Клеман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</a:rPr>
              <a:t>Филибер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</a:rPr>
              <a:t> Лео Делиб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</a:rPr>
              <a:t> (фр. 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</a:rPr>
              <a:t>Clément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</a:rPr>
              <a:t>Philibert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</a:rPr>
              <a:t>Léo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</a:rPr>
              <a:t> Delibes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</a:rPr>
              <a:t>; 21 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</a:rPr>
              <a:t>февраля 1836, Сен-Жермен-</a:t>
            </a:r>
            <a:r>
              <a:rPr lang="ru-RU" dirty="0" err="1">
                <a:solidFill>
                  <a:srgbClr val="FFFF00"/>
                </a:solidFill>
                <a:latin typeface="Arial" panose="020B0604020202020204" pitchFamily="34" charset="0"/>
              </a:rPr>
              <a:t>дю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</a:rPr>
              <a:t>-Валь — 16 января 1891, Париж) — французский композитор, создатель балетов, опер, оперетт.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763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0041" y="0"/>
            <a:ext cx="8610600" cy="1293028"/>
          </a:xfrm>
        </p:spPr>
        <p:txBody>
          <a:bodyPr>
            <a:normAutofit/>
          </a:bodyPr>
          <a:lstStyle/>
          <a:p>
            <a:r>
              <a:rPr lang="en-US" sz="1800" b="1" i="1" dirty="0">
                <a:solidFill>
                  <a:srgbClr val="FFFF00"/>
                </a:solidFill>
              </a:rPr>
              <a:t>12. E </a:t>
            </a:r>
            <a:r>
              <a:rPr lang="en-US" sz="1800" b="1" i="1" dirty="0" err="1">
                <a:solidFill>
                  <a:srgbClr val="FFFF00"/>
                </a:solidFill>
              </a:rPr>
              <a:t>lucevan</a:t>
            </a:r>
            <a:r>
              <a:rPr lang="en-US" sz="1800" b="1" i="1" dirty="0">
                <a:solidFill>
                  <a:srgbClr val="FFFF00"/>
                </a:solidFill>
              </a:rPr>
              <a:t> le </a:t>
            </a:r>
            <a:r>
              <a:rPr lang="en-US" sz="1800" b="1" i="1" dirty="0" err="1">
                <a:solidFill>
                  <a:srgbClr val="FFFF00"/>
                </a:solidFill>
              </a:rPr>
              <a:t>stelle</a:t>
            </a:r>
            <a:r>
              <a:rPr lang="en-US" sz="1800" b="1" i="1" dirty="0">
                <a:solidFill>
                  <a:srgbClr val="FFFF00"/>
                </a:solidFill>
              </a:rPr>
              <a:t> — «</a:t>
            </a:r>
            <a:r>
              <a:rPr lang="ru-RU" sz="1800" b="1" i="1" dirty="0">
                <a:solidFill>
                  <a:srgbClr val="FFFF00"/>
                </a:solidFill>
              </a:rPr>
              <a:t>Тоска</a:t>
            </a:r>
            <a:r>
              <a:rPr lang="en-US" sz="1800" b="1" i="1" dirty="0">
                <a:solidFill>
                  <a:srgbClr val="FFFF00"/>
                </a:solidFill>
              </a:rPr>
              <a:t>» </a:t>
            </a:r>
            <a:r>
              <a:rPr lang="ru-RU" sz="1800" b="1" i="1" dirty="0" err="1">
                <a:solidFill>
                  <a:srgbClr val="FFFF00"/>
                </a:solidFill>
              </a:rPr>
              <a:t>Пуччини</a:t>
            </a:r>
            <a:r>
              <a:rPr lang="en-US" sz="1800" b="1" i="1" dirty="0">
                <a:solidFill>
                  <a:srgbClr val="FFFF00"/>
                </a:solidFill>
              </a:rPr>
              <a:t>. </a:t>
            </a:r>
            <a:r>
              <a:rPr lang="ru-RU" sz="1800" b="1" i="1" dirty="0" err="1">
                <a:solidFill>
                  <a:srgbClr val="FFFF00"/>
                </a:solidFill>
              </a:rPr>
              <a:t>Исп</a:t>
            </a:r>
            <a:r>
              <a:rPr lang="en-US" sz="1800" b="1" i="1" dirty="0">
                <a:solidFill>
                  <a:srgbClr val="FFFF00"/>
                </a:solidFill>
              </a:rPr>
              <a:t>. </a:t>
            </a:r>
            <a:r>
              <a:rPr lang="ru-RU" sz="1800" b="1" i="1" dirty="0">
                <a:solidFill>
                  <a:srgbClr val="FFFF00"/>
                </a:solidFill>
              </a:rPr>
              <a:t>Карло </a:t>
            </a:r>
            <a:r>
              <a:rPr lang="ru-RU" sz="1800" b="1" i="1" dirty="0" err="1">
                <a:solidFill>
                  <a:srgbClr val="FFFF00"/>
                </a:solidFill>
              </a:rPr>
              <a:t>Бергонци</a:t>
            </a:r>
            <a:endParaRPr lang="ru-RU" sz="1800" b="1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" y="960120"/>
            <a:ext cx="108204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i="1" dirty="0"/>
              <a:t>«</a:t>
            </a:r>
            <a:r>
              <a:rPr lang="ru-RU" sz="1400" b="1" i="1" dirty="0" err="1"/>
              <a:t>То́ска</a:t>
            </a:r>
            <a:r>
              <a:rPr lang="ru-RU" sz="1400" b="1" i="1" dirty="0" smtClean="0"/>
              <a:t>»</a:t>
            </a:r>
            <a:r>
              <a:rPr lang="ru-RU" sz="1400" i="1" dirty="0"/>
              <a:t> — опера </a:t>
            </a:r>
            <a:r>
              <a:rPr lang="ru-RU" sz="1400" i="1" dirty="0" err="1"/>
              <a:t>Джакомо</a:t>
            </a:r>
            <a:r>
              <a:rPr lang="ru-RU" sz="1400" i="1" dirty="0"/>
              <a:t> </a:t>
            </a:r>
            <a:r>
              <a:rPr lang="ru-RU" sz="1400" i="1" dirty="0" err="1"/>
              <a:t>Пуччини</a:t>
            </a:r>
            <a:r>
              <a:rPr lang="ru-RU" sz="1400" i="1" dirty="0"/>
              <a:t>, одна из самых репертуарных в театрах мира. Либретто </a:t>
            </a:r>
            <a:r>
              <a:rPr lang="ru-RU" sz="1400" i="1" dirty="0" err="1" smtClean="0"/>
              <a:t>Луиджи</a:t>
            </a:r>
            <a:r>
              <a:rPr lang="ru-RU" sz="1400" i="1" dirty="0"/>
              <a:t> </a:t>
            </a:r>
            <a:r>
              <a:rPr lang="ru-RU" sz="1400" i="1" dirty="0" err="1" smtClean="0"/>
              <a:t>Иллики</a:t>
            </a:r>
            <a:r>
              <a:rPr lang="ru-RU" sz="1400" i="1" dirty="0"/>
              <a:t> и Джузеппе </a:t>
            </a:r>
            <a:r>
              <a:rPr lang="ru-RU" sz="1400" i="1" dirty="0" err="1"/>
              <a:t>Джакозы</a:t>
            </a:r>
            <a:r>
              <a:rPr lang="ru-RU" sz="1400" i="1" dirty="0"/>
              <a:t> по одноимённой драме </a:t>
            </a:r>
            <a:r>
              <a:rPr lang="ru-RU" sz="1400" i="1" dirty="0" err="1"/>
              <a:t>Викторьена</a:t>
            </a:r>
            <a:r>
              <a:rPr lang="ru-RU" sz="1400" i="1" dirty="0"/>
              <a:t> </a:t>
            </a:r>
            <a:r>
              <a:rPr lang="ru-RU" sz="1400" i="1" dirty="0" smtClean="0"/>
              <a:t>Сарду(1887</a:t>
            </a:r>
            <a:r>
              <a:rPr lang="ru-RU" sz="1400" i="1" dirty="0"/>
              <a:t>).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5280" y="1473079"/>
            <a:ext cx="1103479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Arial" panose="020B0604020202020204" pitchFamily="34" charset="0"/>
              </a:rPr>
              <a:t>Пьеса «Тоска» была написана В. Сарду специально для Сары Бернар, и актриса имела в ней огромный успех. Премьера состоялась 24 ноября 1887 года в парижском театре </a:t>
            </a:r>
            <a:r>
              <a:rPr lang="ru-RU" sz="1400" i="1" dirty="0" smtClean="0">
                <a:latin typeface="Arial" panose="020B0604020202020204" pitchFamily="34" charset="0"/>
              </a:rPr>
              <a:t>Порт-Сен-Мартен. </a:t>
            </a:r>
            <a:r>
              <a:rPr lang="ru-RU" sz="1400" i="1" dirty="0" err="1">
                <a:latin typeface="Arial" panose="020B0604020202020204" pitchFamily="34" charset="0"/>
              </a:rPr>
              <a:t>Пуччини</a:t>
            </a:r>
            <a:r>
              <a:rPr lang="ru-RU" sz="1400" i="1" dirty="0">
                <a:latin typeface="Arial" panose="020B0604020202020204" pitchFamily="34" charset="0"/>
              </a:rPr>
              <a:t> увидел пьесу в миланском театре </a:t>
            </a:r>
            <a:r>
              <a:rPr lang="ru-RU" sz="1400" i="1" dirty="0" err="1">
                <a:latin typeface="Arial" panose="020B0604020202020204" pitchFamily="34" charset="0"/>
              </a:rPr>
              <a:t>Filodrammatico</a:t>
            </a:r>
            <a:r>
              <a:rPr lang="ru-RU" sz="1400" i="1" dirty="0">
                <a:latin typeface="Arial" panose="020B0604020202020204" pitchFamily="34" charset="0"/>
              </a:rPr>
              <a:t>. В письме от 7 мая 1889 года композитор поручает своему издателю Джулио </a:t>
            </a:r>
            <a:r>
              <a:rPr lang="ru-RU" sz="1400" i="1" dirty="0" err="1">
                <a:latin typeface="Arial" panose="020B0604020202020204" pitchFamily="34" charset="0"/>
              </a:rPr>
              <a:t>Рикорди</a:t>
            </a:r>
            <a:r>
              <a:rPr lang="ru-RU" sz="1400" i="1" dirty="0">
                <a:latin typeface="Arial" panose="020B0604020202020204" pitchFamily="34" charset="0"/>
              </a:rPr>
              <a:t> провести все необходимые переговоры, чтобы получить разрешение Сарду на написание по его произведению оперы. Интерес как источник для либретто пьеса возбудила также у Верди и </a:t>
            </a:r>
            <a:r>
              <a:rPr lang="ru-RU" sz="1400" i="1" dirty="0" err="1" smtClean="0">
                <a:latin typeface="Arial" panose="020B0604020202020204" pitchFamily="34" charset="0"/>
              </a:rPr>
              <a:t>Франкетти</a:t>
            </a:r>
            <a:r>
              <a:rPr lang="ru-RU" sz="1400" i="1" dirty="0" smtClean="0">
                <a:latin typeface="Arial" panose="020B0604020202020204" pitchFamily="34" charset="0"/>
              </a:rPr>
              <a:t>. </a:t>
            </a:r>
            <a:r>
              <a:rPr lang="ru-RU" sz="1400" i="1" dirty="0">
                <a:latin typeface="Arial" panose="020B0604020202020204" pitchFamily="34" charset="0"/>
              </a:rPr>
              <a:t>Последний и получил права на написание оперы и даже начал работу. Однако, благодаря </a:t>
            </a:r>
            <a:r>
              <a:rPr lang="ru-RU" sz="1400" i="1" dirty="0" err="1">
                <a:latin typeface="Arial" panose="020B0604020202020204" pitchFamily="34" charset="0"/>
              </a:rPr>
              <a:t>Рикорди</a:t>
            </a:r>
            <a:r>
              <a:rPr lang="ru-RU" sz="1400" i="1" dirty="0">
                <a:latin typeface="Arial" panose="020B0604020202020204" pitchFamily="34" charset="0"/>
              </a:rPr>
              <a:t>, в конечном счёте эти права перешли к </a:t>
            </a:r>
            <a:r>
              <a:rPr lang="ru-RU" sz="1400" i="1" dirty="0" err="1">
                <a:latin typeface="Arial" panose="020B0604020202020204" pitchFamily="34" charset="0"/>
              </a:rPr>
              <a:t>Пуччини</a:t>
            </a:r>
            <a:r>
              <a:rPr lang="ru-RU" sz="1400" i="1" dirty="0">
                <a:latin typeface="Arial" panose="020B0604020202020204" pitchFamily="34" charset="0"/>
              </a:rPr>
              <a:t>. К новому проекту композитор обратился в первый раз в 1895 году во время короткого перерыва в работе над партитурой «Богемы». К Л. </a:t>
            </a:r>
            <a:r>
              <a:rPr lang="ru-RU" sz="1400" i="1" dirty="0" err="1">
                <a:latin typeface="Arial" panose="020B0604020202020204" pitchFamily="34" charset="0"/>
              </a:rPr>
              <a:t>Иллике</a:t>
            </a:r>
            <a:r>
              <a:rPr lang="ru-RU" sz="1400" i="1" dirty="0">
                <a:latin typeface="Arial" panose="020B0604020202020204" pitchFamily="34" charset="0"/>
              </a:rPr>
              <a:t> (1859—1919), писавшему либретто ещё для </a:t>
            </a:r>
            <a:r>
              <a:rPr lang="ru-RU" sz="1400" i="1" dirty="0" err="1">
                <a:latin typeface="Arial" panose="020B0604020202020204" pitchFamily="34" charset="0"/>
              </a:rPr>
              <a:t>Франкетти</a:t>
            </a:r>
            <a:r>
              <a:rPr lang="ru-RU" sz="1400" i="1" dirty="0">
                <a:latin typeface="Arial" panose="020B0604020202020204" pitchFamily="34" charset="0"/>
              </a:rPr>
              <a:t>, присоединился Дж. </a:t>
            </a:r>
            <a:r>
              <a:rPr lang="ru-RU" sz="1400" i="1" dirty="0" err="1">
                <a:latin typeface="Arial" panose="020B0604020202020204" pitchFamily="34" charset="0"/>
              </a:rPr>
              <a:t>Джакоза</a:t>
            </a:r>
            <a:r>
              <a:rPr lang="ru-RU" sz="1400" i="1" dirty="0">
                <a:latin typeface="Arial" panose="020B0604020202020204" pitchFamily="34" charset="0"/>
              </a:rPr>
              <a:t> (1847—1906). 13 января 1899 года в Париже </a:t>
            </a:r>
            <a:r>
              <a:rPr lang="ru-RU" sz="1400" i="1" dirty="0" err="1">
                <a:latin typeface="Arial" panose="020B0604020202020204" pitchFamily="34" charset="0"/>
              </a:rPr>
              <a:t>Пуччини</a:t>
            </a:r>
            <a:r>
              <a:rPr lang="ru-RU" sz="1400" i="1" dirty="0">
                <a:latin typeface="Arial" panose="020B0604020202020204" pitchFamily="34" charset="0"/>
              </a:rPr>
              <a:t> встретился с Сарду и получил его согласие на использование пьесы. Позднее композитор согласовал с автором драмы и некоторые изменения в сюжете. </a:t>
            </a:r>
            <a:r>
              <a:rPr lang="ru-RU" sz="1400" i="1" dirty="0" err="1">
                <a:latin typeface="Arial" panose="020B0604020202020204" pitchFamily="34" charset="0"/>
              </a:rPr>
              <a:t>Пуччини</a:t>
            </a:r>
            <a:r>
              <a:rPr lang="ru-RU" sz="1400" i="1" dirty="0">
                <a:latin typeface="Arial" panose="020B0604020202020204" pitchFamily="34" charset="0"/>
              </a:rPr>
              <a:t> настоял на том, чтобы были убраны все второстепенные детали, сюжет предельно упрощён, а действие максимально ускорено. Претерпел изменения и образ главной героини: из дивы, считавшей грехом свою любовь к художнику-вольнодумцу, </a:t>
            </a:r>
            <a:r>
              <a:rPr lang="ru-RU" sz="1400" i="1" dirty="0" err="1">
                <a:latin typeface="Arial" panose="020B0604020202020204" pitchFamily="34" charset="0"/>
              </a:rPr>
              <a:t>Флория</a:t>
            </a:r>
            <a:r>
              <a:rPr lang="ru-RU" sz="1400" i="1" dirty="0">
                <a:latin typeface="Arial" panose="020B0604020202020204" pitchFamily="34" charset="0"/>
              </a:rPr>
              <a:t> Тоска превратилась в талантливую актрису и патриотку Италии.</a:t>
            </a:r>
          </a:p>
          <a:p>
            <a:r>
              <a:rPr lang="ru-RU" sz="1400" i="1" dirty="0">
                <a:latin typeface="Arial" panose="020B0604020202020204" pitchFamily="34" charset="0"/>
              </a:rPr>
              <a:t>Премьера состоялась в римском </a:t>
            </a:r>
            <a:r>
              <a:rPr lang="ru-RU" sz="1400" i="1" dirty="0" err="1">
                <a:latin typeface="Arial" panose="020B0604020202020204" pitchFamily="34" charset="0"/>
              </a:rPr>
              <a:t>Театро</a:t>
            </a:r>
            <a:r>
              <a:rPr lang="ru-RU" sz="1400" i="1" dirty="0">
                <a:latin typeface="Arial" panose="020B0604020202020204" pitchFamily="34" charset="0"/>
              </a:rPr>
              <a:t> </a:t>
            </a:r>
            <a:r>
              <a:rPr lang="ru-RU" sz="1400" i="1" dirty="0" err="1">
                <a:latin typeface="Arial" panose="020B0604020202020204" pitchFamily="34" charset="0"/>
              </a:rPr>
              <a:t>Костанци</a:t>
            </a:r>
            <a:r>
              <a:rPr lang="ru-RU" sz="1400" i="1" dirty="0">
                <a:latin typeface="Arial" panose="020B0604020202020204" pitchFamily="34" charset="0"/>
              </a:rPr>
              <a:t> 14 января 1900 года. Партии исполняли: </a:t>
            </a:r>
            <a:r>
              <a:rPr lang="ru-RU" sz="1400" i="1" dirty="0" err="1">
                <a:latin typeface="Arial" panose="020B0604020202020204" pitchFamily="34" charset="0"/>
              </a:rPr>
              <a:t>Хариклея</a:t>
            </a:r>
            <a:r>
              <a:rPr lang="ru-RU" sz="1400" i="1" dirty="0">
                <a:latin typeface="Arial" panose="020B0604020202020204" pitchFamily="34" charset="0"/>
              </a:rPr>
              <a:t> </a:t>
            </a:r>
            <a:r>
              <a:rPr lang="ru-RU" sz="1400" i="1" dirty="0" err="1">
                <a:latin typeface="Arial" panose="020B0604020202020204" pitchFamily="34" charset="0"/>
              </a:rPr>
              <a:t>Даркле</a:t>
            </a:r>
            <a:r>
              <a:rPr lang="ru-RU" sz="1400" i="1" dirty="0">
                <a:latin typeface="Arial" panose="020B0604020202020204" pitchFamily="34" charset="0"/>
              </a:rPr>
              <a:t> (Тоска), Эмилио де Марки (</a:t>
            </a:r>
            <a:r>
              <a:rPr lang="ru-RU" sz="1400" i="1" dirty="0" err="1">
                <a:latin typeface="Arial" panose="020B0604020202020204" pitchFamily="34" charset="0"/>
              </a:rPr>
              <a:t>Каварадосси</a:t>
            </a:r>
            <a:r>
              <a:rPr lang="ru-RU" sz="1400" i="1" dirty="0">
                <a:latin typeface="Arial" panose="020B0604020202020204" pitchFamily="34" charset="0"/>
              </a:rPr>
              <a:t>), </a:t>
            </a:r>
            <a:r>
              <a:rPr lang="ru-RU" sz="1400" i="1" dirty="0" err="1">
                <a:latin typeface="Arial" panose="020B0604020202020204" pitchFamily="34" charset="0"/>
              </a:rPr>
              <a:t>Эудженио</a:t>
            </a:r>
            <a:r>
              <a:rPr lang="ru-RU" sz="1400" i="1" dirty="0">
                <a:latin typeface="Arial" panose="020B0604020202020204" pitchFamily="34" charset="0"/>
              </a:rPr>
              <a:t> </a:t>
            </a:r>
            <a:r>
              <a:rPr lang="ru-RU" sz="1400" i="1" dirty="0" err="1">
                <a:latin typeface="Arial" panose="020B0604020202020204" pitchFamily="34" charset="0"/>
              </a:rPr>
              <a:t>Джиральдони</a:t>
            </a:r>
            <a:r>
              <a:rPr lang="ru-RU" sz="1400" i="1" dirty="0">
                <a:latin typeface="Arial" panose="020B0604020202020204" pitchFamily="34" charset="0"/>
              </a:rPr>
              <a:t> (</a:t>
            </a:r>
            <a:r>
              <a:rPr lang="ru-RU" sz="1400" i="1" dirty="0" err="1">
                <a:latin typeface="Arial" panose="020B0604020202020204" pitchFamily="34" charset="0"/>
              </a:rPr>
              <a:t>Скарпиа</a:t>
            </a:r>
            <a:r>
              <a:rPr lang="ru-RU" sz="1400" i="1" dirty="0">
                <a:latin typeface="Arial" panose="020B0604020202020204" pitchFamily="34" charset="0"/>
              </a:rPr>
              <a:t>), </a:t>
            </a:r>
            <a:r>
              <a:rPr lang="ru-RU" sz="1400" i="1" dirty="0" err="1">
                <a:latin typeface="Arial" panose="020B0604020202020204" pitchFamily="34" charset="0"/>
              </a:rPr>
              <a:t>Руджеро</a:t>
            </a:r>
            <a:r>
              <a:rPr lang="ru-RU" sz="1400" i="1" dirty="0">
                <a:latin typeface="Arial" panose="020B0604020202020204" pitchFamily="34" charset="0"/>
              </a:rPr>
              <a:t> </a:t>
            </a:r>
            <a:r>
              <a:rPr lang="ru-RU" sz="1400" i="1" dirty="0" err="1">
                <a:latin typeface="Arial" panose="020B0604020202020204" pitchFamily="34" charset="0"/>
              </a:rPr>
              <a:t>Галли</a:t>
            </a:r>
            <a:r>
              <a:rPr lang="ru-RU" sz="1400" i="1" dirty="0">
                <a:latin typeface="Arial" panose="020B0604020202020204" pitchFamily="34" charset="0"/>
              </a:rPr>
              <a:t> (</a:t>
            </a:r>
            <a:r>
              <a:rPr lang="ru-RU" sz="1400" i="1" dirty="0" err="1">
                <a:latin typeface="Arial" panose="020B0604020202020204" pitchFamily="34" charset="0"/>
              </a:rPr>
              <a:t>Анджелотти</a:t>
            </a:r>
            <a:r>
              <a:rPr lang="ru-RU" sz="1400" i="1" dirty="0">
                <a:latin typeface="Arial" panose="020B0604020202020204" pitchFamily="34" charset="0"/>
              </a:rPr>
              <a:t>), дирижировал </a:t>
            </a:r>
            <a:r>
              <a:rPr lang="ru-RU" sz="1400" i="1" dirty="0" err="1">
                <a:latin typeface="Arial" panose="020B0604020202020204" pitchFamily="34" charset="0"/>
              </a:rPr>
              <a:t>Леопольдо</a:t>
            </a:r>
            <a:r>
              <a:rPr lang="ru-RU" sz="1400" i="1" dirty="0">
                <a:latin typeface="Arial" panose="020B0604020202020204" pitchFamily="34" charset="0"/>
              </a:rPr>
              <a:t> </a:t>
            </a:r>
            <a:r>
              <a:rPr lang="ru-RU" sz="1400" i="1" dirty="0" err="1">
                <a:latin typeface="Arial" panose="020B0604020202020204" pitchFamily="34" charset="0"/>
              </a:rPr>
              <a:t>Муньоне</a:t>
            </a:r>
            <a:r>
              <a:rPr lang="ru-RU" sz="1400" i="1" dirty="0">
                <a:latin typeface="Arial" panose="020B0604020202020204" pitchFamily="34" charset="0"/>
              </a:rPr>
              <a:t>. В зале присутствовали: королева Маргарита, президент итальянского Совета министров </a:t>
            </a:r>
            <a:r>
              <a:rPr lang="ru-RU" sz="1400" i="1" dirty="0" err="1">
                <a:latin typeface="Arial" panose="020B0604020202020204" pitchFamily="34" charset="0"/>
              </a:rPr>
              <a:t>Луиджи</a:t>
            </a:r>
            <a:r>
              <a:rPr lang="ru-RU" sz="1400" i="1" dirty="0">
                <a:latin typeface="Arial" panose="020B0604020202020204" pitchFamily="34" charset="0"/>
              </a:rPr>
              <a:t> </a:t>
            </a:r>
            <a:r>
              <a:rPr lang="ru-RU" sz="1400" i="1" dirty="0" err="1">
                <a:latin typeface="Arial" panose="020B0604020202020204" pitchFamily="34" charset="0"/>
              </a:rPr>
              <a:t>Пеллу</a:t>
            </a:r>
            <a:r>
              <a:rPr lang="ru-RU" sz="1400" i="1" dirty="0">
                <a:latin typeface="Arial" panose="020B0604020202020204" pitchFamily="34" charset="0"/>
              </a:rPr>
              <a:t>, министр культуры </a:t>
            </a:r>
            <a:r>
              <a:rPr lang="ru-RU" sz="1400" i="1" dirty="0" err="1">
                <a:latin typeface="Arial" panose="020B0604020202020204" pitchFamily="34" charset="0"/>
              </a:rPr>
              <a:t>Баччелли</a:t>
            </a:r>
            <a:r>
              <a:rPr lang="ru-RU" sz="1400" i="1" dirty="0">
                <a:latin typeface="Arial" panose="020B0604020202020204" pitchFamily="34" charset="0"/>
              </a:rPr>
              <a:t>, </a:t>
            </a:r>
            <a:r>
              <a:rPr lang="ru-RU" sz="1400" i="1" dirty="0" err="1">
                <a:latin typeface="Arial" panose="020B0604020202020204" pitchFamily="34" charset="0"/>
              </a:rPr>
              <a:t>Пьетро</a:t>
            </a:r>
            <a:r>
              <a:rPr lang="ru-RU" sz="1400" i="1" dirty="0">
                <a:latin typeface="Arial" panose="020B0604020202020204" pitchFamily="34" charset="0"/>
              </a:rPr>
              <a:t> </a:t>
            </a:r>
            <a:r>
              <a:rPr lang="ru-RU" sz="1400" i="1" dirty="0" err="1">
                <a:latin typeface="Arial" panose="020B0604020202020204" pitchFamily="34" charset="0"/>
              </a:rPr>
              <a:t>Масканьи</a:t>
            </a:r>
            <a:r>
              <a:rPr lang="ru-RU" sz="1400" i="1" dirty="0">
                <a:latin typeface="Arial" panose="020B0604020202020204" pitchFamily="34" charset="0"/>
              </a:rPr>
              <a:t>, </a:t>
            </a:r>
            <a:r>
              <a:rPr lang="ru-RU" sz="1400" i="1" dirty="0" err="1">
                <a:latin typeface="Arial" panose="020B0604020202020204" pitchFamily="34" charset="0"/>
              </a:rPr>
              <a:t>Франческо</a:t>
            </a:r>
            <a:r>
              <a:rPr lang="ru-RU" sz="1400" i="1" dirty="0">
                <a:latin typeface="Arial" panose="020B0604020202020204" pitchFamily="34" charset="0"/>
              </a:rPr>
              <a:t> </a:t>
            </a:r>
            <a:r>
              <a:rPr lang="ru-RU" sz="1400" i="1" dirty="0" err="1">
                <a:latin typeface="Arial" panose="020B0604020202020204" pitchFamily="34" charset="0"/>
              </a:rPr>
              <a:t>Чилеа</a:t>
            </a:r>
            <a:r>
              <a:rPr lang="ru-RU" sz="1400" i="1" dirty="0">
                <a:latin typeface="Arial" panose="020B0604020202020204" pitchFamily="34" charset="0"/>
              </a:rPr>
              <a:t>, </a:t>
            </a:r>
            <a:r>
              <a:rPr lang="ru-RU" sz="1400" i="1" dirty="0" err="1">
                <a:latin typeface="Arial" panose="020B0604020202020204" pitchFamily="34" charset="0"/>
              </a:rPr>
              <a:t>Франчетти</a:t>
            </a:r>
            <a:r>
              <a:rPr lang="ru-RU" sz="1400" i="1" dirty="0">
                <a:latin typeface="Arial" panose="020B0604020202020204" pitchFamily="34" charset="0"/>
              </a:rPr>
              <a:t>, Джованни </a:t>
            </a:r>
            <a:r>
              <a:rPr lang="ru-RU" sz="1400" i="1" dirty="0" err="1">
                <a:latin typeface="Arial" panose="020B0604020202020204" pitchFamily="34" charset="0"/>
              </a:rPr>
              <a:t>Сгамбатти</a:t>
            </a:r>
            <a:r>
              <a:rPr lang="ru-RU" sz="1400" i="1" dirty="0">
                <a:latin typeface="Arial" panose="020B0604020202020204" pitchFamily="34" charset="0"/>
              </a:rPr>
              <a:t>. Поначалу опера была принята без восторга. Её упрекали в </a:t>
            </a:r>
            <a:r>
              <a:rPr lang="ru-RU" sz="1400" i="1" dirty="0" err="1">
                <a:latin typeface="Arial" panose="020B0604020202020204" pitchFamily="34" charset="0"/>
              </a:rPr>
              <a:t>неоригинальности</a:t>
            </a:r>
            <a:r>
              <a:rPr lang="ru-RU" sz="1400" i="1" dirty="0">
                <a:latin typeface="Arial" panose="020B0604020202020204" pitchFamily="34" charset="0"/>
              </a:rPr>
              <a:t> мелодических идей, повторяющих предыдущие находки </a:t>
            </a:r>
            <a:r>
              <a:rPr lang="ru-RU" sz="1400" i="1" dirty="0" err="1">
                <a:latin typeface="Arial" panose="020B0604020202020204" pitchFamily="34" charset="0"/>
              </a:rPr>
              <a:t>Пуччини</a:t>
            </a:r>
            <a:r>
              <a:rPr lang="ru-RU" sz="1400" i="1" dirty="0">
                <a:latin typeface="Arial" panose="020B0604020202020204" pitchFamily="34" charset="0"/>
              </a:rPr>
              <a:t>, в натурализме, особой критике подверглась сцена пыток.</a:t>
            </a:r>
          </a:p>
          <a:p>
            <a:r>
              <a:rPr lang="ru-RU" sz="1400" i="1" dirty="0">
                <a:latin typeface="Arial" panose="020B0604020202020204" pitchFamily="34" charset="0"/>
              </a:rPr>
              <a:t>17 марта 1900 года премьера оперы прошла в Ла </a:t>
            </a:r>
            <a:r>
              <a:rPr lang="ru-RU" sz="1400" i="1" dirty="0" smtClean="0">
                <a:latin typeface="Arial" panose="020B0604020202020204" pitchFamily="34" charset="0"/>
              </a:rPr>
              <a:t>Скала. </a:t>
            </a:r>
            <a:r>
              <a:rPr lang="ru-RU" sz="1400" i="1" dirty="0">
                <a:latin typeface="Arial" panose="020B0604020202020204" pitchFamily="34" charset="0"/>
              </a:rPr>
              <a:t>Дирижировал </a:t>
            </a:r>
            <a:r>
              <a:rPr lang="ru-RU" sz="1400" i="1" dirty="0" err="1">
                <a:latin typeface="Arial" panose="020B0604020202020204" pitchFamily="34" charset="0"/>
              </a:rPr>
              <a:t>Артуро</a:t>
            </a:r>
            <a:r>
              <a:rPr lang="ru-RU" sz="1400" i="1" dirty="0">
                <a:latin typeface="Arial" panose="020B0604020202020204" pitchFamily="34" charset="0"/>
              </a:rPr>
              <a:t> Тосканини, партию Тоски исполняла </a:t>
            </a:r>
            <a:r>
              <a:rPr lang="ru-RU" sz="1400" i="1" dirty="0" err="1">
                <a:latin typeface="Arial" panose="020B0604020202020204" pitchFamily="34" charset="0"/>
              </a:rPr>
              <a:t>Даркле</a:t>
            </a:r>
            <a:r>
              <a:rPr lang="ru-RU" sz="1400" i="1" dirty="0">
                <a:latin typeface="Arial" panose="020B0604020202020204" pitchFamily="34" charset="0"/>
              </a:rPr>
              <a:t>, </a:t>
            </a:r>
            <a:r>
              <a:rPr lang="ru-RU" sz="1400" i="1" dirty="0" err="1">
                <a:latin typeface="Arial" panose="020B0604020202020204" pitchFamily="34" charset="0"/>
              </a:rPr>
              <a:t>Скарпиа</a:t>
            </a:r>
            <a:r>
              <a:rPr lang="ru-RU" sz="1400" i="1" dirty="0">
                <a:latin typeface="Arial" panose="020B0604020202020204" pitchFamily="34" charset="0"/>
              </a:rPr>
              <a:t> — </a:t>
            </a:r>
            <a:r>
              <a:rPr lang="ru-RU" sz="1400" i="1" dirty="0" err="1">
                <a:latin typeface="Arial" panose="020B0604020202020204" pitchFamily="34" charset="0"/>
              </a:rPr>
              <a:t>Джиральдони</a:t>
            </a:r>
            <a:r>
              <a:rPr lang="ru-RU" sz="1400" i="1" dirty="0">
                <a:latin typeface="Arial" panose="020B0604020202020204" pitchFamily="34" charset="0"/>
              </a:rPr>
              <a:t>, </a:t>
            </a:r>
            <a:r>
              <a:rPr lang="ru-RU" sz="1400" i="1" dirty="0" err="1">
                <a:latin typeface="Arial" panose="020B0604020202020204" pitchFamily="34" charset="0"/>
              </a:rPr>
              <a:t>Каварадосси</a:t>
            </a:r>
            <a:r>
              <a:rPr lang="ru-RU" sz="1400" i="1" dirty="0">
                <a:latin typeface="Arial" panose="020B0604020202020204" pitchFamily="34" charset="0"/>
              </a:rPr>
              <a:t> — Джузеппе </a:t>
            </a:r>
            <a:r>
              <a:rPr lang="ru-RU" sz="1400" i="1" dirty="0" err="1">
                <a:latin typeface="Arial" panose="020B0604020202020204" pitchFamily="34" charset="0"/>
              </a:rPr>
              <a:t>Б</a:t>
            </a:r>
            <a:r>
              <a:rPr lang="ru-RU" i="1" dirty="0" err="1">
                <a:latin typeface="Arial" panose="020B0604020202020204" pitchFamily="34" charset="0"/>
              </a:rPr>
              <a:t>орджатт</a:t>
            </a:r>
            <a:endParaRPr lang="ru-RU" b="0" i="1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057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Ð°ÑÑÐ¸Ð½ÐºÐ¸ Ð¿Ð¾ Ð·Ð°Ð¿ÑÐ¾ÑÑ ÐÑÑÑÐ¸Ð½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0124"/>
            <a:ext cx="28575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ÐÐ°ÑÑÐ¸Ð½ÐºÐ¸ Ð¿Ð¾ Ð·Ð°Ð¿ÑÐ¾ÑÑ ÐÐ°ÑÐ»Ð¾ ÐÐµÑÐ³Ð¾Ð½Ñ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343" y="1408408"/>
            <a:ext cx="3667125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824" y="478631"/>
            <a:ext cx="43756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Джа́комо</a:t>
            </a:r>
            <a:r>
              <a:rPr lang="ru-RU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Анто́нио</a:t>
            </a:r>
            <a:r>
              <a:rPr lang="ru-RU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Доме́нико</a:t>
            </a:r>
            <a:r>
              <a:rPr lang="ru-RU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Мике́ле</a:t>
            </a:r>
            <a:r>
              <a:rPr lang="ru-RU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Секо́ндо</a:t>
            </a:r>
            <a:r>
              <a:rPr lang="ru-RU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Мари́а</a:t>
            </a:r>
            <a:r>
              <a:rPr lang="ru-RU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Пуччи́ни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 (итал. </a:t>
            </a:r>
            <a:r>
              <a:rPr lang="ru-RU" i="1" dirty="0" err="1">
                <a:solidFill>
                  <a:srgbClr val="FFFF00"/>
                </a:solidFill>
                <a:latin typeface="Arial" panose="020B0604020202020204" pitchFamily="34" charset="0"/>
              </a:rPr>
              <a:t>Giacomo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FFFF00"/>
                </a:solidFill>
                <a:latin typeface="Arial" panose="020B0604020202020204" pitchFamily="34" charset="0"/>
              </a:rPr>
              <a:t>Antonio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FFFF00"/>
                </a:solidFill>
                <a:latin typeface="Arial" panose="020B0604020202020204" pitchFamily="34" charset="0"/>
              </a:rPr>
              <a:t>Domenico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FFFF00"/>
                </a:solidFill>
                <a:latin typeface="Arial" panose="020B0604020202020204" pitchFamily="34" charset="0"/>
              </a:rPr>
              <a:t>Michele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FFFF00"/>
                </a:solidFill>
                <a:latin typeface="Arial" panose="020B0604020202020204" pitchFamily="34" charset="0"/>
              </a:rPr>
              <a:t>Secondo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FFFF00"/>
                </a:solidFill>
                <a:latin typeface="Arial" panose="020B0604020202020204" pitchFamily="34" charset="0"/>
              </a:rPr>
              <a:t>Maria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FFFF00"/>
                </a:solidFill>
                <a:latin typeface="Arial" panose="020B0604020202020204" pitchFamily="34" charset="0"/>
              </a:rPr>
              <a:t>Puccini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; </a:t>
            </a:r>
            <a:r>
              <a:rPr lang="ru-RU" i="1" dirty="0" smtClean="0">
                <a:solidFill>
                  <a:srgbClr val="FFFF00"/>
                </a:solidFill>
                <a:latin typeface="Arial" panose="020B0604020202020204" pitchFamily="34" charset="0"/>
              </a:rPr>
              <a:t>22 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декабря 1858, Лукка — 29 ноября 1924, Брюссель) — итальянский оперный композитор, один из ярких представителей направления «веризм» в музыке. Некоторые исследователи полагают, что он крупнейший после Верди итальянский оперный </a:t>
            </a:r>
            <a:r>
              <a:rPr lang="ru-RU" i="1" dirty="0" smtClean="0">
                <a:solidFill>
                  <a:srgbClr val="FFFF00"/>
                </a:solidFill>
                <a:latin typeface="Arial" panose="020B0604020202020204" pitchFamily="34" charset="0"/>
              </a:rPr>
              <a:t>композитор.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77911" y="1116568"/>
            <a:ext cx="34414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Ка́рло</a:t>
            </a:r>
            <a:r>
              <a:rPr lang="ru-RU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Берго́нци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 (13 июля 1924 — 25 июля 2014) — итальянский оперный певец (тенор). Более всего известен своими партиями в операх Джузеппе Верди.</a:t>
            </a:r>
            <a:endParaRPr lang="ru-RU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85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969" y="588936"/>
            <a:ext cx="10864312" cy="5212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Этот французский телевизионный </a:t>
            </a:r>
            <a:r>
              <a:rPr lang="ru-RU" sz="2400" i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</a:t>
            </a:r>
            <a:r>
              <a:rPr lang="ru-RU" sz="24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делался </a:t>
            </a:r>
            <a:r>
              <a:rPr lang="ru-RU" sz="2400" i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 оглядкой на диснеев­скую «Фантазию» и итальянское «</a:t>
            </a:r>
            <a:r>
              <a:rPr lang="ru-RU" sz="2400" i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Allegro</a:t>
            </a:r>
            <a:r>
              <a:rPr lang="ru-RU" sz="24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</a:t>
            </a:r>
            <a:r>
              <a:rPr lang="ru-RU" sz="24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troppo</a:t>
            </a:r>
            <a:r>
              <a:rPr lang="ru-RU" sz="24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как музыкальная анто­логия с комментариями-связками. Только на этот раз 12 анимационных фраг­ментов снимались по знаменитым ариям из опер — от «Кармен» Бизе до «Тоски» </a:t>
            </a:r>
            <a:r>
              <a:rPr lang="ru-RU" sz="2400" i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Пуччини</a:t>
            </a:r>
            <a:r>
              <a:rPr lang="ru-RU" sz="24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А комментатором был не живой актер, а нарисованный трехмерный компьютерный герой, напоминающий Паваротти. Для съемки пригласили режиссеров из разных стран, в том числе весьма знаменитых (например, Джимми Т. Мураками), все эпизоды были сделаны в разных мане­рах и разных техниках (компьютерные на сегодняшний взгляд уже не выдер­жи­вают критики). А самым популярным из них стал простодушный и смеш­ной пластилиновый эпизод </a:t>
            </a:r>
            <a:r>
              <a:rPr lang="ru-RU" sz="2400" i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Гийонн</a:t>
            </a:r>
            <a:r>
              <a:rPr lang="ru-RU" sz="24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Леруа</a:t>
            </a:r>
            <a:r>
              <a:rPr lang="ru-RU" sz="24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никак не соотносящийся с темой арии из «Травиаты» Верди, на кото­рую он был сделан, — шествие кремовых человечков для украшения торта.</a:t>
            </a:r>
            <a:endParaRPr lang="ru-RU" sz="24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227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6191"/>
            <a:ext cx="12192000" cy="44618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220" y="557939"/>
            <a:ext cx="127337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Работая над этой презентацией мне пришлось не только несколько раз посмотреть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 и прослушать «Воображаемую оперу», но и посмотреть и прослушать все 12 опер  .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Сам бы я никогда не нашел на это время. Поэтому благодарю Вас за предложенную тему.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Я думаю что эта музыка вечна. Я получил большое наслаждение. 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Некоторые оперы я видел впервые, Мне все они очень понравились. 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Конечно создание презентации сильно задержалось, но я все же успел.</a:t>
            </a:r>
          </a:p>
        </p:txBody>
      </p:sp>
    </p:spTree>
    <p:extLst>
      <p:ext uri="{BB962C8B-B14F-4D97-AF65-F5344CB8AC3E}">
        <p14:creationId xmlns:p14="http://schemas.microsoft.com/office/powerpoint/2010/main" val="11290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6" y="3029596"/>
            <a:ext cx="3898147" cy="38981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803" y="0"/>
            <a:ext cx="3414148" cy="47456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07410" y="368184"/>
            <a:ext cx="906530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Мне понравился в «Воображаемой опере вокал 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Все произведения звучат очень красиво.</a:t>
            </a:r>
          </a:p>
          <a:p>
            <a:r>
              <a:rPr lang="ru-RU" dirty="0">
                <a:solidFill>
                  <a:srgbClr val="00B050"/>
                </a:solidFill>
              </a:rPr>
              <a:t> Их можно слушать и слушать, </a:t>
            </a:r>
            <a:r>
              <a:rPr lang="ru-RU" dirty="0" smtClean="0">
                <a:solidFill>
                  <a:srgbClr val="00B050"/>
                </a:solidFill>
              </a:rPr>
              <a:t>но </a:t>
            </a:r>
            <a:r>
              <a:rPr lang="ru-RU" dirty="0">
                <a:solidFill>
                  <a:srgbClr val="00B050"/>
                </a:solidFill>
              </a:rPr>
              <a:t>вот мультипликация 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мне </a:t>
            </a:r>
            <a:r>
              <a:rPr lang="ru-RU" dirty="0">
                <a:solidFill>
                  <a:srgbClr val="00B050"/>
                </a:solidFill>
              </a:rPr>
              <a:t>не очень понравилась.</a:t>
            </a:r>
          </a:p>
          <a:p>
            <a:r>
              <a:rPr lang="ru-RU" dirty="0">
                <a:solidFill>
                  <a:srgbClr val="00B050"/>
                </a:solidFill>
              </a:rPr>
              <a:t>Если автор хотел привлечь этим мультфильмом </a:t>
            </a:r>
            <a:r>
              <a:rPr lang="ru-RU" dirty="0" smtClean="0">
                <a:solidFill>
                  <a:srgbClr val="00B050"/>
                </a:solidFill>
              </a:rPr>
              <a:t>как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можно больше молодежи к оперному 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искусству</a:t>
            </a:r>
            <a:r>
              <a:rPr lang="ru-RU" dirty="0">
                <a:solidFill>
                  <a:srgbClr val="00B050"/>
                </a:solidFill>
              </a:rPr>
              <a:t>, то я не думаю, что это ему удалось. 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Например </a:t>
            </a:r>
            <a:r>
              <a:rPr lang="ru-RU" dirty="0">
                <a:solidFill>
                  <a:srgbClr val="00B050"/>
                </a:solidFill>
              </a:rPr>
              <a:t>мне и </a:t>
            </a:r>
            <a:r>
              <a:rPr lang="ru-RU" dirty="0" smtClean="0">
                <a:solidFill>
                  <a:srgbClr val="00B050"/>
                </a:solidFill>
              </a:rPr>
              <a:t>моим </a:t>
            </a:r>
            <a:r>
              <a:rPr lang="ru-RU" dirty="0">
                <a:solidFill>
                  <a:srgbClr val="00B050"/>
                </a:solidFill>
              </a:rPr>
              <a:t>одноклассникам</a:t>
            </a:r>
          </a:p>
          <a:p>
            <a:r>
              <a:rPr lang="ru-RU" dirty="0">
                <a:solidFill>
                  <a:srgbClr val="00B050"/>
                </a:solidFill>
              </a:rPr>
              <a:t> больше </a:t>
            </a:r>
            <a:r>
              <a:rPr lang="ru-RU" dirty="0" smtClean="0">
                <a:solidFill>
                  <a:srgbClr val="00B050"/>
                </a:solidFill>
              </a:rPr>
              <a:t>пришлись </a:t>
            </a:r>
            <a:r>
              <a:rPr lang="ru-RU" dirty="0">
                <a:solidFill>
                  <a:srgbClr val="00B050"/>
                </a:solidFill>
              </a:rPr>
              <a:t>по душе </a:t>
            </a:r>
            <a:r>
              <a:rPr lang="ru-RU" dirty="0" smtClean="0">
                <a:solidFill>
                  <a:srgbClr val="00B050"/>
                </a:solidFill>
              </a:rPr>
              <a:t>мультфильмы </a:t>
            </a:r>
            <a:r>
              <a:rPr lang="ru-RU" dirty="0">
                <a:solidFill>
                  <a:srgbClr val="00B050"/>
                </a:solidFill>
              </a:rPr>
              <a:t>по опере 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«</a:t>
            </a:r>
            <a:r>
              <a:rPr lang="ru-RU" dirty="0">
                <a:solidFill>
                  <a:srgbClr val="00B050"/>
                </a:solidFill>
              </a:rPr>
              <a:t>Снегурочка» Римского-Корсакова,  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«</a:t>
            </a:r>
            <a:r>
              <a:rPr lang="ru-RU" dirty="0">
                <a:solidFill>
                  <a:srgbClr val="00B050"/>
                </a:solidFill>
              </a:rPr>
              <a:t>Щелкунчик» по музыке Чайковского или 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               «</a:t>
            </a:r>
            <a:r>
              <a:rPr lang="ru-RU" dirty="0">
                <a:solidFill>
                  <a:srgbClr val="00B050"/>
                </a:solidFill>
              </a:rPr>
              <a:t>Фантазия» </a:t>
            </a:r>
            <a:r>
              <a:rPr lang="ru-RU" dirty="0" smtClean="0">
                <a:solidFill>
                  <a:srgbClr val="00B050"/>
                </a:solidFill>
              </a:rPr>
              <a:t>Диснея</a:t>
            </a:r>
            <a:r>
              <a:rPr lang="ru-RU" dirty="0">
                <a:solidFill>
                  <a:srgbClr val="00B050"/>
                </a:solidFill>
              </a:rPr>
              <a:t>. 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             Там </a:t>
            </a:r>
            <a:r>
              <a:rPr lang="ru-RU" dirty="0">
                <a:solidFill>
                  <a:srgbClr val="00B050"/>
                </a:solidFill>
              </a:rPr>
              <a:t>мультипликация </a:t>
            </a:r>
            <a:r>
              <a:rPr lang="ru-RU" dirty="0" smtClean="0">
                <a:solidFill>
                  <a:srgbClr val="00B050"/>
                </a:solidFill>
              </a:rPr>
              <a:t>красива. И после </a:t>
            </a:r>
          </a:p>
          <a:p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               просмотра мультфильма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              хочется увидеть эти  произведения</a:t>
            </a:r>
          </a:p>
          <a:p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              на сцене. Я провел опрос ребят, не им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еющих отношение к музыке</a:t>
            </a:r>
          </a:p>
          <a:p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             и все выбрали красивые мультфильмы. Некоторые ребята даже </a:t>
            </a:r>
          </a:p>
          <a:p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             не обратили внимание на прекрасный вокал. Хотя есть 3 человека</a:t>
            </a:r>
          </a:p>
          <a:p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                из  25, которым мультипликация  «Воображаемой оперы» </a:t>
            </a:r>
          </a:p>
          <a:p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              понравилась тоже.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388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2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8310" y="874674"/>
            <a:ext cx="10324971" cy="6006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Заставка и финальные титры — </a:t>
            </a:r>
            <a:r>
              <a:rPr lang="ru-RU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</a:t>
            </a: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crois</a:t>
            </a: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encore</a:t>
            </a: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entendre</a:t>
            </a: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 «Искателей жемчуга» Бизе.</a:t>
            </a:r>
            <a:br>
              <a:rPr lang="ru-RU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Ridi</a:t>
            </a: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Pagliaccio</a:t>
            </a: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«Паяцы» </a:t>
            </a:r>
            <a:r>
              <a:rPr lang="ru-RU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Леонкавалло</a:t>
            </a: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Исп. Франко </a:t>
            </a:r>
            <a:r>
              <a:rPr lang="ru-RU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Корелли</a:t>
            </a: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donna</a:t>
            </a: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è </a:t>
            </a:r>
            <a:r>
              <a:rPr lang="ru-RU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mobile</a:t>
            </a: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«</a:t>
            </a:r>
            <a:r>
              <a:rPr lang="ru-RU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Риголетто</a:t>
            </a: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Верди. Исп. Николай </a:t>
            </a:r>
            <a:r>
              <a:rPr lang="ru-RU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Гедда</a:t>
            </a: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Avec</a:t>
            </a: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garde</a:t>
            </a: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montante</a:t>
            </a: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«Кармен» Бизе. Исп. 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Petits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Chanteurs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à la Croix de Bois.</a:t>
            </a:r>
            <a:b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sapete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«</a:t>
            </a: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Женитьба Фигаро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Моцарт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Susanne </a:t>
            </a:r>
            <a:r>
              <a:rPr lang="en-US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Danco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Un </a:t>
            </a:r>
            <a:r>
              <a:rPr lang="en-US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vedremo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«</a:t>
            </a: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Мадам Баттерфляй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Пуччини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Felicia Weathers</a:t>
            </a:r>
            <a:b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Au fond du temple saint — «</a:t>
            </a: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Искатели жемчуга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Бизе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Nicolai </a:t>
            </a:r>
            <a:r>
              <a:rPr lang="en-US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Gedda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 Ernest Blanc</a:t>
            </a:r>
            <a:b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Du also </a:t>
            </a:r>
            <a:r>
              <a:rPr lang="en-US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bist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mein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Bräutigam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— «</a:t>
            </a: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Волшебная флейта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Моцарт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Луция</a:t>
            </a: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Попп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Избранные фрагменты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Cendrillon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Questo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è un </a:t>
            </a:r>
            <a:r>
              <a:rPr lang="en-US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nodo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avviluppato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— «La </a:t>
            </a:r>
            <a:r>
              <a:rPr lang="en-US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Cenerentola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Россини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l'Orchestra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del Maggio Musicale </a:t>
            </a:r>
            <a:r>
              <a:rPr lang="en-US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Fiorentino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La </a:t>
            </a:r>
            <a:r>
              <a:rPr lang="en-US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Veau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d'or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«</a:t>
            </a: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Фауст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Гуно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Николай Гяуров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siamo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zingarelle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«</a:t>
            </a: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Травиата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Верди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Coro dell' </a:t>
            </a:r>
            <a:r>
              <a:rPr lang="en-US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Accademia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Santa Cecilia, Rome.</a:t>
            </a:r>
            <a:b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en-US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Viens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Mallika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 Dome </a:t>
            </a:r>
            <a:r>
              <a:rPr lang="en-US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epais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jasmin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«</a:t>
            </a:r>
            <a:r>
              <a:rPr lang="ru-RU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Лакме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Делиб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Mady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Mesplé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 Danielle Millet</a:t>
            </a:r>
            <a:b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E </a:t>
            </a:r>
            <a:r>
              <a:rPr lang="en-US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lucevan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stelle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«</a:t>
            </a: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Тоска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Пуччини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Карло </a:t>
            </a:r>
            <a:r>
              <a:rPr lang="ru-RU" dirty="0" err="1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Бергонци</a:t>
            </a:r>
            <a: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92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Ð°ÑÑ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732"/>
            <a:ext cx="13272874" cy="766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144" y="387458"/>
            <a:ext cx="8610600" cy="751667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FFFF00"/>
                </a:solidFill>
              </a:rPr>
              <a:t>1. </a:t>
            </a:r>
            <a:r>
              <a:rPr lang="ru-RU" sz="1800" b="1" i="1" dirty="0" err="1">
                <a:solidFill>
                  <a:srgbClr val="FFFF00"/>
                </a:solidFill>
              </a:rPr>
              <a:t>Ridi</a:t>
            </a:r>
            <a:r>
              <a:rPr lang="ru-RU" sz="1800" b="1" i="1" dirty="0">
                <a:solidFill>
                  <a:srgbClr val="FFFF00"/>
                </a:solidFill>
              </a:rPr>
              <a:t>, </a:t>
            </a:r>
            <a:r>
              <a:rPr lang="ru-RU" sz="1800" b="1" i="1" dirty="0" err="1">
                <a:solidFill>
                  <a:srgbClr val="FFFF00"/>
                </a:solidFill>
              </a:rPr>
              <a:t>Pagliaccio</a:t>
            </a:r>
            <a:r>
              <a:rPr lang="ru-RU" sz="1800" b="1" i="1" dirty="0">
                <a:solidFill>
                  <a:srgbClr val="FFFF00"/>
                </a:solidFill>
              </a:rPr>
              <a:t> — «Паяцы» </a:t>
            </a:r>
            <a:r>
              <a:rPr lang="ru-RU" sz="1800" b="1" i="1" dirty="0" err="1">
                <a:solidFill>
                  <a:srgbClr val="FFFF00"/>
                </a:solidFill>
              </a:rPr>
              <a:t>Леонкавалло</a:t>
            </a:r>
            <a:r>
              <a:rPr lang="ru-RU" sz="1800" b="1" i="1" dirty="0">
                <a:solidFill>
                  <a:srgbClr val="FFFF00"/>
                </a:solidFill>
              </a:rPr>
              <a:t>. Исп. Франко </a:t>
            </a:r>
            <a:r>
              <a:rPr lang="ru-RU" sz="1800" b="1" i="1" dirty="0" err="1">
                <a:solidFill>
                  <a:srgbClr val="FFFF00"/>
                </a:solidFill>
              </a:rPr>
              <a:t>Корелли</a:t>
            </a:r>
            <a:endParaRPr lang="ru-RU" sz="1800" b="1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810" y="1435143"/>
            <a:ext cx="10820400" cy="4024125"/>
          </a:xfrm>
        </p:spPr>
        <p:txBody>
          <a:bodyPr>
            <a:normAutofit/>
          </a:bodyPr>
          <a:lstStyle/>
          <a:p>
            <a:r>
              <a:rPr lang="ru-RU" sz="2000" i="1" dirty="0">
                <a:solidFill>
                  <a:srgbClr val="FFFF00"/>
                </a:solidFill>
              </a:rPr>
              <a:t>«Паяцы» - опера, настолько полно выразившая все идеи итальянского веризма, что это новаторское течение в чистом виде больше не произвело на свет ничего подобного по силе и красоте. Но главное достижение «Паяцев» лежит </a:t>
            </a:r>
            <a:r>
              <a:rPr lang="ru-RU" sz="2000" i="1" dirty="0" smtClean="0">
                <a:solidFill>
                  <a:srgbClr val="FFFF00"/>
                </a:solidFill>
              </a:rPr>
              <a:t>в </a:t>
            </a:r>
            <a:r>
              <a:rPr lang="ru-RU" sz="2000" i="1" dirty="0">
                <a:solidFill>
                  <a:srgbClr val="FFFF00"/>
                </a:solidFill>
              </a:rPr>
              <a:t>музыке: ариозо </a:t>
            </a:r>
            <a:r>
              <a:rPr lang="ru-RU" sz="2000" i="1" dirty="0" err="1">
                <a:solidFill>
                  <a:srgbClr val="FFFF00"/>
                </a:solidFill>
              </a:rPr>
              <a:t>Канио</a:t>
            </a:r>
            <a:r>
              <a:rPr lang="ru-RU" sz="2000" i="1" dirty="0">
                <a:solidFill>
                  <a:srgbClr val="FFFF00"/>
                </a:solidFill>
              </a:rPr>
              <a:t> не только является ее эмоциональным центром, но и одной из самых известных в мире мелодий.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33599" y="2952136"/>
            <a:ext cx="86532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Работа началась в конце 1891 года. Через пять месяцев «Паяцы» была готовы и немедленно представлены публике –  21 мая 1892 года в миланском театре Даль </a:t>
            </a:r>
            <a:r>
              <a:rPr lang="ru-RU" sz="2000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Верме</a:t>
            </a:r>
            <a:r>
              <a:rPr lang="ru-RU" sz="20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. Оркестром дирижировал </a:t>
            </a:r>
            <a:r>
              <a:rPr lang="ru-RU" sz="2000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Артуро</a:t>
            </a:r>
            <a:r>
              <a:rPr lang="ru-RU" sz="20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Тосканини. Оперу ждал колоссальный успех, за несколько лет ее показали почти все оперные дома Европы, а партия </a:t>
            </a:r>
            <a:r>
              <a:rPr lang="ru-RU" sz="2000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Канио</a:t>
            </a:r>
            <a:r>
              <a:rPr lang="ru-RU" sz="20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стала визитной карточкой самых блестящих вокалистов. Российская премьера состоялась 11 января 1893 года в Москве, на этом спектакле «Паяцы» звучали по-русски. </a:t>
            </a:r>
            <a:endParaRPr lang="ru-RU" sz="20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4"/>
            <a:ext cx="12066965" cy="68049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966" y="0"/>
            <a:ext cx="3149034" cy="31411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" y="3455501"/>
            <a:ext cx="2602101" cy="34119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2207674"/>
            <a:ext cx="49203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</a:rPr>
              <a:t>Руджеро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</a:rPr>
              <a:t>Леонкавалло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</a:rPr>
              <a:t> (итал. </a:t>
            </a:r>
            <a:r>
              <a:rPr lang="ru-RU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Ruggero</a:t>
            </a:r>
            <a:r>
              <a:rPr lang="ru-RU" b="1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Arial" panose="020B0604020202020204" pitchFamily="34" charset="0"/>
              </a:rPr>
              <a:t>Leoncavallo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</a:rPr>
              <a:t>; 23 апреля 1857, Неаполь — 9 августа 1919, 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</a:rPr>
              <a:t>Монтекатини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</a:rPr>
              <a:t>-Терме) — </a:t>
            </a:r>
            <a:r>
              <a:rPr lang="ru-RU" b="1" u="sng" dirty="0">
                <a:solidFill>
                  <a:srgbClr val="FFFF00"/>
                </a:solidFill>
                <a:latin typeface="Arial" panose="020B0604020202020204" pitchFamily="34" charset="0"/>
              </a:rPr>
              <a:t>итальянский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</a:rPr>
              <a:t> композитор.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65567" y="4553505"/>
            <a:ext cx="44593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</a:rPr>
              <a:t>Франко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</a:rPr>
              <a:t>Корелли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</a:rPr>
              <a:t> (итал. </a:t>
            </a:r>
            <a:r>
              <a:rPr lang="ru-RU" i="1" dirty="0" err="1">
                <a:solidFill>
                  <a:srgbClr val="FFFF00"/>
                </a:solidFill>
                <a:latin typeface="Arial" panose="020B0604020202020204" pitchFamily="34" charset="0"/>
              </a:rPr>
              <a:t>Franco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FFFF00"/>
                </a:solidFill>
                <a:latin typeface="Arial" panose="020B0604020202020204" pitchFamily="34" charset="0"/>
              </a:rPr>
              <a:t>Corelli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</a:rPr>
              <a:t>, полное имя </a:t>
            </a:r>
            <a:r>
              <a:rPr lang="ru-RU" i="1" dirty="0" err="1">
                <a:solidFill>
                  <a:srgbClr val="FFFF00"/>
                </a:solidFill>
                <a:latin typeface="Arial" panose="020B0604020202020204" pitchFamily="34" charset="0"/>
              </a:rPr>
              <a:t>Дарио</a:t>
            </a:r>
            <a:r>
              <a:rPr lang="ru-RU" i="1" dirty="0">
                <a:solidFill>
                  <a:srgbClr val="FFFF00"/>
                </a:solidFill>
                <a:latin typeface="Arial" panose="020B0604020202020204" pitchFamily="34" charset="0"/>
              </a:rPr>
              <a:t> Франко </a:t>
            </a:r>
            <a:r>
              <a:rPr lang="ru-RU" i="1" dirty="0" err="1">
                <a:solidFill>
                  <a:srgbClr val="FFFF00"/>
                </a:solidFill>
                <a:latin typeface="Arial" panose="020B0604020202020204" pitchFamily="34" charset="0"/>
              </a:rPr>
              <a:t>Корелли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</a:rPr>
              <a:t>; 8 апреля 1921, </a:t>
            </a:r>
            <a:r>
              <a:rPr lang="ru-RU" dirty="0" err="1">
                <a:solidFill>
                  <a:srgbClr val="FFFF00"/>
                </a:solidFill>
                <a:latin typeface="Arial" panose="020B0604020202020204" pitchFamily="34" charset="0"/>
              </a:rPr>
              <a:t>Анкона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</a:rPr>
              <a:t>, Италия — </a:t>
            </a:r>
            <a:r>
              <a:rPr lang="ru-RU" dirty="0" smtClean="0">
                <a:solidFill>
                  <a:srgbClr val="FFFF00"/>
                </a:solidFill>
                <a:latin typeface="Arial" panose="020B0604020202020204" pitchFamily="34" charset="0"/>
              </a:rPr>
              <a:t>2 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</a:rPr>
              <a:t>октября 2003, Милан, Италия) — итальянский оперный певец (тенор)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641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Ð¸Ð³Ð¾Ð»ÐµÑÑÐ¾ Ð²ÐµÑÐ´Ð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8951" y="0"/>
            <a:ext cx="9293225" cy="684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3796" y="423410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ru-RU" sz="2000" b="1" i="1" dirty="0">
                <a:solidFill>
                  <a:srgbClr val="FFFF00"/>
                </a:solidFill>
              </a:rPr>
              <a:t>2. </a:t>
            </a:r>
            <a:r>
              <a:rPr lang="ru-RU" sz="2000" b="1" i="1" dirty="0" err="1">
                <a:solidFill>
                  <a:srgbClr val="FFFF00"/>
                </a:solidFill>
              </a:rPr>
              <a:t>La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donna</a:t>
            </a:r>
            <a:r>
              <a:rPr lang="ru-RU" sz="2000" b="1" i="1" dirty="0">
                <a:solidFill>
                  <a:srgbClr val="FFFF00"/>
                </a:solidFill>
              </a:rPr>
              <a:t> è </a:t>
            </a:r>
            <a:r>
              <a:rPr lang="ru-RU" sz="2000" b="1" i="1" dirty="0" err="1">
                <a:solidFill>
                  <a:srgbClr val="FFFF00"/>
                </a:solidFill>
              </a:rPr>
              <a:t>mobile</a:t>
            </a:r>
            <a:r>
              <a:rPr lang="ru-RU" sz="2000" b="1" i="1" dirty="0">
                <a:solidFill>
                  <a:srgbClr val="FFFF00"/>
                </a:solidFill>
              </a:rPr>
              <a:t> — «</a:t>
            </a:r>
            <a:r>
              <a:rPr lang="ru-RU" sz="2000" b="1" i="1" dirty="0" err="1">
                <a:solidFill>
                  <a:srgbClr val="FFFF00"/>
                </a:solidFill>
              </a:rPr>
              <a:t>Риголетто</a:t>
            </a:r>
            <a:r>
              <a:rPr lang="ru-RU" sz="2000" b="1" i="1" dirty="0">
                <a:solidFill>
                  <a:srgbClr val="FFFF00"/>
                </a:solidFill>
              </a:rPr>
              <a:t>» Верди. Исп. Николай </a:t>
            </a:r>
            <a:r>
              <a:rPr lang="ru-RU" sz="2000" b="1" i="1" dirty="0" err="1">
                <a:solidFill>
                  <a:srgbClr val="FFFF00"/>
                </a:solidFill>
              </a:rPr>
              <a:t>Гедда</a:t>
            </a:r>
            <a:r>
              <a:rPr lang="ru-RU" b="1" i="1" dirty="0"/>
              <a:t>.</a:t>
            </a:r>
            <a:br>
              <a:rPr lang="ru-RU" b="1" i="1" dirty="0"/>
            </a:b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566" y="1264662"/>
            <a:ext cx="10820400" cy="4024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i="1" dirty="0">
                <a:solidFill>
                  <a:srgbClr val="00B050"/>
                </a:solidFill>
              </a:rPr>
              <a:t>Опера была задумана по мотивам пьесы Виктора Гюго «Король </a:t>
            </a:r>
            <a:r>
              <a:rPr lang="ru-RU" sz="1800" i="1" dirty="0" smtClean="0">
                <a:solidFill>
                  <a:srgbClr val="00B050"/>
                </a:solidFill>
              </a:rPr>
              <a:t>забавляет</a:t>
            </a:r>
            <a:r>
              <a:rPr lang="en-US" sz="1800" i="1" dirty="0" err="1" smtClean="0">
                <a:solidFill>
                  <a:srgbClr val="00B050"/>
                </a:solidFill>
              </a:rPr>
              <a:t>cz</a:t>
            </a:r>
            <a:r>
              <a:rPr lang="ru-RU" sz="1800" i="1" dirty="0" smtClean="0">
                <a:solidFill>
                  <a:srgbClr val="00B050"/>
                </a:solidFill>
              </a:rPr>
              <a:t>» </a:t>
            </a:r>
            <a:r>
              <a:rPr lang="ru-RU" sz="1800" i="1" dirty="0">
                <a:solidFill>
                  <a:srgbClr val="00B050"/>
                </a:solidFill>
              </a:rPr>
              <a:t>(1832). Пьеса была запрещена цензурой как подрывающая авторитет королевского двора. Итальянское либретто было написано </a:t>
            </a:r>
            <a:r>
              <a:rPr lang="ru-RU" sz="1800" i="1" u="sng" dirty="0" err="1">
                <a:solidFill>
                  <a:srgbClr val="00B050"/>
                </a:solidFill>
              </a:rPr>
              <a:t>Франческо</a:t>
            </a:r>
            <a:r>
              <a:rPr lang="ru-RU" sz="1800" i="1" u="sng" dirty="0">
                <a:solidFill>
                  <a:srgbClr val="00B050"/>
                </a:solidFill>
              </a:rPr>
              <a:t> Мария </a:t>
            </a:r>
            <a:r>
              <a:rPr lang="ru-RU" sz="1800" i="1" u="sng" dirty="0" err="1" smtClean="0">
                <a:solidFill>
                  <a:srgbClr val="00B050"/>
                </a:solidFill>
              </a:rPr>
              <a:t>Пьяв</a:t>
            </a:r>
            <a:r>
              <a:rPr lang="ru-RU" sz="1800" i="1" u="sng" dirty="0" err="1">
                <a:solidFill>
                  <a:srgbClr val="00B050"/>
                </a:solidFill>
              </a:rPr>
              <a:t>е</a:t>
            </a:r>
            <a:r>
              <a:rPr lang="ru-RU" sz="1800" i="1" dirty="0" smtClean="0">
                <a:solidFill>
                  <a:srgbClr val="00B050"/>
                </a:solidFill>
              </a:rPr>
              <a:t>, </a:t>
            </a:r>
            <a:r>
              <a:rPr lang="ru-RU" sz="1800" i="1" dirty="0">
                <a:solidFill>
                  <a:srgbClr val="00B050"/>
                </a:solidFill>
              </a:rPr>
              <a:t>сотрудничавшим с Джузеппе Верди много лет. По требованию цензуры исторический король был заменён неким герцогом, а безобразный шут </a:t>
            </a:r>
            <a:r>
              <a:rPr lang="ru-RU" sz="1800" i="1" dirty="0" err="1" smtClean="0">
                <a:solidFill>
                  <a:srgbClr val="00B050"/>
                </a:solidFill>
              </a:rPr>
              <a:t>Трибуле</a:t>
            </a:r>
            <a:r>
              <a:rPr lang="ru-RU" sz="1800" i="1" dirty="0">
                <a:solidFill>
                  <a:srgbClr val="00B050"/>
                </a:solidFill>
              </a:rPr>
              <a:t> — </a:t>
            </a:r>
            <a:r>
              <a:rPr lang="ru-RU" sz="1800" i="1" dirty="0" err="1" smtClean="0">
                <a:solidFill>
                  <a:srgbClr val="00B050"/>
                </a:solidFill>
              </a:rPr>
              <a:t>Риголетто</a:t>
            </a:r>
            <a:r>
              <a:rPr lang="ru-RU" sz="1800" i="1" dirty="0" smtClean="0">
                <a:solidFill>
                  <a:srgbClr val="00B050"/>
                </a:solidFill>
              </a:rPr>
              <a:t> </a:t>
            </a:r>
            <a:r>
              <a:rPr lang="ru-RU" sz="1800" i="1" dirty="0">
                <a:solidFill>
                  <a:srgbClr val="00B050"/>
                </a:solidFill>
              </a:rPr>
              <a:t>Поначалу шута предполагалось сделать традиционным оперным красавцем.</a:t>
            </a:r>
          </a:p>
          <a:p>
            <a:pPr marL="0" indent="0">
              <a:buNone/>
            </a:pPr>
            <a:r>
              <a:rPr lang="ru-RU" sz="1800" i="1" dirty="0">
                <a:solidFill>
                  <a:srgbClr val="00B050"/>
                </a:solidFill>
              </a:rPr>
              <a:t>Премьера оперы состоялась 11 марта 1851 </a:t>
            </a:r>
            <a:r>
              <a:rPr lang="ru-RU" sz="1800" i="1" dirty="0" smtClean="0">
                <a:solidFill>
                  <a:srgbClr val="00B050"/>
                </a:solidFill>
              </a:rPr>
              <a:t>года</a:t>
            </a:r>
            <a:r>
              <a:rPr lang="ru-RU" sz="1800" i="1" dirty="0">
                <a:solidFill>
                  <a:srgbClr val="00B050"/>
                </a:solidFill>
              </a:rPr>
              <a:t> </a:t>
            </a:r>
            <a:r>
              <a:rPr lang="ru-RU" sz="1800" i="1" dirty="0" smtClean="0">
                <a:solidFill>
                  <a:srgbClr val="00B050"/>
                </a:solidFill>
              </a:rPr>
              <a:t>в</a:t>
            </a:r>
            <a:r>
              <a:rPr lang="ru-RU" sz="1800" i="1" dirty="0">
                <a:solidFill>
                  <a:srgbClr val="00B050"/>
                </a:solidFill>
              </a:rPr>
              <a:t> </a:t>
            </a:r>
            <a:r>
              <a:rPr lang="ru-RU" sz="1800" i="1" dirty="0" err="1" smtClean="0">
                <a:solidFill>
                  <a:srgbClr val="00B050"/>
                </a:solidFill>
              </a:rPr>
              <a:t>Фениче</a:t>
            </a:r>
            <a:r>
              <a:rPr lang="ru-RU" sz="1800" i="1" dirty="0" smtClean="0">
                <a:solidFill>
                  <a:srgbClr val="00B050"/>
                </a:solidFill>
              </a:rPr>
              <a:t>,</a:t>
            </a:r>
            <a:r>
              <a:rPr lang="ru-RU" sz="1800" i="1" dirty="0">
                <a:solidFill>
                  <a:srgbClr val="00B050"/>
                </a:solidFill>
              </a:rPr>
              <a:t> Венеция.</a:t>
            </a:r>
          </a:p>
          <a:p>
            <a:pPr marL="0" indent="0">
              <a:buNone/>
            </a:pPr>
            <a:r>
              <a:rPr lang="ru-RU" sz="1800" b="1" i="1" dirty="0" err="1">
                <a:solidFill>
                  <a:srgbClr val="00B050"/>
                </a:solidFill>
              </a:rPr>
              <a:t>La</a:t>
            </a:r>
            <a:r>
              <a:rPr lang="ru-RU" sz="1800" b="1" i="1" dirty="0">
                <a:solidFill>
                  <a:srgbClr val="00B050"/>
                </a:solidFill>
              </a:rPr>
              <a:t> </a:t>
            </a:r>
            <a:r>
              <a:rPr lang="ru-RU" sz="1800" b="1" i="1" dirty="0" err="1">
                <a:solidFill>
                  <a:srgbClr val="00B050"/>
                </a:solidFill>
              </a:rPr>
              <a:t>donna</a:t>
            </a:r>
            <a:r>
              <a:rPr lang="ru-RU" sz="1800" b="1" i="1" dirty="0">
                <a:solidFill>
                  <a:srgbClr val="00B050"/>
                </a:solidFill>
              </a:rPr>
              <a:t> è </a:t>
            </a:r>
            <a:r>
              <a:rPr lang="ru-RU" sz="1800" b="1" i="1" dirty="0" err="1">
                <a:solidFill>
                  <a:srgbClr val="00B050"/>
                </a:solidFill>
              </a:rPr>
              <a:t>mobile</a:t>
            </a:r>
            <a:r>
              <a:rPr lang="ru-RU" sz="1800" i="1" dirty="0">
                <a:solidFill>
                  <a:srgbClr val="00B050"/>
                </a:solidFill>
              </a:rPr>
              <a:t> (дословно с итальянского </a:t>
            </a:r>
            <a:r>
              <a:rPr lang="ru-RU" sz="1800" i="1" dirty="0" err="1" smtClean="0">
                <a:solidFill>
                  <a:srgbClr val="00B050"/>
                </a:solidFill>
              </a:rPr>
              <a:t>языка«Женщина</a:t>
            </a:r>
            <a:r>
              <a:rPr lang="ru-RU" sz="1800" i="1" dirty="0" smtClean="0">
                <a:solidFill>
                  <a:srgbClr val="00B050"/>
                </a:solidFill>
              </a:rPr>
              <a:t> </a:t>
            </a:r>
            <a:r>
              <a:rPr lang="ru-RU" sz="1800" i="1" dirty="0">
                <a:solidFill>
                  <a:srgbClr val="00B050"/>
                </a:solidFill>
              </a:rPr>
              <a:t>непостоянна», в самом известном русском переводе — «Сердце красавиц склонно к измене») — </a:t>
            </a:r>
            <a:r>
              <a:rPr lang="ru-RU" sz="1800" i="1" dirty="0" smtClean="0">
                <a:solidFill>
                  <a:srgbClr val="00B050"/>
                </a:solidFill>
              </a:rPr>
              <a:t>ария герцога </a:t>
            </a:r>
            <a:r>
              <a:rPr lang="ru-RU" sz="1800" i="1" dirty="0" err="1">
                <a:solidFill>
                  <a:srgbClr val="00B050"/>
                </a:solidFill>
              </a:rPr>
              <a:t>Мантуанского</a:t>
            </a:r>
            <a:r>
              <a:rPr lang="ru-RU" sz="1800" i="1" dirty="0">
                <a:solidFill>
                  <a:srgbClr val="00B050"/>
                </a:solidFill>
              </a:rPr>
              <a:t> </a:t>
            </a:r>
            <a:r>
              <a:rPr lang="ru-RU" sz="1800" i="1" dirty="0" smtClean="0">
                <a:solidFill>
                  <a:srgbClr val="00B050"/>
                </a:solidFill>
              </a:rPr>
              <a:t> </a:t>
            </a:r>
            <a:r>
              <a:rPr lang="ru-RU" sz="1800" i="1" dirty="0">
                <a:solidFill>
                  <a:srgbClr val="00B050"/>
                </a:solidFill>
              </a:rPr>
              <a:t>Ирония заключается в том, что на женское непостоянство сетует герцог, неразборчивый дамский поклонник (в русском переводе это подчёркнуто словами «но изменяю первым им я»). В финале последнего акта герцог снова напевает эту арию из таверны, и это знаменует трагическую кульминацию, так как </a:t>
            </a:r>
            <a:r>
              <a:rPr lang="ru-RU" sz="1800" i="1" dirty="0" err="1">
                <a:solidFill>
                  <a:srgbClr val="00B050"/>
                </a:solidFill>
              </a:rPr>
              <a:t>Риголетто</a:t>
            </a:r>
            <a:r>
              <a:rPr lang="ru-RU" sz="1800" i="1" dirty="0">
                <a:solidFill>
                  <a:srgbClr val="00B050"/>
                </a:solidFill>
              </a:rPr>
              <a:t> понимает, что </a:t>
            </a:r>
            <a:r>
              <a:rPr lang="ru-RU" sz="1800" i="1" dirty="0" err="1">
                <a:solidFill>
                  <a:srgbClr val="00B050"/>
                </a:solidFill>
              </a:rPr>
              <a:t>Спарафучиле</a:t>
            </a:r>
            <a:r>
              <a:rPr lang="ru-RU" sz="1800" i="1" dirty="0">
                <a:solidFill>
                  <a:srgbClr val="00B050"/>
                </a:solidFill>
              </a:rPr>
              <a:t> не убил герцога (его жертвой пала дочь </a:t>
            </a:r>
            <a:r>
              <a:rPr lang="ru-RU" sz="1800" i="1" dirty="0" err="1">
                <a:solidFill>
                  <a:srgbClr val="00B050"/>
                </a:solidFill>
              </a:rPr>
              <a:t>Риголетто</a:t>
            </a:r>
            <a:r>
              <a:rPr lang="ru-RU" sz="1800" i="1" dirty="0">
                <a:solidFill>
                  <a:srgbClr val="00B050"/>
                </a:solidFill>
              </a:rPr>
              <a:t> — </a:t>
            </a:r>
            <a:r>
              <a:rPr lang="ru-RU" sz="1800" i="1" dirty="0" err="1">
                <a:solidFill>
                  <a:srgbClr val="00B050"/>
                </a:solidFill>
              </a:rPr>
              <a:t>Джильда</a:t>
            </a:r>
            <a:r>
              <a:rPr lang="ru-RU" sz="1800" i="1" dirty="0">
                <a:solidFill>
                  <a:srgbClr val="00B050"/>
                </a:solidFill>
              </a:rPr>
              <a:t>).</a:t>
            </a:r>
          </a:p>
          <a:p>
            <a:pPr marL="0" indent="0">
              <a:buNone/>
            </a:pPr>
            <a:r>
              <a:rPr lang="ru-RU" sz="1800" i="1" dirty="0">
                <a:solidFill>
                  <a:srgbClr val="00B050"/>
                </a:solidFill>
              </a:rPr>
              <a:t>Одна из самых знаменитых </a:t>
            </a:r>
            <a:r>
              <a:rPr lang="ru-RU" sz="1800" i="1" dirty="0" smtClean="0">
                <a:solidFill>
                  <a:srgbClr val="00B050"/>
                </a:solidFill>
              </a:rPr>
              <a:t>арий</a:t>
            </a:r>
            <a:r>
              <a:rPr lang="ru-RU" sz="1800" i="1" dirty="0">
                <a:solidFill>
                  <a:srgbClr val="00B050"/>
                </a:solidFill>
              </a:rPr>
              <a:t> </a:t>
            </a:r>
            <a:r>
              <a:rPr lang="ru-RU" sz="1800" i="1" dirty="0" smtClean="0">
                <a:solidFill>
                  <a:srgbClr val="00B050"/>
                </a:solidFill>
              </a:rPr>
              <a:t>для</a:t>
            </a:r>
            <a:r>
              <a:rPr lang="ru-RU" sz="1800" i="1" dirty="0">
                <a:solidFill>
                  <a:srgbClr val="00B050"/>
                </a:solidFill>
              </a:rPr>
              <a:t> </a:t>
            </a:r>
            <a:r>
              <a:rPr lang="ru-RU" sz="1800" i="1" dirty="0" smtClean="0">
                <a:solidFill>
                  <a:srgbClr val="00B050"/>
                </a:solidFill>
              </a:rPr>
              <a:t>теноров</a:t>
            </a:r>
            <a:r>
              <a:rPr lang="ru-RU" sz="1800" i="1" dirty="0">
                <a:solidFill>
                  <a:srgbClr val="00B050"/>
                </a:solidFill>
              </a:rPr>
              <a:t> </a:t>
            </a:r>
            <a:r>
              <a:rPr lang="ru-RU" sz="1800" i="1" dirty="0" smtClean="0">
                <a:solidFill>
                  <a:srgbClr val="00B050"/>
                </a:solidFill>
              </a:rPr>
              <a:t>в </a:t>
            </a:r>
            <a:r>
              <a:rPr lang="ru-RU" sz="1800" i="1" dirty="0">
                <a:solidFill>
                  <a:srgbClr val="00B050"/>
                </a:solidFill>
              </a:rPr>
              <a:t>мире. Широкую известность получило исполнение «Сердца красавиц» </a:t>
            </a:r>
            <a:r>
              <a:rPr lang="ru-RU" sz="1800" i="1" dirty="0" err="1">
                <a:solidFill>
                  <a:srgbClr val="00B050"/>
                </a:solidFill>
              </a:rPr>
              <a:t>Энрико</a:t>
            </a:r>
            <a:r>
              <a:rPr lang="ru-RU" sz="1800" i="1" dirty="0">
                <a:solidFill>
                  <a:srgbClr val="00B050"/>
                </a:solidFill>
              </a:rPr>
              <a:t> </a:t>
            </a:r>
            <a:r>
              <a:rPr lang="ru-RU" sz="1800" i="1" dirty="0" err="1">
                <a:solidFill>
                  <a:srgbClr val="00B050"/>
                </a:solidFill>
              </a:rPr>
              <a:t>Карузо</a:t>
            </a:r>
            <a:r>
              <a:rPr lang="ru-RU" sz="1800" i="1" dirty="0">
                <a:solidFill>
                  <a:srgbClr val="00B050"/>
                </a:solidFill>
              </a:rPr>
              <a:t>, </a:t>
            </a:r>
            <a:r>
              <a:rPr lang="ru-RU" sz="1800" i="1" dirty="0" err="1">
                <a:solidFill>
                  <a:srgbClr val="00B050"/>
                </a:solidFill>
              </a:rPr>
              <a:t>Беньямино</a:t>
            </a:r>
            <a:r>
              <a:rPr lang="ru-RU" sz="1800" i="1" dirty="0">
                <a:solidFill>
                  <a:srgbClr val="00B050"/>
                </a:solidFill>
              </a:rPr>
              <a:t> Джильи, </a:t>
            </a:r>
            <a:r>
              <a:rPr lang="ru-RU" sz="1800" i="1" dirty="0" err="1">
                <a:solidFill>
                  <a:srgbClr val="00B050"/>
                </a:solidFill>
              </a:rPr>
              <a:t>Юсси</a:t>
            </a:r>
            <a:r>
              <a:rPr lang="ru-RU" sz="1800" i="1" dirty="0">
                <a:solidFill>
                  <a:srgbClr val="00B050"/>
                </a:solidFill>
              </a:rPr>
              <a:t> </a:t>
            </a:r>
            <a:r>
              <a:rPr lang="ru-RU" sz="1800" i="1" dirty="0" err="1">
                <a:solidFill>
                  <a:srgbClr val="00B050"/>
                </a:solidFill>
              </a:rPr>
              <a:t>Бьерлинга</a:t>
            </a:r>
            <a:r>
              <a:rPr lang="ru-RU" sz="1800" i="1" dirty="0">
                <a:solidFill>
                  <a:srgbClr val="00B050"/>
                </a:solidFill>
              </a:rPr>
              <a:t>, </a:t>
            </a:r>
            <a:r>
              <a:rPr lang="ru-RU" sz="1800" i="1" dirty="0" err="1" smtClean="0">
                <a:solidFill>
                  <a:srgbClr val="00B050"/>
                </a:solidFill>
              </a:rPr>
              <a:t>Аурелиано</a:t>
            </a:r>
            <a:r>
              <a:rPr lang="ru-RU" sz="1800" i="1" dirty="0" smtClean="0">
                <a:solidFill>
                  <a:srgbClr val="00B050"/>
                </a:solidFill>
              </a:rPr>
              <a:t> </a:t>
            </a:r>
            <a:r>
              <a:rPr lang="ru-RU" sz="1800" i="1" dirty="0" err="1" smtClean="0">
                <a:solidFill>
                  <a:srgbClr val="00B050"/>
                </a:solidFill>
              </a:rPr>
              <a:t>Пертиле</a:t>
            </a:r>
            <a:r>
              <a:rPr lang="ru-RU" sz="1800" i="1" dirty="0">
                <a:solidFill>
                  <a:srgbClr val="00B050"/>
                </a:solidFill>
              </a:rPr>
              <a:t>, </a:t>
            </a:r>
            <a:r>
              <a:rPr lang="ru-RU" sz="1800" i="1" dirty="0" err="1">
                <a:solidFill>
                  <a:srgbClr val="00B050"/>
                </a:solidFill>
              </a:rPr>
              <a:t>Джакомо</a:t>
            </a:r>
            <a:r>
              <a:rPr lang="ru-RU" sz="1800" i="1" dirty="0">
                <a:solidFill>
                  <a:srgbClr val="00B050"/>
                </a:solidFill>
              </a:rPr>
              <a:t> </a:t>
            </a:r>
            <a:r>
              <a:rPr lang="ru-RU" sz="1800" i="1" dirty="0" err="1">
                <a:solidFill>
                  <a:srgbClr val="00B050"/>
                </a:solidFill>
              </a:rPr>
              <a:t>Лаури-Вольпи</a:t>
            </a:r>
            <a:r>
              <a:rPr lang="ru-RU" sz="1800" i="1" dirty="0">
                <a:solidFill>
                  <a:srgbClr val="00B050"/>
                </a:solidFill>
              </a:rPr>
              <a:t>, Марио </a:t>
            </a:r>
            <a:r>
              <a:rPr lang="ru-RU" sz="1800" i="1" dirty="0" err="1">
                <a:solidFill>
                  <a:srgbClr val="00B050"/>
                </a:solidFill>
              </a:rPr>
              <a:t>Ланца</a:t>
            </a:r>
            <a:r>
              <a:rPr lang="ru-RU" sz="1800" i="1" dirty="0">
                <a:solidFill>
                  <a:srgbClr val="00B050"/>
                </a:solidFill>
              </a:rPr>
              <a:t>, </a:t>
            </a:r>
            <a:r>
              <a:rPr lang="ru-RU" sz="1800" i="1" u="sng" dirty="0">
                <a:solidFill>
                  <a:srgbClr val="00B050"/>
                </a:solidFill>
              </a:rPr>
              <a:t>Джузеппе </a:t>
            </a:r>
            <a:r>
              <a:rPr lang="ru-RU" sz="1800" i="1" u="sng" dirty="0" err="1">
                <a:solidFill>
                  <a:srgbClr val="00B050"/>
                </a:solidFill>
              </a:rPr>
              <a:t>ди</a:t>
            </a:r>
            <a:r>
              <a:rPr lang="ru-RU" sz="1800" i="1" u="sng" dirty="0">
                <a:solidFill>
                  <a:srgbClr val="00B050"/>
                </a:solidFill>
              </a:rPr>
              <a:t> </a:t>
            </a:r>
            <a:r>
              <a:rPr lang="ru-RU" sz="1800" i="1" u="sng" dirty="0" err="1">
                <a:solidFill>
                  <a:srgbClr val="00B050"/>
                </a:solidFill>
              </a:rPr>
              <a:t>Стефано</a:t>
            </a:r>
            <a:r>
              <a:rPr lang="ru-RU" sz="1800" i="1" dirty="0">
                <a:solidFill>
                  <a:srgbClr val="00B050"/>
                </a:solidFill>
              </a:rPr>
              <a:t>, Николая </a:t>
            </a:r>
            <a:r>
              <a:rPr lang="ru-RU" sz="1800" i="1" dirty="0" err="1">
                <a:solidFill>
                  <a:srgbClr val="00B050"/>
                </a:solidFill>
              </a:rPr>
              <a:t>Гедды</a:t>
            </a:r>
            <a:r>
              <a:rPr lang="ru-RU" sz="1800" i="1" dirty="0">
                <a:solidFill>
                  <a:srgbClr val="00B050"/>
                </a:solidFill>
              </a:rPr>
              <a:t>, Марио </a:t>
            </a:r>
            <a:r>
              <a:rPr lang="ru-RU" sz="1800" i="1" dirty="0" err="1">
                <a:solidFill>
                  <a:srgbClr val="00B050"/>
                </a:solidFill>
              </a:rPr>
              <a:t>дель</a:t>
            </a:r>
            <a:r>
              <a:rPr lang="ru-RU" sz="1800" i="1" dirty="0">
                <a:solidFill>
                  <a:srgbClr val="00B050"/>
                </a:solidFill>
              </a:rPr>
              <a:t> Монако, Франко </a:t>
            </a:r>
            <a:r>
              <a:rPr lang="ru-RU" sz="1800" i="1" dirty="0" err="1">
                <a:solidFill>
                  <a:srgbClr val="00B050"/>
                </a:solidFill>
              </a:rPr>
              <a:t>Корелли</a:t>
            </a:r>
            <a:r>
              <a:rPr lang="ru-RU" sz="1800" i="1" dirty="0">
                <a:solidFill>
                  <a:srgbClr val="00B050"/>
                </a:solidFill>
              </a:rPr>
              <a:t>, Хосе </a:t>
            </a:r>
            <a:r>
              <a:rPr lang="ru-RU" sz="1800" i="1" dirty="0" err="1">
                <a:solidFill>
                  <a:srgbClr val="00B050"/>
                </a:solidFill>
              </a:rPr>
              <a:t>Каррераса</a:t>
            </a:r>
            <a:r>
              <a:rPr lang="ru-RU" sz="1800" i="1" dirty="0">
                <a:solidFill>
                  <a:srgbClr val="00B050"/>
                </a:solidFill>
              </a:rPr>
              <a:t>, Пласидо Доминго, Лучано Паваротти, Леонида Собинова, Сергея Лемешева, Ивана Козловского, Хуана Диего </a:t>
            </a:r>
            <a:r>
              <a:rPr lang="ru-RU" sz="1800" i="1" dirty="0" err="1" smtClean="0">
                <a:solidFill>
                  <a:srgbClr val="00B050"/>
                </a:solidFill>
              </a:rPr>
              <a:t>Флореса</a:t>
            </a:r>
            <a:r>
              <a:rPr lang="ru-RU" sz="1800" i="1" dirty="0">
                <a:solidFill>
                  <a:srgbClr val="00B050"/>
                </a:solidFill>
              </a:rPr>
              <a:t> </a:t>
            </a:r>
            <a:r>
              <a:rPr lang="ru-RU" sz="1800" i="1" dirty="0" smtClean="0">
                <a:solidFill>
                  <a:srgbClr val="00B050"/>
                </a:solidFill>
              </a:rPr>
              <a:t>и </a:t>
            </a:r>
            <a:r>
              <a:rPr lang="ru-RU" sz="1800" i="1" dirty="0">
                <a:solidFill>
                  <a:srgbClr val="00B050"/>
                </a:solidFill>
              </a:rPr>
              <a:t>многих других.</a:t>
            </a:r>
          </a:p>
          <a:p>
            <a:endParaRPr lang="ru-RU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57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028" y="0"/>
            <a:ext cx="4052807" cy="40528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5" y="3259003"/>
            <a:ext cx="2543175" cy="34861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8425" y="477168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Джузе́ппе</a:t>
            </a:r>
            <a:r>
              <a:rPr lang="ru-RU" sz="14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Фортуни́но</a:t>
            </a:r>
            <a:r>
              <a:rPr lang="ru-RU" sz="14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Франче́ско</a:t>
            </a:r>
            <a:r>
              <a:rPr lang="ru-RU" sz="14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Ве́рди</a:t>
            </a:r>
            <a:r>
              <a:rPr lang="ru-RU" sz="1400" dirty="0">
                <a:solidFill>
                  <a:srgbClr val="FFFF00"/>
                </a:solidFill>
                <a:latin typeface="Arial" panose="020B0604020202020204" pitchFamily="34" charset="0"/>
              </a:rPr>
              <a:t> (итал. </a:t>
            </a:r>
            <a:r>
              <a:rPr lang="ru-RU" sz="1400" i="1" dirty="0" err="1">
                <a:solidFill>
                  <a:srgbClr val="FFFF00"/>
                </a:solidFill>
                <a:latin typeface="Arial" panose="020B0604020202020204" pitchFamily="34" charset="0"/>
              </a:rPr>
              <a:t>Giuseppe</a:t>
            </a:r>
            <a:r>
              <a:rPr lang="ru-RU" sz="1400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rgbClr val="FFFF00"/>
                </a:solidFill>
                <a:latin typeface="Arial" panose="020B0604020202020204" pitchFamily="34" charset="0"/>
              </a:rPr>
              <a:t>Fortunino</a:t>
            </a:r>
            <a:r>
              <a:rPr lang="ru-RU" sz="1400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rgbClr val="FFFF00"/>
                </a:solidFill>
                <a:latin typeface="Arial" panose="020B0604020202020204" pitchFamily="34" charset="0"/>
              </a:rPr>
              <a:t>Francesco</a:t>
            </a:r>
            <a:r>
              <a:rPr lang="ru-RU" sz="1400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rgbClr val="FFFF00"/>
                </a:solidFill>
                <a:latin typeface="Arial" panose="020B0604020202020204" pitchFamily="34" charset="0"/>
              </a:rPr>
              <a:t>Verdi</a:t>
            </a:r>
            <a:r>
              <a:rPr lang="ru-RU" sz="1400" dirty="0">
                <a:solidFill>
                  <a:srgbClr val="FFFF00"/>
                </a:solidFill>
                <a:latin typeface="Arial" panose="020B0604020202020204" pitchFamily="34" charset="0"/>
              </a:rPr>
              <a:t>, 10 октября 1813 года, в итальянской деревне </a:t>
            </a:r>
            <a:r>
              <a:rPr lang="ru-RU" sz="1400" dirty="0" err="1">
                <a:solidFill>
                  <a:srgbClr val="FFFF00"/>
                </a:solidFill>
                <a:latin typeface="Arial" panose="020B0604020202020204" pitchFamily="34" charset="0"/>
              </a:rPr>
              <a:t>Ле</a:t>
            </a:r>
            <a:r>
              <a:rPr lang="ru-RU" sz="1400" dirty="0">
                <a:solidFill>
                  <a:srgbClr val="FFFF00"/>
                </a:solidFill>
                <a:latin typeface="Arial" panose="020B0604020202020204" pitchFamily="34" charset="0"/>
              </a:rPr>
              <a:t> </a:t>
            </a:r>
            <a:r>
              <a:rPr lang="ru-RU" sz="1400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Ронколе</a:t>
            </a:r>
            <a:r>
              <a:rPr lang="ru-RU" sz="1400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FFFF00"/>
                </a:solidFill>
                <a:latin typeface="Arial" panose="020B0604020202020204" pitchFamily="34" charset="0"/>
              </a:rPr>
              <a:t>расположенной в северной части Ломбардии, на нижнем притоке реки По, близ города </a:t>
            </a:r>
            <a:r>
              <a:rPr lang="ru-RU" sz="1400" dirty="0" err="1">
                <a:solidFill>
                  <a:srgbClr val="FFFF00"/>
                </a:solidFill>
                <a:latin typeface="Arial" panose="020B0604020202020204" pitchFamily="34" charset="0"/>
              </a:rPr>
              <a:t>Буссето</a:t>
            </a:r>
            <a:r>
              <a:rPr lang="ru-RU" sz="1400" dirty="0">
                <a:solidFill>
                  <a:srgbClr val="FFFF00"/>
                </a:solidFill>
                <a:latin typeface="Arial" panose="020B0604020202020204" pitchFamily="34" charset="0"/>
              </a:rPr>
              <a:t>, Французская империя — 27 января 1901 года, Милан, </a:t>
            </a:r>
            <a:r>
              <a:rPr lang="ru-RU" sz="1400" dirty="0" smtClean="0">
                <a:solidFill>
                  <a:srgbClr val="FFFF00"/>
                </a:solidFill>
                <a:latin typeface="Arial" panose="020B0604020202020204" pitchFamily="34" charset="0"/>
              </a:rPr>
              <a:t>Италия)</a:t>
            </a:r>
            <a:r>
              <a:rPr lang="ru-RU" sz="1400" dirty="0">
                <a:solidFill>
                  <a:srgbClr val="FFFF00"/>
                </a:solidFill>
                <a:latin typeface="Arial" panose="020B0604020202020204" pitchFamily="34" charset="0"/>
              </a:rPr>
              <a:t> — итальянский </a:t>
            </a:r>
            <a:r>
              <a:rPr lang="ru-RU" sz="1400" dirty="0" smtClean="0">
                <a:solidFill>
                  <a:srgbClr val="FFFF00"/>
                </a:solidFill>
                <a:latin typeface="Arial" panose="020B0604020202020204" pitchFamily="34" charset="0"/>
              </a:rPr>
              <a:t>композитор </a:t>
            </a:r>
            <a:r>
              <a:rPr lang="ru-RU" sz="1400" dirty="0">
                <a:solidFill>
                  <a:srgbClr val="FFFF00"/>
                </a:solidFill>
                <a:latin typeface="Arial" panose="020B0604020202020204" pitchFamily="34" charset="0"/>
              </a:rPr>
              <a:t>творчество которого является одним из крупнейших достижений мирового оперного искусства и кульминацией развития итальянской оперы XIX века.</a:t>
            </a:r>
          </a:p>
          <a:p>
            <a:r>
              <a:rPr lang="ru-RU" sz="1400" dirty="0">
                <a:solidFill>
                  <a:srgbClr val="FFFF00"/>
                </a:solidFill>
                <a:latin typeface="Arial" panose="020B0604020202020204" pitchFamily="34" charset="0"/>
              </a:rPr>
              <a:t>Композитором созданы </a:t>
            </a:r>
            <a:r>
              <a:rPr lang="ru-RU" sz="1400" dirty="0" smtClean="0">
                <a:solidFill>
                  <a:srgbClr val="FFFF00"/>
                </a:solidFill>
                <a:latin typeface="Arial" panose="020B0604020202020204" pitchFamily="34" charset="0"/>
              </a:rPr>
              <a:t>26</a:t>
            </a:r>
            <a:r>
              <a:rPr lang="ru-RU" sz="1400" dirty="0">
                <a:solidFill>
                  <a:srgbClr val="FFFF00"/>
                </a:solidFill>
                <a:latin typeface="Arial" panose="020B0604020202020204" pitchFamily="34" charset="0"/>
              </a:rPr>
              <a:t> опер и один реквием. Лучшие оперы композитора: «Бал-маскарад», «</a:t>
            </a:r>
            <a:r>
              <a:rPr lang="ru-RU" sz="1400" dirty="0" err="1">
                <a:solidFill>
                  <a:srgbClr val="FFFF00"/>
                </a:solidFill>
                <a:latin typeface="Arial" panose="020B0604020202020204" pitchFamily="34" charset="0"/>
              </a:rPr>
              <a:t>Риголетто</a:t>
            </a:r>
            <a:r>
              <a:rPr lang="ru-RU" sz="1400" dirty="0">
                <a:solidFill>
                  <a:srgbClr val="FFFF00"/>
                </a:solidFill>
                <a:latin typeface="Arial" panose="020B0604020202020204" pitchFamily="34" charset="0"/>
              </a:rPr>
              <a:t>», «Трубадур», «Травиата». Вершина творчества — последние оперы: «Аида», «Отелло», «Фальстаф».</a:t>
            </a:r>
            <a:endParaRPr lang="ru-RU" sz="1400" b="0" i="0" dirty="0"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79037" y="4052807"/>
            <a:ext cx="50550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</a:rPr>
              <a:t>Никола́й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</a:rPr>
              <a:t>Ге́дда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</a:rPr>
              <a:t>, полное имя 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</a:rPr>
              <a:t>Га́рри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</a:rPr>
              <a:t>Гу́став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</a:rPr>
              <a:t>Никола́й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</a:rPr>
              <a:t>Ге́дда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</a:rPr>
              <a:t> (швед. 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</a:rPr>
              <a:t>Harry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</a:rPr>
              <a:t>Gustaf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</a:rPr>
              <a:t> Nikolai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</a:rPr>
              <a:t>Gedda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</a:rPr>
              <a:t>; 11 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</a:rPr>
              <a:t>июля 1925, Стокгольм — 8 </a:t>
            </a:r>
            <a:r>
              <a:rPr lang="ru-RU" dirty="0" smtClean="0">
                <a:solidFill>
                  <a:srgbClr val="FFFF00"/>
                </a:solidFill>
                <a:latin typeface="Arial" panose="020B0604020202020204" pitchFamily="34" charset="0"/>
              </a:rPr>
              <a:t>января</a:t>
            </a:r>
            <a:r>
              <a:rPr lang="ru-RU" baseline="30000" dirty="0" smtClean="0">
                <a:solidFill>
                  <a:srgbClr val="FFFF00"/>
                </a:solidFill>
                <a:latin typeface="Arial" panose="020B0604020202020204" pitchFamily="34" charset="0"/>
              </a:rPr>
              <a:t>]</a:t>
            </a:r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</a:rPr>
              <a:t> 2017) — шведский оперный певец (тенор).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13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Avec la garde montante â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392"/>
            <a:ext cx="12192000" cy="724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88" y="127392"/>
            <a:ext cx="9462232" cy="1293028"/>
          </a:xfrm>
        </p:spPr>
        <p:txBody>
          <a:bodyPr>
            <a:normAutofit/>
          </a:bodyPr>
          <a:lstStyle/>
          <a:p>
            <a:r>
              <a:rPr lang="ru-RU" sz="1800" b="1" i="1" dirty="0">
                <a:solidFill>
                  <a:srgbClr val="FFFF00"/>
                </a:solidFill>
              </a:rPr>
              <a:t>3. </a:t>
            </a:r>
            <a:r>
              <a:rPr lang="ru-RU" sz="1800" b="1" i="1" dirty="0" err="1">
                <a:solidFill>
                  <a:srgbClr val="FFFF00"/>
                </a:solidFill>
              </a:rPr>
              <a:t>Avec</a:t>
            </a:r>
            <a:r>
              <a:rPr lang="ru-RU" sz="1800" b="1" i="1" dirty="0">
                <a:solidFill>
                  <a:srgbClr val="FFFF00"/>
                </a:solidFill>
              </a:rPr>
              <a:t> </a:t>
            </a:r>
            <a:r>
              <a:rPr lang="ru-RU" sz="1800" b="1" i="1" dirty="0" err="1">
                <a:solidFill>
                  <a:srgbClr val="FFFF00"/>
                </a:solidFill>
              </a:rPr>
              <a:t>la</a:t>
            </a:r>
            <a:r>
              <a:rPr lang="ru-RU" sz="1800" b="1" i="1" dirty="0">
                <a:solidFill>
                  <a:srgbClr val="FFFF00"/>
                </a:solidFill>
              </a:rPr>
              <a:t> </a:t>
            </a:r>
            <a:r>
              <a:rPr lang="ru-RU" sz="1800" b="1" i="1" dirty="0" err="1">
                <a:solidFill>
                  <a:srgbClr val="FFFF00"/>
                </a:solidFill>
              </a:rPr>
              <a:t>garde</a:t>
            </a:r>
            <a:r>
              <a:rPr lang="ru-RU" sz="1800" b="1" i="1" dirty="0">
                <a:solidFill>
                  <a:srgbClr val="FFFF00"/>
                </a:solidFill>
              </a:rPr>
              <a:t> </a:t>
            </a:r>
            <a:r>
              <a:rPr lang="ru-RU" sz="1800" b="1" i="1" dirty="0" err="1">
                <a:solidFill>
                  <a:srgbClr val="FFFF00"/>
                </a:solidFill>
              </a:rPr>
              <a:t>montante</a:t>
            </a:r>
            <a:r>
              <a:rPr lang="ru-RU" sz="1800" b="1" i="1" dirty="0">
                <a:solidFill>
                  <a:srgbClr val="FFFF00"/>
                </a:solidFill>
              </a:rPr>
              <a:t> — «Кармен» Бизе. Исп. </a:t>
            </a:r>
            <a:r>
              <a:rPr lang="en-US" sz="1800" b="1" i="1" dirty="0">
                <a:solidFill>
                  <a:srgbClr val="FFFF00"/>
                </a:solidFill>
              </a:rPr>
              <a:t>Les </a:t>
            </a:r>
            <a:r>
              <a:rPr lang="en-US" sz="1800" b="1" i="1" dirty="0" err="1">
                <a:solidFill>
                  <a:srgbClr val="FFFF00"/>
                </a:solidFill>
              </a:rPr>
              <a:t>Petits</a:t>
            </a:r>
            <a:r>
              <a:rPr lang="en-US" sz="1800" b="1" i="1" dirty="0">
                <a:solidFill>
                  <a:srgbClr val="FFFF00"/>
                </a:solidFill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</a:rPr>
              <a:t>Chanteurs</a:t>
            </a:r>
            <a:r>
              <a:rPr lang="en-US" sz="1800" b="1" i="1" dirty="0">
                <a:solidFill>
                  <a:srgbClr val="FFFF00"/>
                </a:solidFill>
              </a:rPr>
              <a:t> à la Croix de Bois.</a:t>
            </a:r>
            <a:endParaRPr lang="ru-RU" sz="1800" b="1" i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2221" y="950267"/>
            <a:ext cx="1015913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/>
            <a:r>
              <a:rPr lang="ru-RU" sz="1600" i="1" dirty="0" smtClean="0">
                <a:solidFill>
                  <a:srgbClr val="00B050"/>
                </a:solidFill>
                <a:latin typeface="Helvetica Neue"/>
              </a:rPr>
              <a:t>Бизе начал </a:t>
            </a:r>
            <a:r>
              <a:rPr lang="ru-RU" sz="1600" i="1" dirty="0">
                <a:solidFill>
                  <a:srgbClr val="00B050"/>
                </a:solidFill>
                <a:latin typeface="Helvetica Neue"/>
              </a:rPr>
              <a:t>работать над оперой «Кармен» в 1874 году. Сюжет ее заимствован из одноименной новеллы французского писателя </a:t>
            </a:r>
            <a:r>
              <a:rPr lang="ru-RU" sz="1600" i="1" dirty="0" err="1">
                <a:solidFill>
                  <a:srgbClr val="00B050"/>
                </a:solidFill>
                <a:latin typeface="Helvetica Neue"/>
              </a:rPr>
              <a:t>Проспера</a:t>
            </a:r>
            <a:r>
              <a:rPr lang="ru-RU" sz="1600" i="1" dirty="0">
                <a:solidFill>
                  <a:srgbClr val="00B050"/>
                </a:solidFill>
                <a:latin typeface="Helvetica Neue"/>
              </a:rPr>
              <a:t> Мериме (1803—1870), написанной в 1845 году. Содержание новеллы претерпело в опере существенные изменения. Опытные литераторы А. </a:t>
            </a:r>
            <a:r>
              <a:rPr lang="ru-RU" sz="1600" i="1" dirty="0" err="1">
                <a:solidFill>
                  <a:srgbClr val="00B050"/>
                </a:solidFill>
                <a:latin typeface="Helvetica Neue"/>
              </a:rPr>
              <a:t>Мельяк</a:t>
            </a:r>
            <a:r>
              <a:rPr lang="ru-RU" sz="1600" i="1" dirty="0">
                <a:solidFill>
                  <a:srgbClr val="00B050"/>
                </a:solidFill>
                <a:latin typeface="Helvetica Neue"/>
              </a:rPr>
              <a:t> (1831—1897) и Л. </a:t>
            </a:r>
            <a:r>
              <a:rPr lang="ru-RU" sz="1600" i="1" dirty="0" err="1">
                <a:solidFill>
                  <a:srgbClr val="00B050"/>
                </a:solidFill>
                <a:latin typeface="Helvetica Neue"/>
              </a:rPr>
              <a:t>Галеви</a:t>
            </a:r>
            <a:r>
              <a:rPr lang="ru-RU" sz="1600" i="1" dirty="0">
                <a:solidFill>
                  <a:srgbClr val="00B050"/>
                </a:solidFill>
                <a:latin typeface="Helvetica Neue"/>
              </a:rPr>
              <a:t> (</a:t>
            </a:r>
            <a:r>
              <a:rPr lang="ru-RU" sz="1600" i="1" dirty="0" smtClean="0">
                <a:solidFill>
                  <a:srgbClr val="00B050"/>
                </a:solidFill>
                <a:latin typeface="Helvetica Neue"/>
              </a:rPr>
              <a:t>1834—1908) разработали </a:t>
            </a:r>
            <a:r>
              <a:rPr lang="ru-RU" sz="1600" i="1" dirty="0">
                <a:solidFill>
                  <a:srgbClr val="00B050"/>
                </a:solidFill>
                <a:latin typeface="Helvetica Neue"/>
              </a:rPr>
              <a:t>либретто, </a:t>
            </a:r>
            <a:r>
              <a:rPr lang="ru-RU" sz="1600" i="1" dirty="0" smtClean="0">
                <a:solidFill>
                  <a:srgbClr val="00B050"/>
                </a:solidFill>
                <a:latin typeface="Helvetica Neue"/>
              </a:rPr>
              <a:t> </a:t>
            </a:r>
            <a:r>
              <a:rPr lang="ru-RU" sz="1600" i="1" dirty="0">
                <a:solidFill>
                  <a:srgbClr val="00B050"/>
                </a:solidFill>
                <a:latin typeface="Helvetica Neue"/>
              </a:rPr>
              <a:t>создали выпуклые образы действующих лиц, во многом отличные от их литературных прототипов. </a:t>
            </a:r>
            <a:r>
              <a:rPr lang="ru-RU" sz="1600" i="1" dirty="0" err="1">
                <a:solidFill>
                  <a:srgbClr val="00B050"/>
                </a:solidFill>
                <a:latin typeface="Helvetica Neue"/>
              </a:rPr>
              <a:t>Хозе</a:t>
            </a:r>
            <a:r>
              <a:rPr lang="ru-RU" sz="1600" i="1" dirty="0">
                <a:solidFill>
                  <a:srgbClr val="00B050"/>
                </a:solidFill>
                <a:latin typeface="Helvetica Neue"/>
              </a:rPr>
              <a:t>, изображенный писателем как мрачный, гордый и суровый разбойник, в опере приобрел иные черты; крестьянский парень, ставший драгуном, он показан простым, честным, но вспыльчивым и слабохарактерным человеком. Образ волевого, мужественного тореадора </a:t>
            </a:r>
            <a:r>
              <a:rPr lang="ru-RU" sz="1600" i="1" dirty="0" err="1">
                <a:solidFill>
                  <a:srgbClr val="00B050"/>
                </a:solidFill>
                <a:latin typeface="Helvetica Neue"/>
              </a:rPr>
              <a:t>Эскамильо</a:t>
            </a:r>
            <a:r>
              <a:rPr lang="ru-RU" sz="1600" i="1" dirty="0">
                <a:solidFill>
                  <a:srgbClr val="00B050"/>
                </a:solidFill>
                <a:latin typeface="Helvetica Neue"/>
              </a:rPr>
              <a:t>, едва намеченный в новелле, получил в опере яркую </a:t>
            </a:r>
            <a:r>
              <a:rPr lang="ru-RU" sz="1600" i="1" dirty="0" smtClean="0">
                <a:solidFill>
                  <a:srgbClr val="00B050"/>
                </a:solidFill>
                <a:latin typeface="Helvetica Neue"/>
              </a:rPr>
              <a:t> </a:t>
            </a:r>
            <a:r>
              <a:rPr lang="ru-RU" sz="1600" i="1" dirty="0">
                <a:solidFill>
                  <a:srgbClr val="00B050"/>
                </a:solidFill>
                <a:latin typeface="Helvetica Neue"/>
              </a:rPr>
              <a:t>характеристику. Еще более развит по сравнению с литературным прототипом образ невесты </a:t>
            </a:r>
            <a:r>
              <a:rPr lang="ru-RU" sz="1600" i="1" dirty="0" err="1">
                <a:solidFill>
                  <a:srgbClr val="00B050"/>
                </a:solidFill>
                <a:latin typeface="Helvetica Neue"/>
              </a:rPr>
              <a:t>Хозе</a:t>
            </a:r>
            <a:r>
              <a:rPr lang="ru-RU" sz="1600" i="1" dirty="0">
                <a:solidFill>
                  <a:srgbClr val="00B050"/>
                </a:solidFill>
                <a:latin typeface="Helvetica Neue"/>
              </a:rPr>
              <a:t> </a:t>
            </a:r>
            <a:r>
              <a:rPr lang="ru-RU" sz="1600" i="1" dirty="0" err="1">
                <a:solidFill>
                  <a:srgbClr val="00B050"/>
                </a:solidFill>
                <a:latin typeface="Helvetica Neue"/>
              </a:rPr>
              <a:t>Микаэлы</a:t>
            </a:r>
            <a:r>
              <a:rPr lang="ru-RU" sz="1600" i="1" dirty="0">
                <a:solidFill>
                  <a:srgbClr val="00B050"/>
                </a:solidFill>
                <a:latin typeface="Helvetica Neue"/>
              </a:rPr>
              <a:t> — нежной и ласковой девушки, облик которой оттеняет необузданный и пылкий характер цыганки. Существенно изменен и образ главной героини. Кармен в опере — воплощение женской красоты и обаяния, страстного свободолюбия и смелости. Хитрость, воровская деловитость — эти черты Кармен новеллы Мериме в опере были устранены. </a:t>
            </a:r>
            <a:r>
              <a:rPr lang="ru-RU" sz="1600" i="1" dirty="0" smtClean="0">
                <a:solidFill>
                  <a:srgbClr val="00B050"/>
                </a:solidFill>
                <a:latin typeface="Helvetica Neue"/>
              </a:rPr>
              <a:t>Бизе облагородил </a:t>
            </a:r>
            <a:r>
              <a:rPr lang="ru-RU" sz="1600" i="1" dirty="0">
                <a:solidFill>
                  <a:srgbClr val="00B050"/>
                </a:solidFill>
                <a:latin typeface="Helvetica Neue"/>
              </a:rPr>
              <a:t>характер своей героини, подчеркнув в нем прямоту чувств и независимость поступков. И, наконец, раздвинув рамки повествования, авторы оперы ввели в действие колоритные народные сцены. Жизнь темпераментной, пестрой толпы под жгучим солнцем юга, романтические фигуры цыган и контрабандистов, приподнятая атмосфера боя быков с особой остротой и яркостью подчеркивают в опере самобытные характеры Кармен, </a:t>
            </a:r>
            <a:r>
              <a:rPr lang="ru-RU" sz="1600" i="1" dirty="0" err="1">
                <a:solidFill>
                  <a:srgbClr val="00B050"/>
                </a:solidFill>
                <a:latin typeface="Helvetica Neue"/>
              </a:rPr>
              <a:t>Хозе</a:t>
            </a:r>
            <a:r>
              <a:rPr lang="ru-RU" sz="1600" i="1" dirty="0">
                <a:solidFill>
                  <a:srgbClr val="00B050"/>
                </a:solidFill>
                <a:latin typeface="Helvetica Neue"/>
              </a:rPr>
              <a:t>, </a:t>
            </a:r>
            <a:r>
              <a:rPr lang="ru-RU" sz="1600" i="1" dirty="0" err="1">
                <a:solidFill>
                  <a:srgbClr val="00B050"/>
                </a:solidFill>
                <a:latin typeface="Helvetica Neue"/>
              </a:rPr>
              <a:t>Микаэлы</a:t>
            </a:r>
            <a:r>
              <a:rPr lang="ru-RU" sz="1600" i="1" dirty="0">
                <a:solidFill>
                  <a:srgbClr val="00B050"/>
                </a:solidFill>
                <a:latin typeface="Helvetica Neue"/>
              </a:rPr>
              <a:t> и </a:t>
            </a:r>
            <a:r>
              <a:rPr lang="ru-RU" sz="1600" i="1" dirty="0" err="1">
                <a:solidFill>
                  <a:srgbClr val="00B050"/>
                </a:solidFill>
                <a:latin typeface="Helvetica Neue"/>
              </a:rPr>
              <a:t>Эскамильо</a:t>
            </a:r>
            <a:r>
              <a:rPr lang="ru-RU" sz="1600" i="1" dirty="0">
                <a:solidFill>
                  <a:srgbClr val="00B050"/>
                </a:solidFill>
                <a:latin typeface="Helvetica Neue"/>
              </a:rPr>
              <a:t>, драматизм их судеб. </a:t>
            </a:r>
            <a:r>
              <a:rPr lang="ru-RU" sz="1600" i="1" dirty="0" smtClean="0">
                <a:solidFill>
                  <a:srgbClr val="00B050"/>
                </a:solidFill>
                <a:latin typeface="Helvetica Neue"/>
              </a:rPr>
              <a:t>Эти </a:t>
            </a:r>
            <a:r>
              <a:rPr lang="ru-RU" sz="1600" i="1" dirty="0">
                <a:solidFill>
                  <a:srgbClr val="00B050"/>
                </a:solidFill>
                <a:latin typeface="Helvetica Neue"/>
              </a:rPr>
              <a:t>сцены придали трагическому сюжету оптимистическое звучание.</a:t>
            </a:r>
          </a:p>
          <a:p>
            <a:pPr indent="228600" algn="just"/>
            <a:r>
              <a:rPr lang="ru-RU" sz="1600" i="1" dirty="0">
                <a:solidFill>
                  <a:srgbClr val="00B050"/>
                </a:solidFill>
                <a:latin typeface="Helvetica Neue"/>
              </a:rPr>
              <a:t>Премьера «Кармен» состоялась в Париже 3 марта 1875 года и успеха не имела.</a:t>
            </a:r>
            <a:endParaRPr lang="ru-RU" sz="1600" b="0" i="1" dirty="0">
              <a:solidFill>
                <a:srgbClr val="00B05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9464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Words>985</Words>
  <Application>Microsoft Office PowerPoint</Application>
  <PresentationFormat>Широкоэкранный</PresentationFormat>
  <Paragraphs>123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Calibri</vt:lpstr>
      <vt:lpstr>Century Gothic</vt:lpstr>
      <vt:lpstr>Helvetica Neue</vt:lpstr>
      <vt:lpstr>Times New Roman</vt:lpstr>
      <vt:lpstr>Times New Roman</vt:lpstr>
      <vt:lpstr>Verdana</vt:lpstr>
      <vt:lpstr>След самолета</vt:lpstr>
      <vt:lpstr>«Воображаемая опера» </vt:lpstr>
      <vt:lpstr>Презентация PowerPoint</vt:lpstr>
      <vt:lpstr>Презентация PowerPoint</vt:lpstr>
      <vt:lpstr>Презентация PowerPoint</vt:lpstr>
      <vt:lpstr>1. Ridi, Pagliaccio — «Паяцы» Леонкавалло. Исп. Франко Корелли</vt:lpstr>
      <vt:lpstr>Презентация PowerPoint</vt:lpstr>
      <vt:lpstr>2. La donna è mobile — «Риголетто» Верди. Исп. Николай Гедда. </vt:lpstr>
      <vt:lpstr>Презентация PowerPoint</vt:lpstr>
      <vt:lpstr>3. Avec la garde montante — «Кармен» Бизе. Исп. Les Petits Chanteurs à la Croix de Bois.</vt:lpstr>
      <vt:lpstr>Презентация PowerPoint</vt:lpstr>
      <vt:lpstr>Презентация PowerPoint</vt:lpstr>
      <vt:lpstr>4. Voi che sapete — «Женитьба Фигаро» Моцарт. Исп. Susanne Danco.</vt:lpstr>
      <vt:lpstr>Презентация PowerPoint</vt:lpstr>
      <vt:lpstr>5. Un bel dì vedremo — «Мадам Баттерфляй» Пуччини. Исп. Felicia Weathers </vt:lpstr>
      <vt:lpstr>Презентация PowerPoint</vt:lpstr>
      <vt:lpstr>6. Au fond du temple saint — «Искатели жемчуга» Бизе. Исп. Nicolai Gedda &amp; Ernest Blanc </vt:lpstr>
      <vt:lpstr>Презентация PowerPoint</vt:lpstr>
      <vt:lpstr>7. Du also bist mein Bräutigam? — «Волшебная флейта» Моцарт. Исп. Луция Попп</vt:lpstr>
      <vt:lpstr>Презентация PowerPoint</vt:lpstr>
      <vt:lpstr>8. Избранные фрагменты Cendrillon (Questo è un nodo avviluppato) — «La Cenerentola» Россини. Исп. l'Orchestra del Maggio Musicale Fiorentino </vt:lpstr>
      <vt:lpstr>Презентация PowerPoint</vt:lpstr>
      <vt:lpstr>9. La Veau d'or — «Фауст» Гуно. Исп. Николай Гяуров </vt:lpstr>
      <vt:lpstr>Презентация PowerPoint</vt:lpstr>
      <vt:lpstr>10. Noi siamo zingarelle — «Травиата» Верди. Исп. Coro dell' Accademia di Santa Cecilia, Rome. </vt:lpstr>
      <vt:lpstr>Презентация PowerPoint</vt:lpstr>
      <vt:lpstr>11. Viens, Mallika... Dome epais le jasmin — «Лакме» Делиб. Исп. Mady Mesplé &amp; Danielle Millet </vt:lpstr>
      <vt:lpstr>Презентация PowerPoint</vt:lpstr>
      <vt:lpstr>12. E lucevan le stelle — «Тоска» Пуччини. Исп. Карло Бергонци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«Воображаемая опера»</dc:title>
  <dc:creator>Пользователь Windows</dc:creator>
  <cp:lastModifiedBy>Пользователь Windows</cp:lastModifiedBy>
  <cp:revision>44</cp:revision>
  <dcterms:created xsi:type="dcterms:W3CDTF">2018-11-04T08:50:35Z</dcterms:created>
  <dcterms:modified xsi:type="dcterms:W3CDTF">2018-11-14T11:00:16Z</dcterms:modified>
</cp:coreProperties>
</file>