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0%D0%B8%D1%81%D0%BE%D0%B2%D0%B0%D0%BD%D0%BD%D0%B0%D1%8F_%D0%BC%D1%83%D0%BB%D1%8C%D1%82%D0%B8%D0%BF%D0%BB%D0%B8%D0%BA%D0%B0%D1%86%D0%B8%D1%8F" TargetMode="External"/><Relationship Id="rId2" Type="http://schemas.openxmlformats.org/officeDocument/2006/relationships/hyperlink" Target="https://ru.wikipedia.org/w/index.php?title=%D0%A0%D1%83%D0%BB%D0%B5%D0%BD,_%D0%9F%D0%B0%D1%81%D0%BA%D0%B0%D0%BB%D1%8C&amp;action=edit&amp;redlink=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%D0%9A%D0%BE%D0%BC%D0%BF%D1%8C%D1%8E%D1%82%D0%B5%D1%80%D0%BD%D0%B0%D1%8F_%D0%B0%D0%BD%D0%B8%D0%BC%D0%B0%D1%86%D0%B8%D1%8F" TargetMode="External"/><Relationship Id="rId5" Type="http://schemas.openxmlformats.org/officeDocument/2006/relationships/hyperlink" Target="https://ru.wikipedia.org/wiki/%D0%9A%D1%83%D0%BA%D0%BE%D0%BB%D1%8C%D0%BD%D0%B0%D1%8F_%D0%BC%D1%83%D0%BB%D1%8C%D1%82%D0%B8%D0%BF%D0%BB%D0%B8%D0%BA%D0%B0%D1%86%D0%B8%D1%8F" TargetMode="External"/><Relationship Id="rId4" Type="http://schemas.openxmlformats.org/officeDocument/2006/relationships/hyperlink" Target="https://ru.wikipedia.org/wiki/%D0%9F%D0%BB%D0%B0%D1%81%D1%82%D0%B8%D0%BB%D0%B8%D0%BD%D0%BE%D0%B2%D0%B0%D1%8F_%D0%B0%D0%BD%D0%B8%D0%BC%D0%B0%D1%86%D0%B8%D1%8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2%D0%B5%D1%80%D0%B4%D0%B8" TargetMode="External"/><Relationship Id="rId13" Type="http://schemas.openxmlformats.org/officeDocument/2006/relationships/hyperlink" Target="https://ru.wikipedia.org/wiki/%D0%9C%D0%BE%D1%86%D0%B0%D1%80%D1%82" TargetMode="External"/><Relationship Id="rId18" Type="http://schemas.openxmlformats.org/officeDocument/2006/relationships/hyperlink" Target="https://ru.wikipedia.org/w/index.php?title=%D0%A3%D1%8D%D0%B7%D0%B5%D1%80%D1%81,_%D0%A4%D0%B5%D0%BB%D0%B8%D1%86%D0%B8%D1%8F&amp;action=edit&amp;redlink=1" TargetMode="External"/><Relationship Id="rId26" Type="http://schemas.openxmlformats.org/officeDocument/2006/relationships/hyperlink" Target="https://ru.wikipedia.org/wiki/%D0%9B%D1%83%D1%86%D0%B8%D1%8F_%D0%9F%D0%BE%D0%BF%D0%BF" TargetMode="External"/><Relationship Id="rId3" Type="http://schemas.openxmlformats.org/officeDocument/2006/relationships/hyperlink" Target="https://ru.wikipedia.org/wiki/%D0%9F%D0%B0%D1%8F%D1%86%D1%8B_(%D0%BE%D0%BF%D0%B5%D1%80%D0%B0)" TargetMode="External"/><Relationship Id="rId21" Type="http://schemas.openxmlformats.org/officeDocument/2006/relationships/hyperlink" Target="https://en.wikipedia.org/wiki/Au_fond_du_temple_saint" TargetMode="External"/><Relationship Id="rId34" Type="http://schemas.openxmlformats.org/officeDocument/2006/relationships/hyperlink" Target="https://ru.wikipedia.org/wiki/%D0%94%D0%B5%D0%BB%D0%B8%D0%B1" TargetMode="External"/><Relationship Id="rId7" Type="http://schemas.openxmlformats.org/officeDocument/2006/relationships/hyperlink" Target="https://ru.wikipedia.org/wiki/%D0%A0%D0%B8%D0%B3%D0%BE%D0%BB%D0%B5%D1%82%D1%82%D0%BE" TargetMode="External"/><Relationship Id="rId12" Type="http://schemas.openxmlformats.org/officeDocument/2006/relationships/hyperlink" Target="https://ru.wikipedia.org/wiki/%D0%96%D0%B5%D0%BD%D0%B8%D1%82%D1%8C%D0%B1%D0%B0_%D0%A4%D0%B8%D0%B3%D0%B0%D1%80%D0%BE_(%D0%BE%D0%BF%D0%B5%D1%80%D0%B0)" TargetMode="External"/><Relationship Id="rId17" Type="http://schemas.openxmlformats.org/officeDocument/2006/relationships/hyperlink" Target="https://ru.wikipedia.org/wiki/%D0%9F%D1%83%D1%87%D1%87%D0%B8%D0%BD%D0%B8" TargetMode="External"/><Relationship Id="rId25" Type="http://schemas.openxmlformats.org/officeDocument/2006/relationships/hyperlink" Target="https://ru.wikipedia.org/wiki/%D0%92%D0%BE%D0%BB%D1%88%D0%B5%D0%B1%D0%BD%D0%B0%D1%8F_%D1%84%D0%BB%D0%B5%D0%B9%D1%82%D0%B0" TargetMode="External"/><Relationship Id="rId33" Type="http://schemas.openxmlformats.org/officeDocument/2006/relationships/hyperlink" Target="https://ru.wikipedia.org/wiki/%D0%9B%D0%B0%D0%BA%D0%BC%D0%B5" TargetMode="External"/><Relationship Id="rId38" Type="http://schemas.openxmlformats.org/officeDocument/2006/relationships/hyperlink" Target="https://ru.wikipedia.org/wiki/%D0%9A%D0%B0%D1%80%D0%BB%D0%BE_%D0%91%D0%B5%D1%80%D0%B3%D0%BE%D0%BD%D1%86%D0%B8" TargetMode="External"/><Relationship Id="rId2" Type="http://schemas.openxmlformats.org/officeDocument/2006/relationships/hyperlink" Target="https://ru.wikipedia.org/wiki/Vesti_la_Giubba" TargetMode="External"/><Relationship Id="rId16" Type="http://schemas.openxmlformats.org/officeDocument/2006/relationships/hyperlink" Target="https://ru.wikipedia.org/wiki/%D0%9C%D0%B0%D0%B4%D0%B0%D0%BC_%D0%91%D0%B0%D1%82%D1%82%D0%B5%D1%80%D1%84%D0%BB%D1%8F%D0%B9" TargetMode="External"/><Relationship Id="rId20" Type="http://schemas.openxmlformats.org/officeDocument/2006/relationships/hyperlink" Target="https://ru.wikipedia.org/w/index.php?title=Au_fond_du_temple_saint&amp;action=edit&amp;redlink=1" TargetMode="External"/><Relationship Id="rId29" Type="http://schemas.openxmlformats.org/officeDocument/2006/relationships/hyperlink" Target="https://ru.wikipedia.org/wiki/La_Veau_d%E2%80%99or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u.wikipedia.org/wiki/La_donna_%C3%A8_mobile" TargetMode="External"/><Relationship Id="rId11" Type="http://schemas.openxmlformats.org/officeDocument/2006/relationships/hyperlink" Target="https://ru.wikipedia.org/wiki/%D0%91%D0%B8%D0%B7%D0%B5" TargetMode="External"/><Relationship Id="rId24" Type="http://schemas.openxmlformats.org/officeDocument/2006/relationships/hyperlink" Target="https://en.wikipedia.org/wiki/Ernest_Blanc" TargetMode="External"/><Relationship Id="rId32" Type="http://schemas.openxmlformats.org/officeDocument/2006/relationships/hyperlink" Target="https://ru.wikipedia.org/wiki/%D0%A2%D1%80%D0%B0%D0%B2%D0%B8%D0%B0%D1%82%D0%B0" TargetMode="External"/><Relationship Id="rId37" Type="http://schemas.openxmlformats.org/officeDocument/2006/relationships/hyperlink" Target="https://ru.wikipedia.org/wiki/%D0%A2%D0%BE%D1%81%D0%BA%D0%B0_(%D0%BE%D0%BF%D0%B5%D1%80%D0%B0)" TargetMode="External"/><Relationship Id="rId5" Type="http://schemas.openxmlformats.org/officeDocument/2006/relationships/hyperlink" Target="https://ru.wikipedia.org/wiki/%D0%A4%D1%80%D0%B0%D0%BD%D0%BA%D0%BE_%D0%9A%D0%BE%D1%80%D0%B5%D0%BB%D0%BB%D0%B8" TargetMode="External"/><Relationship Id="rId15" Type="http://schemas.openxmlformats.org/officeDocument/2006/relationships/hyperlink" Target="https://en.wikipedia.org/wiki/Suzanne_Danco" TargetMode="External"/><Relationship Id="rId23" Type="http://schemas.openxmlformats.org/officeDocument/2006/relationships/hyperlink" Target="https://ru.wikipedia.org/w/index.php?title=%D0%91%D0%BB%D0%B0%D0%BD,_%D0%AD%D1%80%D0%BD%D0%B5%D1%81%D1%82&amp;action=edit&amp;redlink=1" TargetMode="External"/><Relationship Id="rId28" Type="http://schemas.openxmlformats.org/officeDocument/2006/relationships/hyperlink" Target="https://ru.wikipedia.org/wiki/%D0%A0%D0%BE%D1%81%D1%81%D0%B8%D0%BD%D0%B8" TargetMode="External"/><Relationship Id="rId36" Type="http://schemas.openxmlformats.org/officeDocument/2006/relationships/hyperlink" Target="https://ru.wikipedia.org/wiki/E_lucevan_le_stelle" TargetMode="External"/><Relationship Id="rId10" Type="http://schemas.openxmlformats.org/officeDocument/2006/relationships/hyperlink" Target="https://ru.wikipedia.org/wiki/%D0%9A%D0%B0%D1%80%D0%BC%D0%B5%D0%BD_(%D0%BE%D0%BF%D0%B5%D1%80%D0%B0)" TargetMode="External"/><Relationship Id="rId19" Type="http://schemas.openxmlformats.org/officeDocument/2006/relationships/hyperlink" Target="https://en.wikipedia.org/wiki/Felicia_Weathers" TargetMode="External"/><Relationship Id="rId31" Type="http://schemas.openxmlformats.org/officeDocument/2006/relationships/hyperlink" Target="https://ru.wikipedia.org/wiki/%D0%9D%D0%B8%D0%BA%D0%BE%D0%BB%D0%B0%D0%B9_%D0%93%D1%8F%D1%83%D1%80%D0%BE%D0%B2" TargetMode="External"/><Relationship Id="rId4" Type="http://schemas.openxmlformats.org/officeDocument/2006/relationships/hyperlink" Target="https://ru.wikipedia.org/wiki/%D0%9B%D0%B5%D0%BE%D0%BD%D0%BA%D0%B0%D0%B2%D0%B0%D0%BB%D0%BB%D0%BE" TargetMode="External"/><Relationship Id="rId9" Type="http://schemas.openxmlformats.org/officeDocument/2006/relationships/hyperlink" Target="https://ru.wikipedia.org/wiki/%D0%9D%D0%B8%D0%BA%D0%BE%D0%BB%D0%B0%D0%B9_%D0%93%D0%B5%D0%B4%D0%B4%D0%B0" TargetMode="External"/><Relationship Id="rId14" Type="http://schemas.openxmlformats.org/officeDocument/2006/relationships/hyperlink" Target="https://ru.wikipedia.org/w/index.php?title=%D0%94%D0%B0%D0%BD%D0%BA%D0%BE,_%D0%A1%D1%8E%D0%B7%D0%B0%D0%BD%D0%BD%D0%B0&amp;action=edit&amp;redlink=1" TargetMode="External"/><Relationship Id="rId22" Type="http://schemas.openxmlformats.org/officeDocument/2006/relationships/hyperlink" Target="https://ru.wikipedia.org/wiki/%D0%98%D1%81%D0%BA%D0%B0%D1%82%D0%B5%D0%BB%D0%B8_%D0%B6%D0%B5%D0%BC%D1%87%D1%83%D0%B3%D0%B0" TargetMode="External"/><Relationship Id="rId27" Type="http://schemas.openxmlformats.org/officeDocument/2006/relationships/hyperlink" Target="https://ru.wikipedia.org/wiki/%D0%97%D0%BE%D0%BB%D1%83%D1%88%D0%BA%D0%B0_(%D0%BE%D0%BF%D0%B5%D1%80%D0%B0_%D0%A0%D0%BE%D1%81%D1%81%D0%B8%D0%BD%D0%B8)" TargetMode="External"/><Relationship Id="rId30" Type="http://schemas.openxmlformats.org/officeDocument/2006/relationships/hyperlink" Target="https://ru.wikipedia.org/wiki/%D0%A4%D0%B0%D1%83%D1%81%D1%82_(%D0%BE%D0%BF%D0%B5%D1%80%D0%B0)" TargetMode="External"/><Relationship Id="rId35" Type="http://schemas.openxmlformats.org/officeDocument/2006/relationships/hyperlink" Target="https://ru.wikipedia.org/wiki/%D0%9C%D0%B0%D0%B4%D0%B8_%D0%9C%D0%B5%D1%81%D0%BF%D0%BB%D0%B5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oekino.ru/author.php?id=1625" TargetMode="External"/><Relationship Id="rId2" Type="http://schemas.openxmlformats.org/officeDocument/2006/relationships/hyperlink" Target="http://www.inoekino.ru/author.php?id=260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noekino.ru/author.php?id=9320" TargetMode="External"/><Relationship Id="rId5" Type="http://schemas.openxmlformats.org/officeDocument/2006/relationships/hyperlink" Target="http://www.inoekino.ru/author.php?id=575" TargetMode="External"/><Relationship Id="rId4" Type="http://schemas.openxmlformats.org/officeDocument/2006/relationships/hyperlink" Target="http://shop.inoekino.ru/prod.php?id=113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oekino.ru/author.php?id=4054" TargetMode="External"/><Relationship Id="rId2" Type="http://schemas.openxmlformats.org/officeDocument/2006/relationships/hyperlink" Target="http://www.inoekino.ru/author.php?id=302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«Воображаемая опера»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3886200"/>
            <a:ext cx="3456384" cy="2639144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>
                <a:solidFill>
                  <a:schemeClr val="tx1"/>
                </a:solidFill>
              </a:rPr>
              <a:t>Подготовила: </a:t>
            </a:r>
            <a:r>
              <a:rPr lang="ru-RU" b="1" i="1" dirty="0" err="1">
                <a:solidFill>
                  <a:schemeClr val="tx1"/>
                </a:solidFill>
              </a:rPr>
              <a:t>Мингазова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Элиза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Ильгизаровна</a:t>
            </a:r>
            <a:r>
              <a:rPr lang="ru-RU" b="1" i="1" dirty="0">
                <a:solidFill>
                  <a:schemeClr val="tx1"/>
                </a:solidFill>
              </a:rPr>
              <a:t>, ученица </a:t>
            </a:r>
            <a:r>
              <a:rPr lang="ru-RU" b="1" i="1" dirty="0" smtClean="0">
                <a:solidFill>
                  <a:schemeClr val="tx1"/>
                </a:solidFill>
              </a:rPr>
              <a:t>8а </a:t>
            </a:r>
            <a:r>
              <a:rPr lang="ru-RU" b="1" i="1" dirty="0">
                <a:solidFill>
                  <a:schemeClr val="tx1"/>
                </a:solidFill>
              </a:rPr>
              <a:t>класса</a:t>
            </a:r>
          </a:p>
          <a:p>
            <a:r>
              <a:rPr lang="ru-RU" b="1" i="1" dirty="0">
                <a:solidFill>
                  <a:schemeClr val="tx1"/>
                </a:solidFill>
              </a:rPr>
              <a:t>МОБУ СОШ №1</a:t>
            </a:r>
          </a:p>
          <a:p>
            <a:r>
              <a:rPr lang="ru-RU" b="1" i="1" dirty="0" err="1">
                <a:solidFill>
                  <a:schemeClr val="tx1"/>
                </a:solidFill>
              </a:rPr>
              <a:t>им.М.Абдуллина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с.Киргиз-Мияки</a:t>
            </a:r>
            <a:endParaRPr lang="ru-RU" b="1" i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61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5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ru-RU" dirty="0"/>
              <a:t>«Воображаемая опера»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136904" cy="496855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«Воображаемая опера»</a:t>
            </a:r>
            <a:r>
              <a:rPr lang="ru-RU" dirty="0">
                <a:solidFill>
                  <a:schemeClr val="tx1"/>
                </a:solidFill>
              </a:rPr>
              <a:t> </a:t>
            </a:r>
            <a:r>
              <a:rPr lang="ru-RU" i="1" dirty="0">
                <a:solidFill>
                  <a:schemeClr val="tx1"/>
                </a:solidFill>
              </a:rPr>
              <a:t>(</a:t>
            </a:r>
            <a:r>
              <a:rPr lang="ru-RU" i="1" dirty="0" err="1">
                <a:solidFill>
                  <a:schemeClr val="tx1"/>
                </a:solidFill>
              </a:rPr>
              <a:t>L’Opéra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Imaginaire</a:t>
            </a:r>
            <a:r>
              <a:rPr lang="ru-RU" i="1" dirty="0">
                <a:solidFill>
                  <a:schemeClr val="tx1"/>
                </a:solidFill>
              </a:rPr>
              <a:t>)</a:t>
            </a:r>
            <a:r>
              <a:rPr lang="ru-RU" dirty="0">
                <a:solidFill>
                  <a:schemeClr val="tx1"/>
                </a:solidFill>
              </a:rPr>
              <a:t> — музыкальный мультфильм </a:t>
            </a:r>
            <a:r>
              <a:rPr lang="ru-RU" dirty="0">
                <a:solidFill>
                  <a:schemeClr val="tx1"/>
                </a:solidFill>
                <a:hlinkClick r:id="rId2" tooltip="Рулен, Паскаль (страница отсутствует)"/>
              </a:rPr>
              <a:t>Паскаля Рулена</a:t>
            </a:r>
            <a:r>
              <a:rPr lang="ru-RU" dirty="0">
                <a:solidFill>
                  <a:schemeClr val="tx1"/>
                </a:solidFill>
              </a:rPr>
              <a:t> (</a:t>
            </a:r>
            <a:r>
              <a:rPr lang="ru-RU" i="1" dirty="0" err="1">
                <a:solidFill>
                  <a:schemeClr val="tx1"/>
                </a:solidFill>
              </a:rPr>
              <a:t>Pascal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Roulin</a:t>
            </a:r>
            <a:r>
              <a:rPr lang="ru-RU" dirty="0">
                <a:solidFill>
                  <a:schemeClr val="tx1"/>
                </a:solidFill>
              </a:rPr>
              <a:t>), представляющий собой экранизацию 12 знаменитых оперных арий. Каждая из них — короткий фильм, снятый одним режиссёром. В фильме соединены множество различных техник мультипликации (</a:t>
            </a:r>
            <a:r>
              <a:rPr lang="ru-RU" dirty="0">
                <a:solidFill>
                  <a:schemeClr val="tx1"/>
                </a:solidFill>
                <a:hlinkClick r:id="rId3" tooltip="Рисованная мультипликация"/>
              </a:rPr>
              <a:t>рисованная</a:t>
            </a:r>
            <a:r>
              <a:rPr lang="ru-RU" dirty="0">
                <a:solidFill>
                  <a:schemeClr val="tx1"/>
                </a:solidFill>
              </a:rPr>
              <a:t>, </a:t>
            </a:r>
            <a:r>
              <a:rPr lang="ru-RU" dirty="0">
                <a:solidFill>
                  <a:schemeClr val="tx1"/>
                </a:solidFill>
                <a:hlinkClick r:id="rId4" tooltip="Пластилиновая анимация"/>
              </a:rPr>
              <a:t>пластилиновая</a:t>
            </a:r>
            <a:r>
              <a:rPr lang="ru-RU" dirty="0">
                <a:solidFill>
                  <a:schemeClr val="tx1"/>
                </a:solidFill>
              </a:rPr>
              <a:t>, </a:t>
            </a:r>
            <a:r>
              <a:rPr lang="ru-RU" dirty="0">
                <a:solidFill>
                  <a:schemeClr val="tx1"/>
                </a:solidFill>
                <a:hlinkClick r:id="rId5" tooltip="Кукольная мультипликация"/>
              </a:rPr>
              <a:t>кукольная</a:t>
            </a:r>
            <a:r>
              <a:rPr lang="ru-RU" dirty="0">
                <a:solidFill>
                  <a:schemeClr val="tx1"/>
                </a:solidFill>
              </a:rPr>
              <a:t>). Также фигурирует сквозной персонаж-рассказчик, созданный с помощью </a:t>
            </a:r>
            <a:r>
              <a:rPr lang="ru-RU" dirty="0">
                <a:solidFill>
                  <a:schemeClr val="tx1"/>
                </a:solidFill>
                <a:hlinkClick r:id="rId6" tooltip="Компьютерная анимация"/>
              </a:rPr>
              <a:t>компьютерной анимации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93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792088"/>
          </a:xfrm>
        </p:spPr>
        <p:txBody>
          <a:bodyPr/>
          <a:lstStyle/>
          <a:p>
            <a:r>
              <a:rPr lang="ru-RU" dirty="0"/>
              <a:t>Название опер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12776"/>
            <a:ext cx="8424936" cy="5040560"/>
          </a:xfrm>
        </p:spPr>
        <p:txBody>
          <a:bodyPr>
            <a:noAutofit/>
          </a:bodyPr>
          <a:lstStyle/>
          <a:p>
            <a:r>
              <a:rPr lang="ru-RU" sz="1600" dirty="0">
                <a:solidFill>
                  <a:schemeClr val="tx1"/>
                </a:solidFill>
                <a:hlinkClick r:id="rId2" tooltip="Vesti la Giubba"/>
              </a:rPr>
              <a:t>1.   </a:t>
            </a:r>
            <a:r>
              <a:rPr lang="en-US" sz="1600" dirty="0" err="1">
                <a:solidFill>
                  <a:schemeClr val="tx1"/>
                </a:solidFill>
                <a:hlinkClick r:id="rId2" tooltip="Vesti la Giubba"/>
              </a:rPr>
              <a:t>Vesti</a:t>
            </a:r>
            <a:r>
              <a:rPr lang="en-US" sz="1600" dirty="0">
                <a:solidFill>
                  <a:schemeClr val="tx1"/>
                </a:solidFill>
                <a:hlinkClick r:id="rId2" tooltip="Vesti la Giubba"/>
              </a:rPr>
              <a:t> la </a:t>
            </a:r>
            <a:r>
              <a:rPr lang="en-US" sz="1600" dirty="0" err="1">
                <a:solidFill>
                  <a:schemeClr val="tx1"/>
                </a:solidFill>
                <a:hlinkClick r:id="rId2" tooltip="Vesti la Giubba"/>
              </a:rPr>
              <a:t>Giubba</a:t>
            </a:r>
            <a:r>
              <a:rPr lang="en-US" sz="1600" dirty="0">
                <a:solidFill>
                  <a:schemeClr val="tx1"/>
                </a:solidFill>
              </a:rPr>
              <a:t> — «</a:t>
            </a:r>
            <a:r>
              <a:rPr lang="ru-RU" sz="1600" dirty="0">
                <a:solidFill>
                  <a:schemeClr val="tx1"/>
                </a:solidFill>
                <a:hlinkClick r:id="rId3" tooltip="Паяцы (опера)"/>
              </a:rPr>
              <a:t>Паяцы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 err="1">
                <a:solidFill>
                  <a:schemeClr val="tx1"/>
                </a:solidFill>
                <a:hlinkClick r:id="rId4" tooltip="Леонкавалло"/>
              </a:rPr>
              <a:t>Леонкавалло</a:t>
            </a:r>
            <a:r>
              <a:rPr lang="ru-RU" sz="1600" dirty="0">
                <a:solidFill>
                  <a:schemeClr val="tx1"/>
                </a:solidFill>
              </a:rPr>
              <a:t>. Исп. </a:t>
            </a:r>
            <a:r>
              <a:rPr lang="ru-RU" sz="1600" dirty="0">
                <a:solidFill>
                  <a:schemeClr val="tx1"/>
                </a:solidFill>
                <a:hlinkClick r:id="rId5" tooltip="Франко Корелли"/>
              </a:rPr>
              <a:t>Франко </a:t>
            </a:r>
            <a:r>
              <a:rPr lang="ru-RU" sz="1600" dirty="0" err="1">
                <a:solidFill>
                  <a:schemeClr val="tx1"/>
                </a:solidFill>
                <a:hlinkClick r:id="rId5" tooltip="Франко Корелли"/>
              </a:rPr>
              <a:t>Корелли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  <a:p>
            <a:r>
              <a:rPr lang="ru-RU" sz="1600" dirty="0">
                <a:solidFill>
                  <a:schemeClr val="tx1"/>
                </a:solidFill>
                <a:hlinkClick r:id="rId6" tooltip="La donna è mobile"/>
              </a:rPr>
              <a:t>2.  </a:t>
            </a:r>
            <a:r>
              <a:rPr lang="en-US" sz="1600" dirty="0">
                <a:solidFill>
                  <a:schemeClr val="tx1"/>
                </a:solidFill>
                <a:hlinkClick r:id="rId6" tooltip="La donna è mobile"/>
              </a:rPr>
              <a:t>La donna è mobile</a:t>
            </a:r>
            <a:r>
              <a:rPr lang="en-US" sz="1600" dirty="0">
                <a:solidFill>
                  <a:schemeClr val="tx1"/>
                </a:solidFill>
              </a:rPr>
              <a:t> — «</a:t>
            </a:r>
            <a:r>
              <a:rPr lang="ru-RU" sz="1600" dirty="0" err="1">
                <a:solidFill>
                  <a:schemeClr val="tx1"/>
                </a:solidFill>
                <a:hlinkClick r:id="rId7" tooltip="Риголетто"/>
              </a:rPr>
              <a:t>Риголетто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>
                <a:solidFill>
                  <a:schemeClr val="tx1"/>
                </a:solidFill>
                <a:hlinkClick r:id="rId8" tooltip="Верди"/>
              </a:rPr>
              <a:t>Верди</a:t>
            </a:r>
            <a:r>
              <a:rPr lang="ru-RU" sz="1600" dirty="0">
                <a:solidFill>
                  <a:schemeClr val="tx1"/>
                </a:solidFill>
              </a:rPr>
              <a:t>. Исп. </a:t>
            </a:r>
            <a:r>
              <a:rPr lang="ru-RU" sz="1600" dirty="0">
                <a:solidFill>
                  <a:schemeClr val="tx1"/>
                </a:solidFill>
                <a:hlinkClick r:id="rId9" tooltip="Николай Гедда"/>
              </a:rPr>
              <a:t>Николай </a:t>
            </a:r>
            <a:r>
              <a:rPr lang="ru-RU" sz="1600" dirty="0" err="1">
                <a:solidFill>
                  <a:schemeClr val="tx1"/>
                </a:solidFill>
                <a:hlinkClick r:id="rId9" tooltip="Николай Гедда"/>
              </a:rPr>
              <a:t>Гедда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  <a:p>
            <a:r>
              <a:rPr lang="ru-RU" sz="1600" dirty="0">
                <a:solidFill>
                  <a:schemeClr val="tx1"/>
                </a:solidFill>
              </a:rPr>
              <a:t>3.  </a:t>
            </a:r>
            <a:r>
              <a:rPr lang="en-US" sz="1600" dirty="0">
                <a:solidFill>
                  <a:schemeClr val="tx1"/>
                </a:solidFill>
              </a:rPr>
              <a:t>Avec la </a:t>
            </a:r>
            <a:r>
              <a:rPr lang="en-US" sz="1600" dirty="0" err="1">
                <a:solidFill>
                  <a:schemeClr val="tx1"/>
                </a:solidFill>
              </a:rPr>
              <a:t>garde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montante</a:t>
            </a:r>
            <a:r>
              <a:rPr lang="en-US" sz="1600" dirty="0">
                <a:solidFill>
                  <a:schemeClr val="tx1"/>
                </a:solidFill>
              </a:rPr>
              <a:t> — «</a:t>
            </a:r>
            <a:r>
              <a:rPr lang="ru-RU" sz="1600" dirty="0">
                <a:solidFill>
                  <a:schemeClr val="tx1"/>
                </a:solidFill>
                <a:hlinkClick r:id="rId10" tooltip="Кармен (опера)"/>
              </a:rPr>
              <a:t>Кармен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>
                <a:solidFill>
                  <a:schemeClr val="tx1"/>
                </a:solidFill>
                <a:hlinkClick r:id="rId11" tooltip="Бизе"/>
              </a:rPr>
              <a:t>Бизе</a:t>
            </a:r>
            <a:r>
              <a:rPr lang="ru-RU" sz="1600" dirty="0">
                <a:solidFill>
                  <a:schemeClr val="tx1"/>
                </a:solidFill>
              </a:rPr>
              <a:t>. Исп. </a:t>
            </a:r>
            <a:r>
              <a:rPr lang="en-US" sz="1600" dirty="0">
                <a:solidFill>
                  <a:schemeClr val="tx1"/>
                </a:solidFill>
              </a:rPr>
              <a:t>Les </a:t>
            </a:r>
            <a:r>
              <a:rPr lang="en-US" sz="1600" dirty="0" err="1">
                <a:solidFill>
                  <a:schemeClr val="tx1"/>
                </a:solidFill>
              </a:rPr>
              <a:t>Petits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Chanteurs</a:t>
            </a:r>
            <a:r>
              <a:rPr lang="en-US" sz="1600" dirty="0">
                <a:solidFill>
                  <a:schemeClr val="tx1"/>
                </a:solidFill>
              </a:rPr>
              <a:t> à la Croix de Bois.</a:t>
            </a:r>
          </a:p>
          <a:p>
            <a:r>
              <a:rPr lang="ru-RU" sz="1600" dirty="0">
                <a:solidFill>
                  <a:schemeClr val="tx1"/>
                </a:solidFill>
              </a:rPr>
              <a:t>4.  </a:t>
            </a:r>
            <a:r>
              <a:rPr lang="en-US" sz="1600" dirty="0" err="1">
                <a:solidFill>
                  <a:schemeClr val="tx1"/>
                </a:solidFill>
              </a:rPr>
              <a:t>Voi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che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sapete</a:t>
            </a:r>
            <a:r>
              <a:rPr lang="en-US" sz="1600" dirty="0">
                <a:solidFill>
                  <a:schemeClr val="tx1"/>
                </a:solidFill>
              </a:rPr>
              <a:t> — «</a:t>
            </a:r>
            <a:r>
              <a:rPr lang="ru-RU" sz="1600" dirty="0">
                <a:solidFill>
                  <a:schemeClr val="tx1"/>
                </a:solidFill>
                <a:hlinkClick r:id="rId12" tooltip="Женитьба Фигаро (опера)"/>
              </a:rPr>
              <a:t>Женитьба Фигаро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>
                <a:solidFill>
                  <a:schemeClr val="tx1"/>
                </a:solidFill>
                <a:hlinkClick r:id="rId13" tooltip="Моцарт"/>
              </a:rPr>
              <a:t>Моцарт</a:t>
            </a:r>
            <a:r>
              <a:rPr lang="ru-RU" sz="1600" dirty="0">
                <a:solidFill>
                  <a:schemeClr val="tx1"/>
                </a:solidFill>
              </a:rPr>
              <a:t>. Исп. </a:t>
            </a:r>
            <a:r>
              <a:rPr lang="ru-RU" sz="1600" dirty="0">
                <a:solidFill>
                  <a:schemeClr val="tx1"/>
                </a:solidFill>
                <a:hlinkClick r:id="rId14" tooltip="Данко, Сюзанна (страница отсутствует)"/>
              </a:rPr>
              <a:t>Сюзанна Данко</a:t>
            </a:r>
            <a:r>
              <a:rPr lang="ru-RU" sz="1600" baseline="30000" dirty="0">
                <a:solidFill>
                  <a:schemeClr val="tx1"/>
                </a:solidFill>
                <a:hlinkClick r:id="rId15" tooltip="en:Suzanne Danco"/>
              </a:rPr>
              <a:t>[</a:t>
            </a:r>
            <a:r>
              <a:rPr lang="en-US" sz="1600" baseline="30000" dirty="0">
                <a:solidFill>
                  <a:schemeClr val="tx1"/>
                </a:solidFill>
                <a:hlinkClick r:id="rId15" tooltip="en:Suzanne Danco"/>
              </a:rPr>
              <a:t>en]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r>
              <a:rPr lang="ru-RU" sz="1600" dirty="0">
                <a:solidFill>
                  <a:schemeClr val="tx1"/>
                </a:solidFill>
              </a:rPr>
              <a:t>5.  </a:t>
            </a:r>
            <a:r>
              <a:rPr lang="en-US" sz="1600" dirty="0">
                <a:solidFill>
                  <a:schemeClr val="tx1"/>
                </a:solidFill>
              </a:rPr>
              <a:t>Un </a:t>
            </a:r>
            <a:r>
              <a:rPr lang="en-US" sz="1600" dirty="0" err="1">
                <a:solidFill>
                  <a:schemeClr val="tx1"/>
                </a:solidFill>
              </a:rPr>
              <a:t>bel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dì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vedremo</a:t>
            </a:r>
            <a:r>
              <a:rPr lang="en-US" sz="1600" dirty="0">
                <a:solidFill>
                  <a:schemeClr val="tx1"/>
                </a:solidFill>
              </a:rPr>
              <a:t> — «</a:t>
            </a:r>
            <a:r>
              <a:rPr lang="ru-RU" sz="1600" dirty="0">
                <a:solidFill>
                  <a:schemeClr val="tx1"/>
                </a:solidFill>
                <a:hlinkClick r:id="rId16" tooltip="Мадам Баттерфляй"/>
              </a:rPr>
              <a:t>Мадам Баттерфляй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 err="1">
                <a:solidFill>
                  <a:schemeClr val="tx1"/>
                </a:solidFill>
                <a:hlinkClick r:id="rId17" tooltip="Пуччини"/>
              </a:rPr>
              <a:t>Пуччини</a:t>
            </a:r>
            <a:r>
              <a:rPr lang="ru-RU" sz="1600" dirty="0">
                <a:solidFill>
                  <a:schemeClr val="tx1"/>
                </a:solidFill>
              </a:rPr>
              <a:t>. Исп. </a:t>
            </a:r>
            <a:r>
              <a:rPr lang="ru-RU" sz="1600" dirty="0">
                <a:solidFill>
                  <a:schemeClr val="tx1"/>
                </a:solidFill>
                <a:hlinkClick r:id="rId18" tooltip="Уэзерс, Фелиция (страница отсутствует)"/>
              </a:rPr>
              <a:t>Фелиция </a:t>
            </a:r>
            <a:r>
              <a:rPr lang="ru-RU" sz="1600" dirty="0" err="1">
                <a:solidFill>
                  <a:schemeClr val="tx1"/>
                </a:solidFill>
                <a:hlinkClick r:id="rId18" tooltip="Уэзерс, Фелиция (страница отсутствует)"/>
              </a:rPr>
              <a:t>Уэзерс</a:t>
            </a:r>
            <a:r>
              <a:rPr lang="ru-RU" sz="1600" baseline="30000" dirty="0">
                <a:solidFill>
                  <a:schemeClr val="tx1"/>
                </a:solidFill>
                <a:hlinkClick r:id="rId19" tooltip="en:Felicia Weathers"/>
              </a:rPr>
              <a:t>[</a:t>
            </a:r>
            <a:r>
              <a:rPr lang="en-US" sz="1600" baseline="30000" dirty="0">
                <a:solidFill>
                  <a:schemeClr val="tx1"/>
                </a:solidFill>
                <a:hlinkClick r:id="rId19" tooltip="en:Felicia Weathers"/>
              </a:rPr>
              <a:t>en]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r>
              <a:rPr lang="ru-RU" sz="1600" dirty="0">
                <a:solidFill>
                  <a:schemeClr val="tx1"/>
                </a:solidFill>
                <a:hlinkClick r:id="rId20" tooltip="Au fond du temple saint (страница отсутствует)"/>
              </a:rPr>
              <a:t>6.  </a:t>
            </a:r>
            <a:r>
              <a:rPr lang="en-US" sz="1600" dirty="0">
                <a:solidFill>
                  <a:schemeClr val="tx1"/>
                </a:solidFill>
                <a:hlinkClick r:id="rId20" tooltip="Au fond du temple saint (страница отсутствует)"/>
              </a:rPr>
              <a:t>Au fond du temple saint</a:t>
            </a:r>
            <a:r>
              <a:rPr lang="en-US" sz="1600" baseline="30000" dirty="0">
                <a:solidFill>
                  <a:schemeClr val="tx1"/>
                </a:solidFill>
                <a:hlinkClick r:id="rId21" tooltip="en:Au fond du temple saint"/>
              </a:rPr>
              <a:t>[en]</a:t>
            </a:r>
            <a:r>
              <a:rPr lang="en-US" sz="1600" dirty="0">
                <a:solidFill>
                  <a:schemeClr val="tx1"/>
                </a:solidFill>
              </a:rPr>
              <a:t> — «</a:t>
            </a:r>
            <a:r>
              <a:rPr lang="ru-RU" sz="1600" dirty="0">
                <a:solidFill>
                  <a:schemeClr val="tx1"/>
                </a:solidFill>
                <a:hlinkClick r:id="rId22" tooltip="Искатели жемчуга"/>
              </a:rPr>
              <a:t>Искатели жемчуга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>
                <a:solidFill>
                  <a:schemeClr val="tx1"/>
                </a:solidFill>
                <a:hlinkClick r:id="rId11" tooltip="Бизе"/>
              </a:rPr>
              <a:t>Бизе</a:t>
            </a:r>
            <a:r>
              <a:rPr lang="ru-RU" sz="1600" dirty="0">
                <a:solidFill>
                  <a:schemeClr val="tx1"/>
                </a:solidFill>
              </a:rPr>
              <a:t>. Исп. Николай </a:t>
            </a:r>
            <a:r>
              <a:rPr lang="ru-RU" sz="1600" dirty="0" err="1">
                <a:solidFill>
                  <a:schemeClr val="tx1"/>
                </a:solidFill>
              </a:rPr>
              <a:t>Гедда</a:t>
            </a:r>
            <a:r>
              <a:rPr lang="ru-RU" sz="1600" dirty="0">
                <a:solidFill>
                  <a:schemeClr val="tx1"/>
                </a:solidFill>
              </a:rPr>
              <a:t> и </a:t>
            </a:r>
            <a:r>
              <a:rPr lang="ru-RU" sz="1600" dirty="0">
                <a:solidFill>
                  <a:schemeClr val="tx1"/>
                </a:solidFill>
                <a:hlinkClick r:id="rId23" tooltip="Блан, Эрнест (страница отсутствует)"/>
              </a:rPr>
              <a:t>Эрнест Блан</a:t>
            </a:r>
            <a:r>
              <a:rPr lang="ru-RU" sz="1600" baseline="30000" dirty="0">
                <a:solidFill>
                  <a:schemeClr val="tx1"/>
                </a:solidFill>
                <a:hlinkClick r:id="rId24" tooltip="en:Ernest Blanc"/>
              </a:rPr>
              <a:t>[</a:t>
            </a:r>
            <a:r>
              <a:rPr lang="en-US" sz="1600" baseline="30000" dirty="0">
                <a:solidFill>
                  <a:schemeClr val="tx1"/>
                </a:solidFill>
                <a:hlinkClick r:id="rId24" tooltip="en:Ernest Blanc"/>
              </a:rPr>
              <a:t>en]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r>
              <a:rPr lang="ru-RU" sz="1600" dirty="0">
                <a:solidFill>
                  <a:schemeClr val="tx1"/>
                </a:solidFill>
              </a:rPr>
              <a:t>7.  </a:t>
            </a:r>
            <a:r>
              <a:rPr lang="en-US" sz="1600" dirty="0">
                <a:solidFill>
                  <a:schemeClr val="tx1"/>
                </a:solidFill>
              </a:rPr>
              <a:t>Du also </a:t>
            </a:r>
            <a:r>
              <a:rPr lang="en-US" sz="1600" dirty="0" err="1">
                <a:solidFill>
                  <a:schemeClr val="tx1"/>
                </a:solidFill>
              </a:rPr>
              <a:t>bist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Bräutigam</a:t>
            </a:r>
            <a:r>
              <a:rPr lang="en-US" sz="1600" dirty="0">
                <a:solidFill>
                  <a:schemeClr val="tx1"/>
                </a:solidFill>
              </a:rPr>
              <a:t>? — «</a:t>
            </a:r>
            <a:r>
              <a:rPr lang="ru-RU" sz="1600" dirty="0">
                <a:solidFill>
                  <a:schemeClr val="tx1"/>
                </a:solidFill>
                <a:hlinkClick r:id="rId25" tooltip="Волшебная флейта"/>
              </a:rPr>
              <a:t>Волшебная флейта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>
                <a:solidFill>
                  <a:schemeClr val="tx1"/>
                </a:solidFill>
                <a:hlinkClick r:id="rId13" tooltip="Моцарт"/>
              </a:rPr>
              <a:t>Моцарт</a:t>
            </a:r>
            <a:r>
              <a:rPr lang="ru-RU" sz="1600" dirty="0">
                <a:solidFill>
                  <a:schemeClr val="tx1"/>
                </a:solidFill>
              </a:rPr>
              <a:t>. Исп. </a:t>
            </a:r>
            <a:r>
              <a:rPr lang="ru-RU" sz="1600" dirty="0" err="1">
                <a:solidFill>
                  <a:schemeClr val="tx1"/>
                </a:solidFill>
                <a:hlinkClick r:id="rId26" tooltip="Луция Попп"/>
              </a:rPr>
              <a:t>Луция</a:t>
            </a:r>
            <a:r>
              <a:rPr lang="ru-RU" sz="1600" dirty="0">
                <a:solidFill>
                  <a:schemeClr val="tx1"/>
                </a:solidFill>
                <a:hlinkClick r:id="rId26" tooltip="Луция Попп"/>
              </a:rPr>
              <a:t> </a:t>
            </a:r>
            <a:r>
              <a:rPr lang="ru-RU" sz="1600" dirty="0" err="1">
                <a:solidFill>
                  <a:schemeClr val="tx1"/>
                </a:solidFill>
                <a:hlinkClick r:id="rId26" tooltip="Луция Попп"/>
              </a:rPr>
              <a:t>Попп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  <a:p>
            <a:r>
              <a:rPr lang="ru-RU" sz="1600" dirty="0">
                <a:solidFill>
                  <a:schemeClr val="tx1"/>
                </a:solidFill>
              </a:rPr>
              <a:t>8.  </a:t>
            </a:r>
            <a:r>
              <a:rPr lang="en-US" sz="1600" dirty="0" err="1">
                <a:solidFill>
                  <a:schemeClr val="tx1"/>
                </a:solidFill>
              </a:rPr>
              <a:t>Questo</a:t>
            </a:r>
            <a:r>
              <a:rPr lang="en-US" sz="1600" dirty="0">
                <a:solidFill>
                  <a:schemeClr val="tx1"/>
                </a:solidFill>
              </a:rPr>
              <a:t> è un </a:t>
            </a:r>
            <a:r>
              <a:rPr lang="en-US" sz="1600" dirty="0" err="1">
                <a:solidFill>
                  <a:schemeClr val="tx1"/>
                </a:solidFill>
              </a:rPr>
              <a:t>nodo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avviluppato</a:t>
            </a:r>
            <a:r>
              <a:rPr lang="en-US" sz="1600" dirty="0">
                <a:solidFill>
                  <a:schemeClr val="tx1"/>
                </a:solidFill>
              </a:rPr>
              <a:t> — «</a:t>
            </a:r>
            <a:r>
              <a:rPr lang="ru-RU" sz="1600" dirty="0">
                <a:solidFill>
                  <a:schemeClr val="tx1"/>
                </a:solidFill>
                <a:hlinkClick r:id="rId27" tooltip="Золушка (опера Россини)"/>
              </a:rPr>
              <a:t>Золушка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>
                <a:solidFill>
                  <a:schemeClr val="tx1"/>
                </a:solidFill>
                <a:hlinkClick r:id="rId28" tooltip="Россини"/>
              </a:rPr>
              <a:t>Россини</a:t>
            </a:r>
            <a:r>
              <a:rPr lang="ru-RU" sz="1600" dirty="0">
                <a:solidFill>
                  <a:schemeClr val="tx1"/>
                </a:solidFill>
              </a:rPr>
              <a:t>. Исп. </a:t>
            </a:r>
            <a:r>
              <a:rPr lang="en-US" sz="1600" dirty="0" err="1">
                <a:solidFill>
                  <a:schemeClr val="tx1"/>
                </a:solidFill>
              </a:rPr>
              <a:t>l’Orchestra</a:t>
            </a:r>
            <a:r>
              <a:rPr lang="en-US" sz="1600" dirty="0">
                <a:solidFill>
                  <a:schemeClr val="tx1"/>
                </a:solidFill>
              </a:rPr>
              <a:t> del Maggio Musicale </a:t>
            </a:r>
            <a:r>
              <a:rPr lang="en-US" sz="1600" dirty="0" err="1">
                <a:solidFill>
                  <a:schemeClr val="tx1"/>
                </a:solidFill>
              </a:rPr>
              <a:t>Fiorentino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</a:p>
          <a:p>
            <a:r>
              <a:rPr lang="ru-RU" sz="1600" dirty="0">
                <a:solidFill>
                  <a:schemeClr val="tx1"/>
                </a:solidFill>
                <a:hlinkClick r:id="rId29" tooltip="La Veau d’or"/>
              </a:rPr>
              <a:t>9.  </a:t>
            </a:r>
            <a:r>
              <a:rPr lang="en-US" sz="1600" dirty="0">
                <a:solidFill>
                  <a:schemeClr val="tx1"/>
                </a:solidFill>
                <a:hlinkClick r:id="rId29" tooltip="La Veau d’or"/>
              </a:rPr>
              <a:t>La </a:t>
            </a:r>
            <a:r>
              <a:rPr lang="en-US" sz="1600" dirty="0" err="1">
                <a:solidFill>
                  <a:schemeClr val="tx1"/>
                </a:solidFill>
                <a:hlinkClick r:id="rId29" tooltip="La Veau d’or"/>
              </a:rPr>
              <a:t>Veau</a:t>
            </a:r>
            <a:r>
              <a:rPr lang="en-US" sz="1600" dirty="0">
                <a:solidFill>
                  <a:schemeClr val="tx1"/>
                </a:solidFill>
                <a:hlinkClick r:id="rId29" tooltip="La Veau d’or"/>
              </a:rPr>
              <a:t> </a:t>
            </a:r>
            <a:r>
              <a:rPr lang="en-US" sz="1600" dirty="0" err="1">
                <a:solidFill>
                  <a:schemeClr val="tx1"/>
                </a:solidFill>
                <a:hlinkClick r:id="rId29" tooltip="La Veau d’or"/>
              </a:rPr>
              <a:t>d’or</a:t>
            </a:r>
            <a:r>
              <a:rPr lang="en-US" sz="1600" dirty="0">
                <a:solidFill>
                  <a:schemeClr val="tx1"/>
                </a:solidFill>
              </a:rPr>
              <a:t> (</a:t>
            </a:r>
            <a:r>
              <a:rPr lang="ru-RU" sz="1600" dirty="0">
                <a:solidFill>
                  <a:schemeClr val="tx1"/>
                </a:solidFill>
              </a:rPr>
              <a:t>Куплеты Мефистофеля) — «</a:t>
            </a:r>
            <a:r>
              <a:rPr lang="ru-RU" sz="1600" dirty="0">
                <a:solidFill>
                  <a:schemeClr val="tx1"/>
                </a:solidFill>
                <a:hlinkClick r:id="rId30" tooltip="Фауст (опера)"/>
              </a:rPr>
              <a:t>Фауст</a:t>
            </a:r>
            <a:r>
              <a:rPr lang="ru-RU" sz="1600" dirty="0">
                <a:solidFill>
                  <a:schemeClr val="tx1"/>
                </a:solidFill>
              </a:rPr>
              <a:t>» </a:t>
            </a:r>
            <a:r>
              <a:rPr lang="ru-RU" sz="1600" dirty="0" err="1">
                <a:solidFill>
                  <a:schemeClr val="tx1"/>
                </a:solidFill>
              </a:rPr>
              <a:t>Гуно</a:t>
            </a:r>
            <a:r>
              <a:rPr lang="ru-RU" sz="1600" dirty="0">
                <a:solidFill>
                  <a:schemeClr val="tx1"/>
                </a:solidFill>
              </a:rPr>
              <a:t>. Исп. </a:t>
            </a:r>
            <a:r>
              <a:rPr lang="ru-RU" sz="1600" dirty="0">
                <a:solidFill>
                  <a:schemeClr val="tx1"/>
                </a:solidFill>
                <a:hlinkClick r:id="rId31" tooltip="Николай Гяуров"/>
              </a:rPr>
              <a:t>Николай Гяуров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</a:p>
          <a:p>
            <a:r>
              <a:rPr lang="ru-RU" sz="1600" dirty="0">
                <a:solidFill>
                  <a:schemeClr val="tx1"/>
                </a:solidFill>
              </a:rPr>
              <a:t>10.  </a:t>
            </a:r>
            <a:r>
              <a:rPr lang="en-US" sz="1600" dirty="0" err="1">
                <a:solidFill>
                  <a:schemeClr val="tx1"/>
                </a:solidFill>
              </a:rPr>
              <a:t>Noi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siamo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zingarelle</a:t>
            </a:r>
            <a:r>
              <a:rPr lang="en-US" sz="1600" dirty="0">
                <a:solidFill>
                  <a:schemeClr val="tx1"/>
                </a:solidFill>
              </a:rPr>
              <a:t> — «</a:t>
            </a:r>
            <a:r>
              <a:rPr lang="ru-RU" sz="1600" dirty="0">
                <a:solidFill>
                  <a:schemeClr val="tx1"/>
                </a:solidFill>
                <a:hlinkClick r:id="rId32" tooltip="Травиата"/>
              </a:rPr>
              <a:t>Травиата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>
                <a:solidFill>
                  <a:schemeClr val="tx1"/>
                </a:solidFill>
                <a:hlinkClick r:id="rId8" tooltip="Верди"/>
              </a:rPr>
              <a:t>Верди</a:t>
            </a:r>
            <a:r>
              <a:rPr lang="ru-RU" sz="1600" dirty="0">
                <a:solidFill>
                  <a:schemeClr val="tx1"/>
                </a:solidFill>
              </a:rPr>
              <a:t>. Исп. </a:t>
            </a:r>
            <a:r>
              <a:rPr lang="en-US" sz="1600" dirty="0">
                <a:solidFill>
                  <a:schemeClr val="tx1"/>
                </a:solidFill>
              </a:rPr>
              <a:t>Coro dell' </a:t>
            </a:r>
            <a:r>
              <a:rPr lang="en-US" sz="1600" dirty="0" err="1">
                <a:solidFill>
                  <a:schemeClr val="tx1"/>
                </a:solidFill>
              </a:rPr>
              <a:t>Accademia</a:t>
            </a:r>
            <a:r>
              <a:rPr lang="en-US" sz="1600" dirty="0">
                <a:solidFill>
                  <a:schemeClr val="tx1"/>
                </a:solidFill>
              </a:rPr>
              <a:t> di Santa Cecilia, Rome.</a:t>
            </a:r>
          </a:p>
          <a:p>
            <a:r>
              <a:rPr lang="ru-RU" sz="1600" dirty="0">
                <a:solidFill>
                  <a:schemeClr val="tx1"/>
                </a:solidFill>
              </a:rPr>
              <a:t>11.  </a:t>
            </a:r>
            <a:r>
              <a:rPr lang="en-US" sz="1600" dirty="0" err="1">
                <a:solidFill>
                  <a:schemeClr val="tx1"/>
                </a:solidFill>
              </a:rPr>
              <a:t>Viens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Mallika</a:t>
            </a:r>
            <a:r>
              <a:rPr lang="en-US" sz="1600" dirty="0">
                <a:solidFill>
                  <a:schemeClr val="tx1"/>
                </a:solidFill>
              </a:rPr>
              <a:t>… Dome </a:t>
            </a:r>
            <a:r>
              <a:rPr lang="en-US" sz="1600" dirty="0" err="1">
                <a:solidFill>
                  <a:schemeClr val="tx1"/>
                </a:solidFill>
              </a:rPr>
              <a:t>epais</a:t>
            </a:r>
            <a:r>
              <a:rPr lang="en-US" sz="1600" dirty="0">
                <a:solidFill>
                  <a:schemeClr val="tx1"/>
                </a:solidFill>
              </a:rPr>
              <a:t> le </a:t>
            </a:r>
            <a:r>
              <a:rPr lang="en-US" sz="1600" dirty="0" err="1">
                <a:solidFill>
                  <a:schemeClr val="tx1"/>
                </a:solidFill>
              </a:rPr>
              <a:t>jasmin</a:t>
            </a:r>
            <a:r>
              <a:rPr lang="en-US" sz="1600" dirty="0">
                <a:solidFill>
                  <a:schemeClr val="tx1"/>
                </a:solidFill>
              </a:rPr>
              <a:t> (</a:t>
            </a:r>
            <a:r>
              <a:rPr lang="ru-RU" sz="1600" dirty="0">
                <a:solidFill>
                  <a:schemeClr val="tx1"/>
                </a:solidFill>
              </a:rPr>
              <a:t>Дуэт цветов) — «</a:t>
            </a:r>
            <a:r>
              <a:rPr lang="ru-RU" sz="1600" dirty="0" err="1">
                <a:solidFill>
                  <a:schemeClr val="tx1"/>
                </a:solidFill>
                <a:hlinkClick r:id="rId33" tooltip="Лакме"/>
              </a:rPr>
              <a:t>Лакме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>
                <a:solidFill>
                  <a:schemeClr val="tx1"/>
                </a:solidFill>
                <a:hlinkClick r:id="rId34" tooltip="Делиб"/>
              </a:rPr>
              <a:t>Делиб</a:t>
            </a:r>
            <a:r>
              <a:rPr lang="ru-RU" sz="1600" dirty="0">
                <a:solidFill>
                  <a:schemeClr val="tx1"/>
                </a:solidFill>
              </a:rPr>
              <a:t>. Исп. </a:t>
            </a:r>
            <a:r>
              <a:rPr lang="ru-RU" sz="1600" dirty="0" err="1">
                <a:solidFill>
                  <a:schemeClr val="tx1"/>
                </a:solidFill>
                <a:hlinkClick r:id="rId35" tooltip="Мади Меспле"/>
              </a:rPr>
              <a:t>Мади</a:t>
            </a:r>
            <a:r>
              <a:rPr lang="ru-RU" sz="1600" dirty="0">
                <a:solidFill>
                  <a:schemeClr val="tx1"/>
                </a:solidFill>
                <a:hlinkClick r:id="rId35" tooltip="Мади Меспле"/>
              </a:rPr>
              <a:t> </a:t>
            </a:r>
            <a:r>
              <a:rPr lang="ru-RU" sz="1600" dirty="0" err="1">
                <a:solidFill>
                  <a:schemeClr val="tx1"/>
                </a:solidFill>
                <a:hlinkClick r:id="rId35" tooltip="Мади Меспле"/>
              </a:rPr>
              <a:t>Меспле</a:t>
            </a:r>
            <a:r>
              <a:rPr lang="ru-RU" sz="1600" dirty="0">
                <a:solidFill>
                  <a:schemeClr val="tx1"/>
                </a:solidFill>
              </a:rPr>
              <a:t> и </a:t>
            </a:r>
            <a:r>
              <a:rPr lang="en-US" sz="1600" dirty="0">
                <a:solidFill>
                  <a:schemeClr val="tx1"/>
                </a:solidFill>
              </a:rPr>
              <a:t>Danielle Millet</a:t>
            </a:r>
          </a:p>
          <a:p>
            <a:r>
              <a:rPr lang="ru-RU" sz="1600" dirty="0">
                <a:solidFill>
                  <a:schemeClr val="tx1"/>
                </a:solidFill>
                <a:hlinkClick r:id="rId36" tooltip="E lucevan le stelle"/>
              </a:rPr>
              <a:t>12.  </a:t>
            </a:r>
            <a:r>
              <a:rPr lang="en-US" sz="1600" dirty="0">
                <a:solidFill>
                  <a:schemeClr val="tx1"/>
                </a:solidFill>
                <a:hlinkClick r:id="rId36" tooltip="E lucevan le stelle"/>
              </a:rPr>
              <a:t>E </a:t>
            </a:r>
            <a:r>
              <a:rPr lang="en-US" sz="1600" dirty="0" err="1">
                <a:solidFill>
                  <a:schemeClr val="tx1"/>
                </a:solidFill>
                <a:hlinkClick r:id="rId36" tooltip="E lucevan le stelle"/>
              </a:rPr>
              <a:t>lucevan</a:t>
            </a:r>
            <a:r>
              <a:rPr lang="en-US" sz="1600" dirty="0">
                <a:solidFill>
                  <a:schemeClr val="tx1"/>
                </a:solidFill>
                <a:hlinkClick r:id="rId36" tooltip="E lucevan le stelle"/>
              </a:rPr>
              <a:t> le </a:t>
            </a:r>
            <a:r>
              <a:rPr lang="en-US" sz="1600" dirty="0" err="1">
                <a:solidFill>
                  <a:schemeClr val="tx1"/>
                </a:solidFill>
                <a:hlinkClick r:id="rId36" tooltip="E lucevan le stelle"/>
              </a:rPr>
              <a:t>stelle</a:t>
            </a:r>
            <a:r>
              <a:rPr lang="en-US" sz="1600" dirty="0">
                <a:solidFill>
                  <a:schemeClr val="tx1"/>
                </a:solidFill>
              </a:rPr>
              <a:t> — «</a:t>
            </a:r>
            <a:r>
              <a:rPr lang="ru-RU" sz="1600" dirty="0">
                <a:solidFill>
                  <a:schemeClr val="tx1"/>
                </a:solidFill>
                <a:hlinkClick r:id="rId37" tooltip="Тоска (опера)"/>
              </a:rPr>
              <a:t>Тоска</a:t>
            </a:r>
            <a:r>
              <a:rPr lang="ru-RU" sz="1600" dirty="0">
                <a:solidFill>
                  <a:schemeClr val="tx1"/>
                </a:solidFill>
              </a:rPr>
              <a:t>» </a:t>
            </a:r>
            <a:r>
              <a:rPr lang="ru-RU" sz="1600" dirty="0" err="1">
                <a:solidFill>
                  <a:schemeClr val="tx1"/>
                </a:solidFill>
                <a:hlinkClick r:id="rId17" tooltip="Пуччини"/>
              </a:rPr>
              <a:t>Пуччини</a:t>
            </a:r>
            <a:r>
              <a:rPr lang="ru-RU" sz="1600" dirty="0">
                <a:solidFill>
                  <a:schemeClr val="tx1"/>
                </a:solidFill>
              </a:rPr>
              <a:t>. Исп. </a:t>
            </a:r>
            <a:r>
              <a:rPr lang="ru-RU" sz="1600" dirty="0">
                <a:solidFill>
                  <a:schemeClr val="tx1"/>
                </a:solidFill>
                <a:hlinkClick r:id="rId38" tooltip="Карло Бергонци"/>
              </a:rPr>
              <a:t>Карло </a:t>
            </a:r>
            <a:r>
              <a:rPr lang="ru-RU" sz="1600" dirty="0" err="1">
                <a:solidFill>
                  <a:schemeClr val="tx1"/>
                </a:solidFill>
                <a:hlinkClick r:id="rId38" tooltip="Карло Бергонци"/>
              </a:rPr>
              <a:t>Бергонци</a:t>
            </a:r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9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Оценка </a:t>
            </a:r>
            <a:r>
              <a:rPr lang="ru-RU" dirty="0"/>
              <a:t>режиссерскому </a:t>
            </a:r>
            <a:r>
              <a:rPr lang="ru-RU" dirty="0" smtClean="0"/>
              <a:t>замыслу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352928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 русском языке прилагательное «оперный» может означать также «неестественный», «высокопарный», «пафосный». Да и высока степень условности оперного искусства (все </a:t>
            </a:r>
            <a:r>
              <a:rPr lang="ru-RU" dirty="0" err="1">
                <a:solidFill>
                  <a:schemeClr val="tx1"/>
                </a:solidFill>
              </a:rPr>
              <a:t>все</a:t>
            </a:r>
            <a:r>
              <a:rPr lang="ru-RU" dirty="0">
                <a:solidFill>
                  <a:schemeClr val="tx1"/>
                </a:solidFill>
              </a:rPr>
              <a:t> время ноют). Кинематографу это вообще-то противопоказано. Не случайно персонажи одного из фильмов </a:t>
            </a:r>
            <a:r>
              <a:rPr lang="ru-RU" b="1" dirty="0">
                <a:solidFill>
                  <a:schemeClr val="tx1"/>
                </a:solidFill>
                <a:hlinkClick r:id="rId2"/>
              </a:rPr>
              <a:t>Аки </a:t>
            </a:r>
            <a:r>
              <a:rPr lang="ru-RU" b="1" dirty="0" err="1">
                <a:solidFill>
                  <a:schemeClr val="tx1"/>
                </a:solidFill>
                <a:hlinkClick r:id="rId2"/>
              </a:rPr>
              <a:t>Каурисмяки</a:t>
            </a:r>
            <a:r>
              <a:rPr lang="ru-RU" dirty="0" err="1">
                <a:solidFill>
                  <a:schemeClr val="tx1"/>
                </a:solidFill>
              </a:rPr>
              <a:t>категорически</a:t>
            </a:r>
            <a:r>
              <a:rPr lang="ru-RU" dirty="0">
                <a:solidFill>
                  <a:schemeClr val="tx1"/>
                </a:solidFill>
              </a:rPr>
              <a:t> заявляет: «Опера - устаревшее искусство». Результат героических усилий </a:t>
            </a:r>
            <a:r>
              <a:rPr lang="ru-RU" b="1" dirty="0">
                <a:solidFill>
                  <a:schemeClr val="tx1"/>
                </a:solidFill>
                <a:hlinkClick r:id="rId3"/>
              </a:rPr>
              <a:t>Франко </a:t>
            </a:r>
            <a:r>
              <a:rPr lang="ru-RU" b="1" dirty="0" err="1">
                <a:solidFill>
                  <a:schemeClr val="tx1"/>
                </a:solidFill>
                <a:hlinkClick r:id="rId3"/>
              </a:rPr>
              <a:t>Дзефирелли</a:t>
            </a:r>
            <a:r>
              <a:rPr lang="ru-RU" dirty="0">
                <a:solidFill>
                  <a:schemeClr val="tx1"/>
                </a:solidFill>
              </a:rPr>
              <a:t>, одинаково любящего и кино и оперу, меня не убеждает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>
                <a:solidFill>
                  <a:schemeClr val="tx1"/>
                </a:solidFill>
              </a:rPr>
              <a:t>А известный кино-альманах </a:t>
            </a:r>
            <a:r>
              <a:rPr lang="ru-RU" b="1" dirty="0">
                <a:solidFill>
                  <a:schemeClr val="tx1"/>
                </a:solidFill>
                <a:hlinkClick r:id="rId4"/>
              </a:rPr>
              <a:t>«</a:t>
            </a:r>
            <a:r>
              <a:rPr lang="ru-RU" b="1" dirty="0" err="1">
                <a:solidFill>
                  <a:schemeClr val="tx1"/>
                </a:solidFill>
                <a:hlinkClick r:id="rId4"/>
              </a:rPr>
              <a:t>Ария»</a:t>
            </a:r>
            <a:r>
              <a:rPr lang="ru-RU" dirty="0" err="1">
                <a:solidFill>
                  <a:schemeClr val="tx1"/>
                </a:solidFill>
              </a:rPr>
              <a:t>демонстрирует</a:t>
            </a:r>
            <a:r>
              <a:rPr lang="ru-RU" dirty="0">
                <a:solidFill>
                  <a:schemeClr val="tx1"/>
                </a:solidFill>
              </a:rPr>
              <a:t> только одно: чем меньше автор новеллы думает о том, какую именно арию он должен проиллюстрировать, тем выше качество фильма.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Возможно международный (франко-бельгийско-датский, с участием режиссеров и художников из США, Англии и </a:t>
            </a:r>
            <a:r>
              <a:rPr lang="ru-RU" dirty="0" err="1">
                <a:solidFill>
                  <a:schemeClr val="tx1"/>
                </a:solidFill>
              </a:rPr>
              <a:t>Щвейцарии</a:t>
            </a:r>
            <a:r>
              <a:rPr lang="ru-RU" dirty="0">
                <a:solidFill>
                  <a:schemeClr val="tx1"/>
                </a:solidFill>
              </a:rPr>
              <a:t>; руководитель П. Рулен) проект «маленькая история оперы» ориентировался на опыт (и успех) </a:t>
            </a:r>
            <a:r>
              <a:rPr lang="ru-RU" b="1" dirty="0">
                <a:solidFill>
                  <a:schemeClr val="tx1"/>
                </a:solidFill>
                <a:hlinkClick r:id="rId4"/>
              </a:rPr>
              <a:t>«Арии»</a:t>
            </a:r>
            <a:r>
              <a:rPr lang="ru-RU" dirty="0">
                <a:solidFill>
                  <a:schemeClr val="tx1"/>
                </a:solidFill>
              </a:rPr>
              <a:t>. Но его создатели предпочли говорить о классической опере языком очень условного, но и очень свободного, почти неограниченного технически искусства анимации.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12 фильмов по 12 классическим операм (французским и итальянским; остальной мир представлен только Моцартом) демонстрируют разнообразные анимационные техники; традиционная рисованная анимация, 3D-анимация, «</a:t>
            </a:r>
            <a:r>
              <a:rPr lang="ru-RU" dirty="0" err="1">
                <a:solidFill>
                  <a:schemeClr val="tx1"/>
                </a:solidFill>
              </a:rPr>
              <a:t>анимирование</a:t>
            </a:r>
            <a:r>
              <a:rPr lang="ru-RU" dirty="0">
                <a:solidFill>
                  <a:schemeClr val="tx1"/>
                </a:solidFill>
              </a:rPr>
              <a:t>» актеров (как у </a:t>
            </a:r>
            <a:r>
              <a:rPr lang="ru-RU" b="1" dirty="0">
                <a:solidFill>
                  <a:schemeClr val="tx1"/>
                </a:solidFill>
                <a:hlinkClick r:id="rId5"/>
              </a:rPr>
              <a:t>Сергея </a:t>
            </a:r>
            <a:r>
              <a:rPr lang="ru-RU" b="1" dirty="0" err="1">
                <a:solidFill>
                  <a:schemeClr val="tx1"/>
                </a:solidFill>
                <a:hlinkClick r:id="rId5"/>
              </a:rPr>
              <a:t>Овчарова</a:t>
            </a:r>
            <a:r>
              <a:rPr lang="ru-RU" b="1" dirty="0">
                <a:solidFill>
                  <a:schemeClr val="tx1"/>
                </a:solidFill>
                <a:hlinkClick r:id="rId5"/>
              </a:rPr>
              <a:t> </a:t>
            </a:r>
            <a:r>
              <a:rPr lang="ru-RU" dirty="0">
                <a:solidFill>
                  <a:schemeClr val="tx1"/>
                </a:solidFill>
              </a:rPr>
              <a:t>или </a:t>
            </a:r>
            <a:r>
              <a:rPr lang="ru-RU" b="1" dirty="0">
                <a:solidFill>
                  <a:schemeClr val="tx1"/>
                </a:solidFill>
                <a:hlinkClick r:id="rId6"/>
              </a:rPr>
              <a:t>Ирины Евтеевой</a:t>
            </a:r>
            <a:r>
              <a:rPr lang="ru-RU" dirty="0">
                <a:solidFill>
                  <a:schemeClr val="tx1"/>
                </a:solidFill>
              </a:rPr>
              <a:t>), даже использование такого редкого материала, как пластилин. Эпизоды альманаха расположились между буквалистской экранизацией оперы и вольными ассоциациями «по поводу».</a:t>
            </a:r>
          </a:p>
        </p:txBody>
      </p:sp>
    </p:spTree>
    <p:extLst>
      <p:ext uri="{BB962C8B-B14F-4D97-AF65-F5344CB8AC3E}">
        <p14:creationId xmlns:p14="http://schemas.microsoft.com/office/powerpoint/2010/main" val="353197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ru-RU" dirty="0"/>
              <a:t>Оценка режиссерскому замыслу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7920880" cy="4896544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Полюс буквализма – это прежде всего «Мадам Баттерфляй»; предсказуемая «</a:t>
            </a:r>
            <a:r>
              <a:rPr lang="ru-RU" dirty="0" err="1">
                <a:solidFill>
                  <a:schemeClr val="tx1"/>
                </a:solidFill>
              </a:rPr>
              <a:t>японщина</a:t>
            </a:r>
            <a:r>
              <a:rPr lang="ru-RU" dirty="0">
                <a:solidFill>
                  <a:schemeClr val="tx1"/>
                </a:solidFill>
              </a:rPr>
              <a:t>» визуального ряда (главная героиня, разумеется, взята из знаменитой гравюры </a:t>
            </a:r>
            <a:r>
              <a:rPr lang="ru-RU" dirty="0" err="1">
                <a:solidFill>
                  <a:schemeClr val="tx1"/>
                </a:solidFill>
              </a:rPr>
              <a:t>Утамиро</a:t>
            </a:r>
            <a:r>
              <a:rPr lang="ru-RU" dirty="0">
                <a:solidFill>
                  <a:schemeClr val="tx1"/>
                </a:solidFill>
              </a:rPr>
              <a:t>). Впрочем, среди «буквалистских» экранизаций есть очень симпатичные: традиционная рисованная анимация «Сандрильоны» доказывает, что дело классики французской анимации, великого сказочника </a:t>
            </a:r>
            <a:r>
              <a:rPr lang="ru-RU" dirty="0" err="1">
                <a:solidFill>
                  <a:schemeClr val="tx1"/>
                </a:solidFill>
              </a:rPr>
              <a:t>П.Гримо</a:t>
            </a:r>
            <a:r>
              <a:rPr lang="ru-RU" dirty="0">
                <a:solidFill>
                  <a:schemeClr val="tx1"/>
                </a:solidFill>
              </a:rPr>
              <a:t>, если и не побеждает, во всяком случае живет. 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Другой полюс – крайне экстравагантная «Травиата»; действие разворачивается на обеденном столе, персонажи – кондитерские изделия и в итоге возникают явно не предусмотренные автором ассоциации то ли со </a:t>
            </a:r>
            <a:r>
              <a:rPr lang="ru-RU" b="1" dirty="0" err="1">
                <a:solidFill>
                  <a:schemeClr val="tx1"/>
                </a:solidFill>
                <a:hlinkClick r:id="rId2"/>
              </a:rPr>
              <a:t>Шванкмайером</a:t>
            </a:r>
            <a:r>
              <a:rPr lang="ru-RU" dirty="0">
                <a:solidFill>
                  <a:schemeClr val="tx1"/>
                </a:solidFill>
              </a:rPr>
              <a:t>, то ли с «Банкетом» </a:t>
            </a:r>
            <a:r>
              <a:rPr lang="ru-RU" b="1" dirty="0">
                <a:solidFill>
                  <a:schemeClr val="tx1"/>
                </a:solidFill>
                <a:hlinkClick r:id="rId3"/>
              </a:rPr>
              <a:t>Бардина</a:t>
            </a:r>
            <a:r>
              <a:rPr lang="ru-RU" dirty="0">
                <a:solidFill>
                  <a:schemeClr val="tx1"/>
                </a:solidFill>
              </a:rPr>
              <a:t>. А «</a:t>
            </a:r>
            <a:r>
              <a:rPr lang="ru-RU" dirty="0" err="1">
                <a:solidFill>
                  <a:schemeClr val="tx1"/>
                </a:solidFill>
              </a:rPr>
              <a:t>Риголетто</a:t>
            </a:r>
            <a:r>
              <a:rPr lang="ru-RU" dirty="0">
                <a:solidFill>
                  <a:schemeClr val="tx1"/>
                </a:solidFill>
              </a:rPr>
              <a:t>» - бессюжетная эротическая игра с женскими образами классической живописи – от Тициана до Матисса.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Но лучшие работы, как мне кажется, лежат между этими полюсами. В «Кармен» героиня играет персонажами-картами: блестящий и зловещий танец страсти и смерти. А действие «Женитьбы Фигаро» неожиданно перенесено в начало ХХ в., в цинично-сентиментальный мир пьес </a:t>
            </a:r>
            <a:r>
              <a:rPr lang="ru-RU" dirty="0" err="1">
                <a:solidFill>
                  <a:schemeClr val="tx1"/>
                </a:solidFill>
              </a:rPr>
              <a:t>Ануя</a:t>
            </a:r>
            <a:r>
              <a:rPr lang="ru-RU" dirty="0">
                <a:solidFill>
                  <a:schemeClr val="tx1"/>
                </a:solidFill>
              </a:rPr>
              <a:t> – ирония Бомарше Моцарта резонирует с иронией авторов фильма.</a:t>
            </a:r>
          </a:p>
        </p:txBody>
      </p:sp>
    </p:spTree>
    <p:extLst>
      <p:ext uri="{BB962C8B-B14F-4D97-AF65-F5344CB8AC3E}">
        <p14:creationId xmlns:p14="http://schemas.microsoft.com/office/powerpoint/2010/main" val="209143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29614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Моё отношение </a:t>
            </a:r>
            <a:r>
              <a:rPr lang="ru-RU" dirty="0"/>
              <a:t>к прослушанной </a:t>
            </a:r>
            <a:r>
              <a:rPr lang="ru-RU" dirty="0" smtClean="0"/>
              <a:t>музыке.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136904" cy="4896544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Вообще ироническое снижение обязательного в опере пафоса – очень симпатичная черта почти всех эпизодов.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Фильм удался: любители оперы получили еще один сборник прекрасно спетых хитов, а те, кто к опере равнодушен, но любит анимацию, могут порадоваться нескольким симпатичным мультфильмам</a:t>
            </a:r>
            <a:r>
              <a:rPr lang="ru-RU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26134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171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«Воображаемая опера»</vt:lpstr>
      <vt:lpstr>«Воображаемая опера»</vt:lpstr>
      <vt:lpstr>Название опер</vt:lpstr>
      <vt:lpstr>Оценка режиссерскому замыслу</vt:lpstr>
      <vt:lpstr>Оценка режиссерскому замыслу</vt:lpstr>
      <vt:lpstr>Моё отношение к прослушанной музыке.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«Воображаемая опера»</dc:title>
  <dc:creator>Учитель</dc:creator>
  <cp:lastModifiedBy>Учитель</cp:lastModifiedBy>
  <cp:revision>2</cp:revision>
  <dcterms:created xsi:type="dcterms:W3CDTF">2018-11-05T10:13:44Z</dcterms:created>
  <dcterms:modified xsi:type="dcterms:W3CDTF">2018-11-05T10:24:29Z</dcterms:modified>
</cp:coreProperties>
</file>