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6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 smtClean="0"/>
              <a:t>Я прослушала множество клипов на самые известные арии . </a:t>
            </a:r>
            <a:r>
              <a:rPr lang="ru-RU" i="1" dirty="0"/>
              <a:t>Такие как: B.A. Моцарт. Ария </a:t>
            </a:r>
            <a:r>
              <a:rPr lang="ru-RU" i="1" dirty="0" err="1"/>
              <a:t>Керубино</a:t>
            </a:r>
            <a:r>
              <a:rPr lang="ru-RU" i="1" dirty="0"/>
              <a:t> из оперы «Свадьба Фигаро»</a:t>
            </a:r>
          </a:p>
          <a:p>
            <a:r>
              <a:rPr lang="ru-RU" i="1" dirty="0"/>
              <a:t>B.A. Моцарт. Ария Царицы Ночи из оперы «Волшебная флейта</a:t>
            </a:r>
            <a:r>
              <a:rPr lang="ru-RU" i="1" dirty="0" smtClean="0"/>
              <a:t>»</a:t>
            </a:r>
            <a:endParaRPr lang="ru-RU" i="1" dirty="0"/>
          </a:p>
          <a:p>
            <a:r>
              <a:rPr lang="ru-RU" i="1" dirty="0" smtClean="0"/>
              <a:t>Колыбельная </a:t>
            </a:r>
            <a:r>
              <a:rPr lang="ru-RU" i="1" dirty="0"/>
              <a:t>песня </a:t>
            </a:r>
            <a:r>
              <a:rPr lang="ru-RU" i="1" dirty="0" err="1"/>
              <a:t>Волховы</a:t>
            </a:r>
            <a:r>
              <a:rPr lang="ru-RU" i="1" dirty="0"/>
              <a:t> из оперы «Садко»</a:t>
            </a:r>
          </a:p>
          <a:p>
            <a:r>
              <a:rPr lang="ru-RU" i="1" dirty="0"/>
              <a:t>С. Рахманинов. Соло </a:t>
            </a:r>
            <a:r>
              <a:rPr lang="ru-RU" i="1" dirty="0" err="1"/>
              <a:t>Франчески</a:t>
            </a:r>
            <a:r>
              <a:rPr lang="ru-RU" i="1" dirty="0"/>
              <a:t> из оперы «Франческа да </a:t>
            </a:r>
            <a:r>
              <a:rPr lang="ru-RU" i="1" dirty="0" err="1"/>
              <a:t>Римини»ы</a:t>
            </a:r>
            <a:r>
              <a:rPr lang="ru-RU" i="1" dirty="0"/>
              <a:t> из оперы «Тангейзер</a:t>
            </a:r>
            <a:r>
              <a:rPr lang="ru-RU" i="1" dirty="0" smtClean="0"/>
              <a:t>»</a:t>
            </a:r>
            <a:endParaRPr lang="ru-RU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90" y="320634"/>
            <a:ext cx="7756263" cy="1308166"/>
          </a:xfrm>
        </p:spPr>
        <p:txBody>
          <a:bodyPr/>
          <a:lstStyle/>
          <a:p>
            <a:r>
              <a:rPr lang="ru-RU" i="1" dirty="0"/>
              <a:t>клипы на известные арии из разных </a:t>
            </a:r>
            <a:r>
              <a:rPr lang="ru-RU" i="1" dirty="0" smtClean="0"/>
              <a:t>опер</a:t>
            </a:r>
            <a:r>
              <a:rPr lang="en-US" i="1" dirty="0"/>
              <a:t>.</a:t>
            </a:r>
            <a:endParaRPr lang="ru-RU" i="1" dirty="0"/>
          </a:p>
        </p:txBody>
      </p:sp>
      <p:sp>
        <p:nvSpPr>
          <p:cNvPr id="4" name="Music"/>
          <p:cNvSpPr>
            <a:spLocks noEditPoints="1" noChangeArrowheads="1"/>
          </p:cNvSpPr>
          <p:nvPr/>
        </p:nvSpPr>
        <p:spPr bwMode="auto">
          <a:xfrm>
            <a:off x="6732240" y="5497511"/>
            <a:ext cx="1809750" cy="904875"/>
          </a:xfrm>
          <a:custGeom>
            <a:avLst/>
            <a:gdLst>
              <a:gd name="T0" fmla="*/ 7352 w 21600"/>
              <a:gd name="T1" fmla="*/ 46 h 21600"/>
              <a:gd name="T2" fmla="*/ 7373 w 21600"/>
              <a:gd name="T3" fmla="*/ 9900 h 21600"/>
              <a:gd name="T4" fmla="*/ 21683 w 21600"/>
              <a:gd name="T5" fmla="*/ 10061 h 21600"/>
              <a:gd name="T6" fmla="*/ 7352 w 21600"/>
              <a:gd name="T7" fmla="*/ 46 h 21600"/>
              <a:gd name="T8" fmla="*/ 21600 w 21600"/>
              <a:gd name="T9" fmla="*/ 0 h 21600"/>
              <a:gd name="T10" fmla="*/ 7975 w 21600"/>
              <a:gd name="T11" fmla="*/ 923 h 21600"/>
              <a:gd name="T12" fmla="*/ 20935 w 21600"/>
              <a:gd name="T13" fmla="*/ 535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21600" h="21600">
                <a:moveTo>
                  <a:pt x="7352" y="46"/>
                </a:moveTo>
                <a:lnTo>
                  <a:pt x="7373" y="9900"/>
                </a:lnTo>
                <a:lnTo>
                  <a:pt x="7352" y="16107"/>
                </a:lnTo>
                <a:lnTo>
                  <a:pt x="7103" y="15969"/>
                </a:lnTo>
                <a:lnTo>
                  <a:pt x="6729" y="15692"/>
                </a:lnTo>
                <a:lnTo>
                  <a:pt x="6355" y="15553"/>
                </a:lnTo>
                <a:lnTo>
                  <a:pt x="5981" y="15415"/>
                </a:lnTo>
                <a:lnTo>
                  <a:pt x="5607" y="15276"/>
                </a:lnTo>
                <a:lnTo>
                  <a:pt x="5109" y="15138"/>
                </a:lnTo>
                <a:lnTo>
                  <a:pt x="4735" y="15138"/>
                </a:lnTo>
                <a:lnTo>
                  <a:pt x="4236" y="15138"/>
                </a:lnTo>
                <a:lnTo>
                  <a:pt x="3364" y="15138"/>
                </a:lnTo>
                <a:lnTo>
                  <a:pt x="2616" y="15276"/>
                </a:lnTo>
                <a:lnTo>
                  <a:pt x="1869" y="15692"/>
                </a:lnTo>
                <a:lnTo>
                  <a:pt x="1246" y="15969"/>
                </a:lnTo>
                <a:lnTo>
                  <a:pt x="747" y="16523"/>
                </a:lnTo>
                <a:lnTo>
                  <a:pt x="373" y="17076"/>
                </a:lnTo>
                <a:lnTo>
                  <a:pt x="124" y="17630"/>
                </a:lnTo>
                <a:lnTo>
                  <a:pt x="0" y="18323"/>
                </a:lnTo>
                <a:lnTo>
                  <a:pt x="124" y="19015"/>
                </a:lnTo>
                <a:lnTo>
                  <a:pt x="373" y="19569"/>
                </a:lnTo>
                <a:lnTo>
                  <a:pt x="747" y="20123"/>
                </a:lnTo>
                <a:lnTo>
                  <a:pt x="1246" y="20676"/>
                </a:lnTo>
                <a:lnTo>
                  <a:pt x="1869" y="21092"/>
                </a:lnTo>
                <a:lnTo>
                  <a:pt x="2616" y="21369"/>
                </a:lnTo>
                <a:lnTo>
                  <a:pt x="3364" y="21507"/>
                </a:lnTo>
                <a:lnTo>
                  <a:pt x="4236" y="21646"/>
                </a:lnTo>
                <a:lnTo>
                  <a:pt x="5109" y="21507"/>
                </a:lnTo>
                <a:lnTo>
                  <a:pt x="5856" y="21369"/>
                </a:lnTo>
                <a:lnTo>
                  <a:pt x="6604" y="21092"/>
                </a:lnTo>
                <a:lnTo>
                  <a:pt x="7227" y="20676"/>
                </a:lnTo>
                <a:lnTo>
                  <a:pt x="7726" y="20123"/>
                </a:lnTo>
                <a:lnTo>
                  <a:pt x="8100" y="19569"/>
                </a:lnTo>
                <a:lnTo>
                  <a:pt x="8349" y="19015"/>
                </a:lnTo>
                <a:lnTo>
                  <a:pt x="8473" y="18323"/>
                </a:lnTo>
                <a:lnTo>
                  <a:pt x="8473" y="6276"/>
                </a:lnTo>
                <a:lnTo>
                  <a:pt x="20561" y="6276"/>
                </a:lnTo>
                <a:lnTo>
                  <a:pt x="20561" y="16107"/>
                </a:lnTo>
                <a:lnTo>
                  <a:pt x="20187" y="15830"/>
                </a:lnTo>
                <a:lnTo>
                  <a:pt x="19938" y="15692"/>
                </a:lnTo>
                <a:lnTo>
                  <a:pt x="19564" y="15553"/>
                </a:lnTo>
                <a:lnTo>
                  <a:pt x="19190" y="15415"/>
                </a:lnTo>
                <a:lnTo>
                  <a:pt x="18692" y="15276"/>
                </a:lnTo>
                <a:lnTo>
                  <a:pt x="18318" y="15138"/>
                </a:lnTo>
                <a:lnTo>
                  <a:pt x="17944" y="15138"/>
                </a:lnTo>
                <a:lnTo>
                  <a:pt x="17446" y="15138"/>
                </a:lnTo>
                <a:lnTo>
                  <a:pt x="16573" y="15138"/>
                </a:lnTo>
                <a:lnTo>
                  <a:pt x="15826" y="15276"/>
                </a:lnTo>
                <a:lnTo>
                  <a:pt x="15078" y="15692"/>
                </a:lnTo>
                <a:lnTo>
                  <a:pt x="14455" y="15969"/>
                </a:lnTo>
                <a:lnTo>
                  <a:pt x="13956" y="16523"/>
                </a:lnTo>
                <a:lnTo>
                  <a:pt x="13583" y="17076"/>
                </a:lnTo>
                <a:lnTo>
                  <a:pt x="13333" y="17630"/>
                </a:lnTo>
                <a:lnTo>
                  <a:pt x="13209" y="18323"/>
                </a:lnTo>
                <a:lnTo>
                  <a:pt x="13333" y="19015"/>
                </a:lnTo>
                <a:lnTo>
                  <a:pt x="13583" y="19569"/>
                </a:lnTo>
                <a:lnTo>
                  <a:pt x="13956" y="20123"/>
                </a:lnTo>
                <a:lnTo>
                  <a:pt x="14455" y="20676"/>
                </a:lnTo>
                <a:lnTo>
                  <a:pt x="15078" y="21092"/>
                </a:lnTo>
                <a:lnTo>
                  <a:pt x="15826" y="21369"/>
                </a:lnTo>
                <a:lnTo>
                  <a:pt x="16573" y="21507"/>
                </a:lnTo>
                <a:lnTo>
                  <a:pt x="17446" y="21646"/>
                </a:lnTo>
                <a:lnTo>
                  <a:pt x="18318" y="21507"/>
                </a:lnTo>
                <a:lnTo>
                  <a:pt x="19066" y="21369"/>
                </a:lnTo>
                <a:lnTo>
                  <a:pt x="19813" y="21092"/>
                </a:lnTo>
                <a:lnTo>
                  <a:pt x="20436" y="20676"/>
                </a:lnTo>
                <a:lnTo>
                  <a:pt x="20935" y="20123"/>
                </a:lnTo>
                <a:lnTo>
                  <a:pt x="21309" y="19569"/>
                </a:lnTo>
                <a:lnTo>
                  <a:pt x="21558" y="19015"/>
                </a:lnTo>
                <a:lnTo>
                  <a:pt x="21683" y="18323"/>
                </a:lnTo>
                <a:lnTo>
                  <a:pt x="21683" y="10061"/>
                </a:lnTo>
                <a:lnTo>
                  <a:pt x="21683" y="46"/>
                </a:lnTo>
                <a:lnTo>
                  <a:pt x="7352" y="46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816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/>
              <a:t>B.A. Моцарт. Ария </a:t>
            </a:r>
            <a:r>
              <a:rPr lang="ru-RU" i="1" dirty="0" err="1"/>
              <a:t>Керубино</a:t>
            </a:r>
            <a:r>
              <a:rPr lang="ru-RU" i="1" dirty="0"/>
              <a:t> из оперы «Свадьба Фигаро</a:t>
            </a:r>
            <a:r>
              <a:rPr lang="ru-RU" i="1" dirty="0" smtClean="0"/>
              <a:t>»- исполнительницей этой арии является Валерия </a:t>
            </a:r>
            <a:r>
              <a:rPr lang="ru-RU" i="1" dirty="0" err="1" smtClean="0"/>
              <a:t>Чуденцова</a:t>
            </a:r>
            <a:r>
              <a:rPr lang="ru-RU" i="1" dirty="0" smtClean="0"/>
              <a:t>.</a:t>
            </a:r>
            <a:endParaRPr lang="ru-RU" i="1" dirty="0"/>
          </a:p>
          <a:p>
            <a:r>
              <a:rPr lang="ru-RU" i="1" dirty="0"/>
              <a:t>B.A. Моцарт. Ария Царицы Ночи из оперы «Волшебная флейта</a:t>
            </a:r>
            <a:r>
              <a:rPr lang="ru-RU" i="1" dirty="0" smtClean="0"/>
              <a:t>»- </a:t>
            </a:r>
            <a:r>
              <a:rPr lang="ru-RU" i="1" dirty="0"/>
              <a:t>исполнительницей является  Мария </a:t>
            </a:r>
            <a:r>
              <a:rPr lang="ru-RU" i="1" dirty="0" err="1" smtClean="0"/>
              <a:t>Каллас</a:t>
            </a:r>
            <a:r>
              <a:rPr lang="ru-RU" i="1" dirty="0" smtClean="0"/>
              <a:t>.</a:t>
            </a:r>
            <a:endParaRPr lang="ru-RU" i="1" dirty="0"/>
          </a:p>
          <a:p>
            <a:r>
              <a:rPr lang="ru-RU" i="1" dirty="0"/>
              <a:t>Колыбельная песня </a:t>
            </a:r>
            <a:r>
              <a:rPr lang="ru-RU" i="1" dirty="0" err="1"/>
              <a:t>Волховы</a:t>
            </a:r>
            <a:r>
              <a:rPr lang="ru-RU" i="1" dirty="0"/>
              <a:t> из оперы «Садко</a:t>
            </a:r>
            <a:r>
              <a:rPr lang="ru-RU" i="1" dirty="0" smtClean="0"/>
              <a:t>»- </a:t>
            </a:r>
            <a:r>
              <a:rPr lang="ru-RU" i="1" dirty="0"/>
              <a:t>исполнительницей является Галина Ковалева</a:t>
            </a:r>
          </a:p>
          <a:p>
            <a:pPr marL="0" indent="0">
              <a:buNone/>
            </a:pPr>
            <a:r>
              <a:rPr lang="ru-RU" i="1" dirty="0"/>
              <a:t>С. Рахманинов. Соло </a:t>
            </a:r>
            <a:r>
              <a:rPr lang="ru-RU" i="1" dirty="0" err="1"/>
              <a:t>Франчески</a:t>
            </a:r>
            <a:r>
              <a:rPr lang="ru-RU" i="1" dirty="0"/>
              <a:t> из оперы «Франческа да </a:t>
            </a:r>
            <a:r>
              <a:rPr lang="ru-RU" i="1" dirty="0" err="1"/>
              <a:t>Римини»ы</a:t>
            </a:r>
            <a:r>
              <a:rPr lang="ru-RU" i="1" dirty="0"/>
              <a:t> из оперы «Тангейзер</a:t>
            </a:r>
            <a:r>
              <a:rPr lang="ru-RU" i="1" dirty="0" smtClean="0"/>
              <a:t>»- </a:t>
            </a:r>
            <a:r>
              <a:rPr lang="ru-RU" i="1" dirty="0"/>
              <a:t>исполнительницей является Диана </a:t>
            </a:r>
            <a:r>
              <a:rPr lang="ru-RU" i="1" dirty="0" smtClean="0"/>
              <a:t>Гафарова.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Кто их исполнители?</a:t>
            </a:r>
            <a:endParaRPr lang="ru-RU" i="1" dirty="0"/>
          </a:p>
        </p:txBody>
      </p:sp>
      <p:sp>
        <p:nvSpPr>
          <p:cNvPr id="4" name="Sound"/>
          <p:cNvSpPr>
            <a:spLocks noEditPoints="1" noChangeArrowheads="1"/>
          </p:cNvSpPr>
          <p:nvPr/>
        </p:nvSpPr>
        <p:spPr bwMode="auto">
          <a:xfrm>
            <a:off x="7056276" y="5734370"/>
            <a:ext cx="1368152" cy="904875"/>
          </a:xfrm>
          <a:custGeom>
            <a:avLst/>
            <a:gdLst>
              <a:gd name="T0" fmla="*/ 11164 w 21600"/>
              <a:gd name="T1" fmla="*/ 21159 h 21600"/>
              <a:gd name="T2" fmla="*/ 11164 w 21600"/>
              <a:gd name="T3" fmla="*/ 0 h 21600"/>
              <a:gd name="T4" fmla="*/ 0 w 21600"/>
              <a:gd name="T5" fmla="*/ 10800 h 21600"/>
              <a:gd name="T6" fmla="*/ 21600 w 21600"/>
              <a:gd name="T7" fmla="*/ 10800 h 21600"/>
              <a:gd name="T8" fmla="*/ 761 w 21600"/>
              <a:gd name="T9" fmla="*/ 22454 h 21600"/>
              <a:gd name="T10" fmla="*/ 21069 w 21600"/>
              <a:gd name="T11" fmla="*/ 2828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7273"/>
                </a:moveTo>
                <a:lnTo>
                  <a:pt x="5824" y="7273"/>
                </a:lnTo>
                <a:lnTo>
                  <a:pt x="11164" y="0"/>
                </a:lnTo>
                <a:lnTo>
                  <a:pt x="11164" y="21159"/>
                </a:lnTo>
                <a:lnTo>
                  <a:pt x="5824" y="13885"/>
                </a:lnTo>
                <a:lnTo>
                  <a:pt x="0" y="13885"/>
                </a:lnTo>
                <a:lnTo>
                  <a:pt x="0" y="7273"/>
                </a:lnTo>
                <a:close/>
              </a:path>
              <a:path w="21600" h="21600">
                <a:moveTo>
                  <a:pt x="13024" y="7273"/>
                </a:moveTo>
                <a:lnTo>
                  <a:pt x="13591" y="6722"/>
                </a:lnTo>
                <a:lnTo>
                  <a:pt x="13833" y="7548"/>
                </a:lnTo>
                <a:lnTo>
                  <a:pt x="14076" y="8485"/>
                </a:lnTo>
                <a:lnTo>
                  <a:pt x="14157" y="9367"/>
                </a:lnTo>
                <a:lnTo>
                  <a:pt x="14197" y="10524"/>
                </a:lnTo>
                <a:lnTo>
                  <a:pt x="14197" y="11406"/>
                </a:lnTo>
                <a:lnTo>
                  <a:pt x="14116" y="12012"/>
                </a:lnTo>
                <a:lnTo>
                  <a:pt x="13995" y="12728"/>
                </a:lnTo>
                <a:lnTo>
                  <a:pt x="13833" y="13444"/>
                </a:lnTo>
                <a:lnTo>
                  <a:pt x="13712" y="14106"/>
                </a:lnTo>
                <a:lnTo>
                  <a:pt x="13591" y="14546"/>
                </a:lnTo>
                <a:lnTo>
                  <a:pt x="13065" y="13885"/>
                </a:lnTo>
                <a:lnTo>
                  <a:pt x="13307" y="12893"/>
                </a:lnTo>
                <a:lnTo>
                  <a:pt x="13469" y="11791"/>
                </a:lnTo>
                <a:lnTo>
                  <a:pt x="13550" y="10910"/>
                </a:lnTo>
                <a:lnTo>
                  <a:pt x="13591" y="10138"/>
                </a:lnTo>
                <a:lnTo>
                  <a:pt x="13469" y="9367"/>
                </a:lnTo>
                <a:lnTo>
                  <a:pt x="13388" y="8595"/>
                </a:lnTo>
                <a:lnTo>
                  <a:pt x="13267" y="7934"/>
                </a:lnTo>
                <a:lnTo>
                  <a:pt x="13024" y="7273"/>
                </a:lnTo>
                <a:close/>
              </a:path>
              <a:path w="21600" h="21600">
                <a:moveTo>
                  <a:pt x="16382" y="3967"/>
                </a:moveTo>
                <a:lnTo>
                  <a:pt x="16786" y="5179"/>
                </a:lnTo>
                <a:lnTo>
                  <a:pt x="17150" y="6612"/>
                </a:lnTo>
                <a:lnTo>
                  <a:pt x="17474" y="8651"/>
                </a:lnTo>
                <a:lnTo>
                  <a:pt x="17595" y="9753"/>
                </a:lnTo>
                <a:lnTo>
                  <a:pt x="17635" y="12012"/>
                </a:lnTo>
                <a:lnTo>
                  <a:pt x="17393" y="13665"/>
                </a:lnTo>
                <a:lnTo>
                  <a:pt x="17150" y="15208"/>
                </a:lnTo>
                <a:lnTo>
                  <a:pt x="16786" y="16310"/>
                </a:lnTo>
                <a:lnTo>
                  <a:pt x="16341" y="17687"/>
                </a:lnTo>
                <a:lnTo>
                  <a:pt x="15815" y="17081"/>
                </a:lnTo>
                <a:lnTo>
                  <a:pt x="16503" y="14602"/>
                </a:lnTo>
                <a:lnTo>
                  <a:pt x="16786" y="13169"/>
                </a:lnTo>
                <a:lnTo>
                  <a:pt x="16867" y="12012"/>
                </a:lnTo>
                <a:lnTo>
                  <a:pt x="16867" y="9642"/>
                </a:lnTo>
                <a:lnTo>
                  <a:pt x="16705" y="7989"/>
                </a:lnTo>
                <a:lnTo>
                  <a:pt x="16422" y="6612"/>
                </a:lnTo>
                <a:lnTo>
                  <a:pt x="16220" y="5675"/>
                </a:lnTo>
                <a:lnTo>
                  <a:pt x="15856" y="4518"/>
                </a:lnTo>
                <a:lnTo>
                  <a:pt x="16382" y="3967"/>
                </a:lnTo>
                <a:close/>
              </a:path>
              <a:path w="21600" h="21600">
                <a:moveTo>
                  <a:pt x="18889" y="1377"/>
                </a:moveTo>
                <a:lnTo>
                  <a:pt x="19415" y="826"/>
                </a:lnTo>
                <a:lnTo>
                  <a:pt x="20194" y="2576"/>
                </a:lnTo>
                <a:lnTo>
                  <a:pt x="20831" y="4683"/>
                </a:lnTo>
                <a:lnTo>
                  <a:pt x="21357" y="7204"/>
                </a:lnTo>
                <a:lnTo>
                  <a:pt x="21650" y="9450"/>
                </a:lnTo>
                <a:lnTo>
                  <a:pt x="21600" y="12301"/>
                </a:lnTo>
                <a:lnTo>
                  <a:pt x="21215" y="15938"/>
                </a:lnTo>
                <a:lnTo>
                  <a:pt x="20629" y="18348"/>
                </a:lnTo>
                <a:lnTo>
                  <a:pt x="19415" y="21655"/>
                </a:lnTo>
                <a:lnTo>
                  <a:pt x="18889" y="21159"/>
                </a:lnTo>
                <a:lnTo>
                  <a:pt x="19901" y="18404"/>
                </a:lnTo>
                <a:lnTo>
                  <a:pt x="20467" y="15593"/>
                </a:lnTo>
                <a:lnTo>
                  <a:pt x="20791" y="12342"/>
                </a:lnTo>
                <a:lnTo>
                  <a:pt x="20871" y="9532"/>
                </a:lnTo>
                <a:lnTo>
                  <a:pt x="20629" y="7411"/>
                </a:lnTo>
                <a:lnTo>
                  <a:pt x="20062" y="4628"/>
                </a:lnTo>
                <a:lnTo>
                  <a:pt x="19415" y="2810"/>
                </a:lnTo>
                <a:lnTo>
                  <a:pt x="18889" y="1377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5662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i="1" dirty="0"/>
              <a:t>Режиссерский замысел — это основная часть постановочного проекта. Он осуществляется на основе подробной информации о рекламируемом товаре, а также на основе литературного сценария рекламного </a:t>
            </a:r>
            <a:r>
              <a:rPr lang="ru-RU" i="1" dirty="0" smtClean="0"/>
              <a:t>ролика </a:t>
            </a:r>
            <a:r>
              <a:rPr lang="ru-RU" i="1" dirty="0"/>
              <a:t>. </a:t>
            </a:r>
            <a:r>
              <a:rPr lang="ru-RU" i="1" dirty="0" err="1"/>
              <a:t>Оценка:тему</a:t>
            </a:r>
            <a:r>
              <a:rPr lang="ru-RU" i="1" dirty="0"/>
              <a:t>;</a:t>
            </a:r>
          </a:p>
          <a:p>
            <a:r>
              <a:rPr lang="ru-RU" i="1" dirty="0"/>
              <a:t>• </a:t>
            </a:r>
            <a:r>
              <a:rPr lang="ru-RU" i="1" dirty="0" smtClean="0"/>
              <a:t>тема - Во всех произведениях хорошо подчеркнута.</a:t>
            </a:r>
          </a:p>
          <a:p>
            <a:endParaRPr lang="ru-RU" i="1" dirty="0"/>
          </a:p>
          <a:p>
            <a:r>
              <a:rPr lang="ru-RU" i="1" dirty="0"/>
              <a:t>• идея - основная мысль </a:t>
            </a:r>
            <a:r>
              <a:rPr lang="ru-RU" i="1" dirty="0" smtClean="0"/>
              <a:t>произведения тоже  сразу понятна…</a:t>
            </a:r>
            <a:endParaRPr lang="ru-RU" i="1" dirty="0"/>
          </a:p>
          <a:p>
            <a:endParaRPr lang="ru-RU" i="1" dirty="0"/>
          </a:p>
          <a:p>
            <a:r>
              <a:rPr lang="ru-RU" i="1" dirty="0"/>
              <a:t>• </a:t>
            </a:r>
            <a:r>
              <a:rPr lang="ru-RU" i="1" dirty="0" smtClean="0"/>
              <a:t>сверхзадача – цель произведения отлично понятна .</a:t>
            </a:r>
            <a:endParaRPr lang="ru-RU" i="1" dirty="0"/>
          </a:p>
          <a:p>
            <a:endParaRPr lang="ru-RU" i="1" dirty="0"/>
          </a:p>
          <a:p>
            <a:r>
              <a:rPr lang="ru-RU" i="1" dirty="0"/>
              <a:t>• конфликт - Герои сценария </a:t>
            </a:r>
            <a:r>
              <a:rPr lang="ru-RU" i="1" dirty="0" smtClean="0"/>
              <a:t>постоянно участвуют </a:t>
            </a:r>
            <a:r>
              <a:rPr lang="ru-RU" i="1" dirty="0"/>
              <a:t>в каких-то событиях, совершают какие-то поступки, из которых складывается наше представление об их характерах и причинах развития конфликта. </a:t>
            </a:r>
          </a:p>
          <a:p>
            <a:endParaRPr lang="ru-RU" i="1" dirty="0"/>
          </a:p>
          <a:p>
            <a:r>
              <a:rPr lang="ru-RU" i="1" dirty="0"/>
              <a:t>• событийный </a:t>
            </a:r>
            <a:r>
              <a:rPr lang="ru-RU" i="1" dirty="0" smtClean="0"/>
              <a:t>ряд – почти во всех </a:t>
            </a:r>
            <a:r>
              <a:rPr lang="ru-RU" i="1" dirty="0"/>
              <a:t>ариях используется Кульминационные событие и Предшествующее событие </a:t>
            </a:r>
          </a:p>
          <a:p>
            <a:endParaRPr lang="ru-RU" i="1" dirty="0"/>
          </a:p>
          <a:p>
            <a:r>
              <a:rPr lang="ru-RU" i="1" dirty="0"/>
              <a:t>• </a:t>
            </a:r>
            <a:r>
              <a:rPr lang="ru-RU" i="1" dirty="0" smtClean="0"/>
              <a:t>жанр – сопровождается в пейзаже и быту .</a:t>
            </a:r>
            <a:endParaRPr lang="ru-RU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332656"/>
            <a:ext cx="7756263" cy="1291750"/>
          </a:xfrm>
        </p:spPr>
        <p:txBody>
          <a:bodyPr/>
          <a:lstStyle/>
          <a:p>
            <a:r>
              <a:rPr lang="ru-RU" sz="4000" b="1" i="1" dirty="0"/>
              <a:t>Оценка режиссерскому замыслу</a:t>
            </a:r>
            <a:r>
              <a:rPr lang="ru-RU" b="1" i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545866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/>
              <a:t>Мне лично нравится иногда послушать </a:t>
            </a:r>
            <a:r>
              <a:rPr lang="ru-RU" i="1" dirty="0" smtClean="0"/>
              <a:t>арии из различных опер .Когда их </a:t>
            </a:r>
            <a:r>
              <a:rPr lang="ru-RU" i="1" dirty="0"/>
              <a:t>слушаешь, то успокаиваются нервы, забываешь о </a:t>
            </a:r>
            <a:r>
              <a:rPr lang="ru-RU" i="1" dirty="0" smtClean="0"/>
              <a:t>проблемах . </a:t>
            </a:r>
            <a:r>
              <a:rPr lang="ru-RU" i="1" smtClean="0"/>
              <a:t>Все </a:t>
            </a:r>
            <a:r>
              <a:rPr lang="ru-RU" i="1" dirty="0"/>
              <a:t>знаменитые люди тоже </a:t>
            </a:r>
            <a:r>
              <a:rPr lang="ru-RU" i="1" dirty="0" smtClean="0"/>
              <a:t>слушают такую музыку</a:t>
            </a:r>
            <a:r>
              <a:rPr lang="ru-RU" i="1" dirty="0"/>
              <a:t>. Все самые известные музыканты сочиняли </a:t>
            </a:r>
            <a:r>
              <a:rPr lang="ru-RU" i="1" dirty="0" smtClean="0"/>
              <a:t>же различные оперы , </a:t>
            </a:r>
            <a:r>
              <a:rPr lang="ru-RU" i="1" dirty="0"/>
              <a:t>и они очень известные. Ведь люди не говорят там о тех, кто пел рэп или рок в те года, они больше говорят о классиках. </a:t>
            </a:r>
          </a:p>
          <a:p>
            <a:r>
              <a:rPr lang="ru-RU" i="1" dirty="0"/>
              <a:t>Среди </a:t>
            </a:r>
            <a:r>
              <a:rPr lang="ru-RU" i="1" dirty="0" smtClean="0"/>
              <a:t>оперной музыки </a:t>
            </a:r>
            <a:r>
              <a:rPr lang="ru-RU" i="1" dirty="0"/>
              <a:t>тоже есть шедевры, и их хочется слушать. Каждому произведению - свое время. Хочешь лирического настроения - Моцарт пожалуйста, хочешь боевого настроения - Хачатурян вам выдается, хочешь просто фон для работы - Бах, Бетховен. Конечно, нельзя так конкретно </a:t>
            </a:r>
            <a:r>
              <a:rPr lang="ru-RU" i="1" dirty="0" smtClean="0"/>
              <a:t>классифицировать классиков. </a:t>
            </a:r>
            <a:r>
              <a:rPr lang="ru-RU" i="1" dirty="0"/>
              <a:t>Но почему-то у меня сразу возникли такие ассоциации. </a:t>
            </a:r>
          </a:p>
          <a:p>
            <a:r>
              <a:rPr lang="ru-RU" i="1" dirty="0" smtClean="0"/>
              <a:t>Опера - </a:t>
            </a:r>
            <a:r>
              <a:rPr lang="ru-RU" i="1" dirty="0"/>
              <a:t>это музыка, как бы прошлого, но ею не перестают восхищаться многие жители нашей </a:t>
            </a:r>
            <a:r>
              <a:rPr lang="ru-RU" i="1" dirty="0" smtClean="0"/>
              <a:t>планеты . Опера  - </a:t>
            </a:r>
            <a:r>
              <a:rPr lang="ru-RU" i="1" dirty="0"/>
              <a:t>это воплощение прошлого в наше настоящее, слушая классику, ты </a:t>
            </a:r>
            <a:r>
              <a:rPr lang="ru-RU" i="1" dirty="0" smtClean="0"/>
              <a:t>становишься </a:t>
            </a:r>
            <a:r>
              <a:rPr lang="ru-RU" i="1" dirty="0"/>
              <a:t>спокойнее, мир просто становится каким-то ярким, добрым, сразу же забываешь о каких-либо проблемах: )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188640"/>
            <a:ext cx="7756263" cy="1435766"/>
          </a:xfrm>
        </p:spPr>
        <p:txBody>
          <a:bodyPr/>
          <a:lstStyle/>
          <a:p>
            <a:r>
              <a:rPr lang="ru-RU" i="1" dirty="0" smtClean="0"/>
              <a:t>Ваше отношение к прослушанной музыке ?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461867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  <p:sndAc>
          <p:stSnd>
            <p:snd r:embed="rId2" name="applause.wav"/>
          </p:stSnd>
        </p:sndAc>
      </p:transition>
    </mc:Choice>
    <mc:Fallback>
      <p:transition spd="slow">
        <p:fade/>
        <p:sndAc>
          <p:stSnd>
            <p:snd r:embed="rId2" name="applause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42</TotalTime>
  <Words>441</Words>
  <Application>Microsoft Office PowerPoint</Application>
  <PresentationFormat>Экран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Твердый переплет</vt:lpstr>
      <vt:lpstr>клипы на известные арии из разных опер.</vt:lpstr>
      <vt:lpstr>Кто их исполнители?</vt:lpstr>
      <vt:lpstr>Оценка режиссерскому замыслу…</vt:lpstr>
      <vt:lpstr>Ваше отношение к прослушанной музыке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клипы на известные арии из разных опер.</dc:title>
  <dc:creator>Руслан</dc:creator>
  <cp:lastModifiedBy>Руслан</cp:lastModifiedBy>
  <cp:revision>5</cp:revision>
  <dcterms:created xsi:type="dcterms:W3CDTF">2018-10-31T14:41:38Z</dcterms:created>
  <dcterms:modified xsi:type="dcterms:W3CDTF">2018-10-31T15:34:52Z</dcterms:modified>
</cp:coreProperties>
</file>