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94" y="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58F01C-91E2-470C-9021-A09281747A3F}" type="datetimeFigureOut">
              <a:rPr lang="ru-RU" smtClean="0"/>
              <a:t>24.10.2018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91B1A6-19A9-4597-A6DF-42BF7D6676C7}" type="slidenum">
              <a:rPr lang="ru-RU" smtClean="0"/>
              <a:t>‹#›</a:t>
            </a:fld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Прямоугольник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56" name="Прямоугольник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Прямоугольник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Прямоугольник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Прямоугольник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58F01C-91E2-470C-9021-A09281747A3F}" type="datetimeFigureOut">
              <a:rPr lang="ru-RU" smtClean="0"/>
              <a:t>24.10.2018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91B1A6-19A9-4597-A6DF-42BF7D6676C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58F01C-91E2-470C-9021-A09281747A3F}" type="datetimeFigureOut">
              <a:rPr lang="ru-RU" smtClean="0"/>
              <a:t>24.10.2018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91B1A6-19A9-4597-A6DF-42BF7D6676C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58F01C-91E2-470C-9021-A09281747A3F}" type="datetimeFigureOut">
              <a:rPr lang="ru-RU" smtClean="0"/>
              <a:t>24.10.2018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91B1A6-19A9-4597-A6DF-42BF7D6676C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олилиния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Полилиния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Полилиния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Полилиния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Полилиния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Полилиния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Полилиния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Полилиния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Полилиния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Полилиния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Полилиния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Полилиния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Полилиния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Полилиния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58F01C-91E2-470C-9021-A09281747A3F}" type="datetimeFigureOut">
              <a:rPr lang="ru-RU" smtClean="0"/>
              <a:t>24.10.2018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91B1A6-19A9-4597-A6DF-42BF7D6676C7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58F01C-91E2-470C-9021-A09281747A3F}" type="datetimeFigureOut">
              <a:rPr lang="ru-RU" smtClean="0"/>
              <a:t>24.10.2018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91B1A6-19A9-4597-A6DF-42BF7D6676C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58F01C-91E2-470C-9021-A09281747A3F}" type="datetimeFigureOut">
              <a:rPr lang="ru-RU" smtClean="0"/>
              <a:t>24.10.2018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91B1A6-19A9-4597-A6DF-42BF7D6676C7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Прямоугольник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Прямоугольник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Прямоугольник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58F01C-91E2-470C-9021-A09281747A3F}" type="datetimeFigureOut">
              <a:rPr lang="ru-RU" smtClean="0"/>
              <a:t>24.10.2018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91B1A6-19A9-4597-A6DF-42BF7D6676C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58F01C-91E2-470C-9021-A09281747A3F}" type="datetimeFigureOut">
              <a:rPr lang="ru-RU" smtClean="0"/>
              <a:t>24.10.2018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91B1A6-19A9-4597-A6DF-42BF7D6676C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58F01C-91E2-470C-9021-A09281747A3F}" type="datetimeFigureOut">
              <a:rPr lang="ru-RU" smtClean="0"/>
              <a:t>24.10.2018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91B1A6-19A9-4597-A6DF-42BF7D6676C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Группа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Прямая соединительная линия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grpSp>
        <p:nvGrpSpPr>
          <p:cNvPr id="14" name="Группа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Прямая соединительная линия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Группа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Прямая соединительная линия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B958F01C-91E2-470C-9021-A09281747A3F}" type="datetimeFigureOut">
              <a:rPr lang="ru-RU" smtClean="0"/>
              <a:t>24.10.2018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5891B1A6-19A9-4597-A6DF-42BF7D6676C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Прямоугольник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958F01C-91E2-470C-9021-A09281747A3F}" type="datetimeFigureOut">
              <a:rPr lang="ru-RU" smtClean="0"/>
              <a:t>24.10.2018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5891B1A6-19A9-4597-A6DF-42BF7D6676C7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85786" y="785794"/>
            <a:ext cx="7772400" cy="1975104"/>
          </a:xfrm>
        </p:spPr>
        <p:txBody>
          <a:bodyPr/>
          <a:lstStyle/>
          <a:p>
            <a:r>
              <a:rPr lang="ru-RU" dirty="0" smtClean="0"/>
              <a:t>«12 известных оперных арии»</a:t>
            </a:r>
            <a:br>
              <a:rPr lang="ru-RU" dirty="0" smtClean="0"/>
            </a:br>
            <a:r>
              <a:rPr lang="ru-RU" dirty="0" smtClean="0"/>
              <a:t>Воображаемая опера.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857752" y="4786322"/>
            <a:ext cx="4286248" cy="1594492"/>
          </a:xfrm>
        </p:spPr>
        <p:txBody>
          <a:bodyPr/>
          <a:lstStyle/>
          <a:p>
            <a:r>
              <a:rPr lang="ru-RU" dirty="0" smtClean="0"/>
              <a:t>Выполнила : ученица 8 «А» класса </a:t>
            </a:r>
            <a:br>
              <a:rPr lang="ru-RU" dirty="0" smtClean="0"/>
            </a:br>
            <a:r>
              <a:rPr lang="ru-RU" dirty="0" smtClean="0"/>
              <a:t>МОБУ СОШ №1 им.М.Абдуллина</a:t>
            </a:r>
          </a:p>
          <a:p>
            <a:r>
              <a:rPr lang="ru-RU" dirty="0" smtClean="0"/>
              <a:t> </a:t>
            </a:r>
            <a:r>
              <a:rPr lang="ru-RU" dirty="0" err="1" smtClean="0"/>
              <a:t>Амирова</a:t>
            </a:r>
            <a:r>
              <a:rPr lang="ru-RU" dirty="0" smtClean="0"/>
              <a:t> </a:t>
            </a:r>
            <a:r>
              <a:rPr lang="ru-RU" dirty="0" err="1" smtClean="0"/>
              <a:t>Алия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286512" y="1571612"/>
            <a:ext cx="19834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/>
              <a:t>L'Opéra</a:t>
            </a:r>
            <a:r>
              <a:rPr lang="en-US" dirty="0"/>
              <a:t> </a:t>
            </a:r>
            <a:r>
              <a:rPr lang="en-US" dirty="0" err="1"/>
              <a:t>Imaginaire</a:t>
            </a:r>
            <a:endParaRPr lang="en-US" dirty="0"/>
          </a:p>
        </p:txBody>
      </p:sp>
      <p:pic>
        <p:nvPicPr>
          <p:cNvPr id="5" name="Рисунок 4" descr="скачанные файлы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8662" y="2571744"/>
            <a:ext cx="3328151" cy="190500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7" name="Рисунок 6" descr="opera imagine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29256" y="2143116"/>
            <a:ext cx="2271118" cy="292895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388" y="4286256"/>
            <a:ext cx="228576" cy="389174"/>
          </a:xfrm>
        </p:spPr>
        <p:txBody>
          <a:bodyPr/>
          <a:lstStyle/>
          <a:p>
            <a:r>
              <a:rPr lang="ru-RU" sz="1100" dirty="0" smtClean="0"/>
              <a:t>.</a:t>
            </a:r>
            <a:endParaRPr lang="ru-RU" sz="11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42910" y="285728"/>
            <a:ext cx="7772400" cy="4572032"/>
          </a:xfrm>
        </p:spPr>
        <p:txBody>
          <a:bodyPr>
            <a:normAutofit fontScale="77500" lnSpcReduction="20000"/>
          </a:bodyPr>
          <a:lstStyle/>
          <a:p>
            <a:r>
              <a:rPr lang="ru-RU" sz="2300" i="1" u="sng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2300" i="1" u="sng" dirty="0" smtClean="0">
                <a:solidFill>
                  <a:schemeClr val="accent2">
                    <a:lumMod val="50000"/>
                  </a:schemeClr>
                </a:solidFill>
              </a:rPr>
              <a:t>«Воображаемая опера» (</a:t>
            </a:r>
            <a:r>
              <a:rPr lang="ru-RU" sz="2300" i="1" u="sng" dirty="0" err="1" smtClean="0">
                <a:solidFill>
                  <a:schemeClr val="accent2">
                    <a:lumMod val="50000"/>
                  </a:schemeClr>
                </a:solidFill>
              </a:rPr>
              <a:t>L’Opéra</a:t>
            </a:r>
            <a:r>
              <a:rPr lang="ru-RU" sz="2300" i="1" u="sng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2300" i="1" u="sng" dirty="0" err="1" smtClean="0">
                <a:solidFill>
                  <a:schemeClr val="accent2">
                    <a:lumMod val="50000"/>
                  </a:schemeClr>
                </a:solidFill>
              </a:rPr>
              <a:t>Imaginaire</a:t>
            </a:r>
            <a:r>
              <a:rPr lang="ru-RU" sz="2300" i="1" u="sng" dirty="0" smtClean="0">
                <a:solidFill>
                  <a:schemeClr val="accent2">
                    <a:lumMod val="50000"/>
                  </a:schemeClr>
                </a:solidFill>
              </a:rPr>
              <a:t>)</a:t>
            </a:r>
            <a:r>
              <a:rPr lang="ru-RU" sz="2300" i="1" dirty="0" smtClean="0">
                <a:solidFill>
                  <a:schemeClr val="accent2">
                    <a:lumMod val="50000"/>
                  </a:schemeClr>
                </a:solidFill>
              </a:rPr>
              <a:t> — музыкальный мультфильм Паскаля Рулена (</a:t>
            </a:r>
            <a:r>
              <a:rPr lang="ru-RU" sz="2300" i="1" dirty="0" err="1" smtClean="0">
                <a:solidFill>
                  <a:schemeClr val="accent2">
                    <a:lumMod val="50000"/>
                  </a:schemeClr>
                </a:solidFill>
              </a:rPr>
              <a:t>Pascal</a:t>
            </a:r>
            <a:r>
              <a:rPr lang="ru-RU" sz="2300" i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2300" i="1" dirty="0" err="1" smtClean="0">
                <a:solidFill>
                  <a:schemeClr val="accent2">
                    <a:lumMod val="50000"/>
                  </a:schemeClr>
                </a:solidFill>
              </a:rPr>
              <a:t>Roulin</a:t>
            </a:r>
            <a:r>
              <a:rPr lang="ru-RU" sz="2300" i="1" dirty="0" smtClean="0">
                <a:solidFill>
                  <a:schemeClr val="accent2">
                    <a:lumMod val="50000"/>
                  </a:schemeClr>
                </a:solidFill>
              </a:rPr>
              <a:t>), представляющий собой экранизацию 12 знаменитых оперных арий. Каждая из них — короткий фильм, снятый одним режиссёром. В фильме соединены множество различных техник мультипликации (рисованная, </a:t>
            </a:r>
            <a:r>
              <a:rPr lang="ru-RU" sz="2300" i="1" dirty="0" smtClean="0">
                <a:solidFill>
                  <a:schemeClr val="accent2">
                    <a:lumMod val="50000"/>
                  </a:schemeClr>
                </a:solidFill>
              </a:rPr>
              <a:t>пластилиновая,</a:t>
            </a:r>
            <a:r>
              <a:rPr lang="ru-RU" sz="2300" i="1" dirty="0" smtClean="0">
                <a:solidFill>
                  <a:schemeClr val="accent2">
                    <a:lumMod val="50000"/>
                  </a:schemeClr>
                </a:solidFill>
              </a:rPr>
              <a:t> кукольная). Также фигурирует сквозной персонаж-рассказчик, созданный с помощью компьютерной анимации.</a:t>
            </a:r>
          </a:p>
          <a:p>
            <a:r>
              <a:rPr lang="ru-RU" sz="2300" i="1" dirty="0" smtClean="0">
                <a:solidFill>
                  <a:schemeClr val="accent2">
                    <a:lumMod val="50000"/>
                  </a:schemeClr>
                </a:solidFill>
              </a:rPr>
              <a:t>Продюсеры: </a:t>
            </a:r>
            <a:r>
              <a:rPr lang="ru-RU" sz="2300" i="1" dirty="0" err="1" smtClean="0">
                <a:solidFill>
                  <a:schemeClr val="accent2">
                    <a:lumMod val="50000"/>
                  </a:schemeClr>
                </a:solidFill>
              </a:rPr>
              <a:t>Тесс</a:t>
            </a:r>
            <a:r>
              <a:rPr lang="ru-RU" sz="2300" i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2300" i="1" dirty="0" err="1" smtClean="0">
                <a:solidFill>
                  <a:schemeClr val="accent2">
                    <a:lumMod val="50000"/>
                  </a:schemeClr>
                </a:solidFill>
              </a:rPr>
              <a:t>Моллинсон</a:t>
            </a:r>
            <a:r>
              <a:rPr lang="ru-RU" sz="2300" i="1" dirty="0" smtClean="0">
                <a:solidFill>
                  <a:schemeClr val="accent2">
                    <a:lumMod val="50000"/>
                  </a:schemeClr>
                </a:solidFill>
              </a:rPr>
              <a:t>, </a:t>
            </a:r>
            <a:r>
              <a:rPr lang="ru-RU" sz="2300" i="1" dirty="0" err="1" smtClean="0">
                <a:solidFill>
                  <a:schemeClr val="accent2">
                    <a:lumMod val="50000"/>
                  </a:schemeClr>
                </a:solidFill>
              </a:rPr>
              <a:t>Сью</a:t>
            </a:r>
            <a:r>
              <a:rPr lang="ru-RU" sz="2300" i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2300" i="1" dirty="0" err="1" smtClean="0">
                <a:solidFill>
                  <a:schemeClr val="accent2">
                    <a:lumMod val="50000"/>
                  </a:schemeClr>
                </a:solidFill>
              </a:rPr>
              <a:t>Моллинсон</a:t>
            </a:r>
            <a:r>
              <a:rPr lang="ru-RU" sz="2300" i="1" dirty="0" smtClean="0">
                <a:solidFill>
                  <a:schemeClr val="accent2">
                    <a:lumMod val="50000"/>
                  </a:schemeClr>
                </a:solidFill>
              </a:rPr>
              <a:t>, Сара </a:t>
            </a:r>
            <a:r>
              <a:rPr lang="ru-RU" sz="2300" i="1" dirty="0" err="1" smtClean="0">
                <a:solidFill>
                  <a:schemeClr val="accent2">
                    <a:lumMod val="50000"/>
                  </a:schemeClr>
                </a:solidFill>
              </a:rPr>
              <a:t>Моллинсон</a:t>
            </a:r>
            <a:endParaRPr lang="ru-RU" sz="2300" i="1" dirty="0" smtClean="0">
              <a:solidFill>
                <a:schemeClr val="accent2">
                  <a:lumMod val="50000"/>
                </a:schemeClr>
              </a:solidFill>
            </a:endParaRPr>
          </a:p>
          <a:p>
            <a:endParaRPr lang="ru-RU" dirty="0" smtClean="0"/>
          </a:p>
          <a:p>
            <a:r>
              <a:rPr lang="ru-RU" sz="2300" b="1" dirty="0" smtClean="0">
                <a:solidFill>
                  <a:schemeClr val="accent2">
                    <a:lumMod val="50000"/>
                  </a:schemeClr>
                </a:solidFill>
              </a:rPr>
              <a:t>В просмотренном фильме прозвучали :</a:t>
            </a:r>
          </a:p>
          <a:p>
            <a:r>
              <a:rPr lang="ru-RU" sz="2300" i="1" dirty="0" smtClean="0"/>
              <a:t>1)</a:t>
            </a:r>
            <a:r>
              <a:rPr lang="fr-FR" sz="2300" i="1" dirty="0" smtClean="0"/>
              <a:t>Avec </a:t>
            </a:r>
            <a:r>
              <a:rPr lang="fr-FR" sz="2300" i="1" dirty="0" smtClean="0"/>
              <a:t>la garde montante — </a:t>
            </a:r>
            <a:r>
              <a:rPr lang="ru-RU" sz="2300" i="1" dirty="0" smtClean="0"/>
              <a:t>«</a:t>
            </a:r>
            <a:r>
              <a:rPr lang="ru-RU" sz="2300" i="1" dirty="0" err="1" smtClean="0"/>
              <a:t>Кармен</a:t>
            </a:r>
            <a:r>
              <a:rPr lang="ru-RU" sz="2300" i="1" dirty="0" smtClean="0"/>
              <a:t>»</a:t>
            </a:r>
            <a:r>
              <a:rPr lang="fr-FR" sz="2300" i="1" dirty="0" smtClean="0">
                <a:solidFill>
                  <a:schemeClr val="bg1">
                    <a:lumMod val="10000"/>
                  </a:schemeClr>
                </a:solidFill>
              </a:rPr>
              <a:t> </a:t>
            </a:r>
            <a:r>
              <a:rPr lang="ru-RU" sz="2300" i="1" dirty="0" smtClean="0"/>
              <a:t>Бизе</a:t>
            </a:r>
            <a:r>
              <a:rPr lang="fr-FR" sz="2300" i="1" dirty="0" smtClean="0"/>
              <a:t>. </a:t>
            </a:r>
            <a:r>
              <a:rPr lang="fr-FR" sz="2300" i="1" dirty="0" smtClean="0">
                <a:solidFill>
                  <a:schemeClr val="accent4">
                    <a:lumMod val="50000"/>
                  </a:schemeClr>
                </a:solidFill>
              </a:rPr>
              <a:t>Исп. Les Petits Chanteurs à la Croix de Bois.</a:t>
            </a:r>
          </a:p>
          <a:p>
            <a:r>
              <a:rPr lang="ru-RU" sz="2300" i="1" dirty="0" smtClean="0"/>
              <a:t>2)</a:t>
            </a:r>
            <a:r>
              <a:rPr lang="en-US" sz="2300" i="1" dirty="0" smtClean="0"/>
              <a:t>Du </a:t>
            </a:r>
            <a:r>
              <a:rPr lang="en-US" sz="2300" i="1" dirty="0" smtClean="0"/>
              <a:t>also </a:t>
            </a:r>
            <a:r>
              <a:rPr lang="en-US" sz="2300" i="1" dirty="0" err="1" smtClean="0"/>
              <a:t>bist</a:t>
            </a:r>
            <a:r>
              <a:rPr lang="en-US" sz="2300" i="1" dirty="0" smtClean="0"/>
              <a:t> </a:t>
            </a:r>
            <a:r>
              <a:rPr lang="en-US" sz="2300" i="1" dirty="0" err="1" smtClean="0"/>
              <a:t>mein</a:t>
            </a:r>
            <a:r>
              <a:rPr lang="en-US" sz="2300" i="1" dirty="0" smtClean="0"/>
              <a:t> </a:t>
            </a:r>
            <a:r>
              <a:rPr lang="en-US" sz="2300" i="1" dirty="0" err="1" smtClean="0"/>
              <a:t>Bräutigam</a:t>
            </a:r>
            <a:r>
              <a:rPr lang="en-US" sz="2300" i="1" dirty="0" smtClean="0"/>
              <a:t>? — </a:t>
            </a:r>
            <a:r>
              <a:rPr lang="en-US" sz="2300" i="1" dirty="0" smtClean="0"/>
              <a:t>«</a:t>
            </a:r>
            <a:r>
              <a:rPr lang="ru-RU" sz="2300" i="1" dirty="0" smtClean="0"/>
              <a:t>Волшебная флейта»</a:t>
            </a:r>
            <a:r>
              <a:rPr lang="ru-RU" sz="2300" i="1" dirty="0" smtClean="0"/>
              <a:t> </a:t>
            </a:r>
            <a:r>
              <a:rPr lang="ru-RU" sz="2300" i="1" dirty="0" smtClean="0"/>
              <a:t>Моцарт. </a:t>
            </a:r>
            <a:r>
              <a:rPr lang="ru-RU" sz="2300" i="1" dirty="0" smtClean="0">
                <a:solidFill>
                  <a:schemeClr val="accent4">
                    <a:lumMod val="50000"/>
                  </a:schemeClr>
                </a:solidFill>
              </a:rPr>
              <a:t>Исп. </a:t>
            </a:r>
            <a:r>
              <a:rPr lang="ru-RU" sz="2300" i="1" dirty="0" err="1" smtClean="0">
                <a:solidFill>
                  <a:schemeClr val="accent4">
                    <a:lumMod val="50000"/>
                  </a:schemeClr>
                </a:solidFill>
              </a:rPr>
              <a:t>Луция</a:t>
            </a:r>
            <a:r>
              <a:rPr lang="ru-RU" sz="2300" i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2300" i="1" dirty="0" err="1" smtClean="0">
                <a:solidFill>
                  <a:schemeClr val="accent4">
                    <a:lumMod val="50000"/>
                  </a:schemeClr>
                </a:solidFill>
              </a:rPr>
              <a:t>Попп</a:t>
            </a:r>
            <a:r>
              <a:rPr lang="ru-RU" sz="2300" i="1" dirty="0" smtClean="0">
                <a:solidFill>
                  <a:schemeClr val="accent4">
                    <a:lumMod val="50000"/>
                  </a:schemeClr>
                </a:solidFill>
              </a:rPr>
              <a:t>.</a:t>
            </a:r>
            <a:endParaRPr lang="ru-RU" sz="2300" i="1" dirty="0" smtClean="0">
              <a:solidFill>
                <a:schemeClr val="accent4">
                  <a:lumMod val="50000"/>
                </a:schemeClr>
              </a:solidFill>
            </a:endParaRPr>
          </a:p>
          <a:p>
            <a:r>
              <a:rPr lang="ru-RU" sz="2300" i="1" dirty="0" smtClean="0"/>
              <a:t>3)</a:t>
            </a:r>
            <a:r>
              <a:rPr lang="it-IT" sz="2300" i="1" dirty="0" smtClean="0"/>
              <a:t>Questo </a:t>
            </a:r>
            <a:r>
              <a:rPr lang="it-IT" sz="2300" i="1" dirty="0" smtClean="0"/>
              <a:t>è un nodo avviluppato — «</a:t>
            </a:r>
            <a:r>
              <a:rPr lang="it-IT" sz="2300" i="1" dirty="0" smtClean="0"/>
              <a:t>З</a:t>
            </a:r>
            <a:r>
              <a:rPr lang="ru-RU" sz="2300" i="1" dirty="0" err="1" smtClean="0"/>
              <a:t>олушка</a:t>
            </a:r>
            <a:r>
              <a:rPr lang="it-IT" sz="2300" i="1" dirty="0" smtClean="0"/>
              <a:t>»</a:t>
            </a:r>
            <a:r>
              <a:rPr lang="it-IT" sz="2300" i="1" dirty="0" smtClean="0"/>
              <a:t> </a:t>
            </a:r>
            <a:r>
              <a:rPr lang="it-IT" sz="2300" i="1" dirty="0" smtClean="0"/>
              <a:t>Росс</a:t>
            </a:r>
            <a:r>
              <a:rPr lang="ru-RU" sz="2300" i="1" dirty="0" err="1" smtClean="0"/>
              <a:t>ини</a:t>
            </a:r>
            <a:r>
              <a:rPr lang="it-IT" sz="2300" i="1" dirty="0" smtClean="0"/>
              <a:t>. </a:t>
            </a:r>
            <a:r>
              <a:rPr lang="it-IT" sz="2300" i="1" dirty="0" smtClean="0">
                <a:solidFill>
                  <a:schemeClr val="accent4">
                    <a:lumMod val="50000"/>
                  </a:schemeClr>
                </a:solidFill>
              </a:rPr>
              <a:t>Исп. l’Orchestra del Maggio Musicale Fiorentino.</a:t>
            </a:r>
          </a:p>
          <a:p>
            <a:r>
              <a:rPr lang="ru-RU" sz="2300" i="1" dirty="0" smtClean="0"/>
              <a:t>4)</a:t>
            </a:r>
            <a:r>
              <a:rPr lang="it-IT" sz="2300" i="1" dirty="0" smtClean="0"/>
              <a:t>Noi </a:t>
            </a:r>
            <a:r>
              <a:rPr lang="it-IT" sz="2300" i="1" dirty="0" smtClean="0"/>
              <a:t>siamo zingarelle — «</a:t>
            </a:r>
            <a:r>
              <a:rPr lang="it-IT" sz="2300" i="1" dirty="0" smtClean="0"/>
              <a:t>Трави</a:t>
            </a:r>
            <a:r>
              <a:rPr lang="ru-RU" sz="2300" i="1" dirty="0" err="1" smtClean="0"/>
              <a:t>ата</a:t>
            </a:r>
            <a:r>
              <a:rPr lang="it-IT" sz="2300" i="1" dirty="0" smtClean="0"/>
              <a:t>»</a:t>
            </a:r>
            <a:r>
              <a:rPr lang="it-IT" sz="2300" i="1" dirty="0" smtClean="0"/>
              <a:t> Верди. </a:t>
            </a:r>
            <a:r>
              <a:rPr lang="it-IT" sz="2300" i="1" dirty="0" smtClean="0">
                <a:solidFill>
                  <a:schemeClr val="accent4">
                    <a:lumMod val="50000"/>
                  </a:schemeClr>
                </a:solidFill>
              </a:rPr>
              <a:t>Исп. Coro dell' Accademia di Santa Cecilia, Rome.</a:t>
            </a:r>
          </a:p>
          <a:p>
            <a:r>
              <a:rPr lang="en-US" sz="2300" i="1" u="sng" dirty="0" smtClean="0"/>
              <a:t>E </a:t>
            </a:r>
            <a:r>
              <a:rPr lang="en-US" sz="2300" i="1" u="sng" dirty="0" err="1" smtClean="0"/>
              <a:t>lucevan</a:t>
            </a:r>
            <a:r>
              <a:rPr lang="en-US" sz="2300" i="1" u="sng" dirty="0" smtClean="0"/>
              <a:t> le </a:t>
            </a:r>
            <a:r>
              <a:rPr lang="en-US" sz="2300" i="1" u="sng" dirty="0" err="1" smtClean="0"/>
              <a:t>stelle</a:t>
            </a:r>
            <a:r>
              <a:rPr lang="ru-RU" sz="2300" i="1" u="sng" dirty="0" smtClean="0"/>
              <a:t> </a:t>
            </a:r>
            <a:r>
              <a:rPr lang="en-US" sz="2300" i="1" dirty="0" smtClean="0"/>
              <a:t>— </a:t>
            </a:r>
            <a:r>
              <a:rPr lang="en-US" sz="2300" i="1" dirty="0" smtClean="0"/>
              <a:t>«</a:t>
            </a:r>
            <a:r>
              <a:rPr lang="ru-RU" sz="2300" i="1" dirty="0" smtClean="0"/>
              <a:t>Тоска» </a:t>
            </a:r>
            <a:r>
              <a:rPr lang="ru-RU" sz="2300" i="1" dirty="0" err="1" smtClean="0"/>
              <a:t>Пуччини</a:t>
            </a:r>
            <a:r>
              <a:rPr lang="ru-RU" sz="2300" i="1" dirty="0" smtClean="0"/>
              <a:t>. </a:t>
            </a:r>
            <a:r>
              <a:rPr lang="ru-RU" sz="2300" i="1" dirty="0" smtClean="0">
                <a:solidFill>
                  <a:schemeClr val="accent4">
                    <a:lumMod val="50000"/>
                  </a:schemeClr>
                </a:solidFill>
              </a:rPr>
              <a:t>Исп. Карло </a:t>
            </a:r>
            <a:r>
              <a:rPr lang="ru-RU" sz="2300" i="1" dirty="0" err="1" smtClean="0">
                <a:solidFill>
                  <a:schemeClr val="accent4">
                    <a:lumMod val="50000"/>
                  </a:schemeClr>
                </a:solidFill>
              </a:rPr>
              <a:t>Бергонци</a:t>
            </a:r>
            <a:endParaRPr lang="ru-RU" i="1" dirty="0" smtClean="0">
              <a:solidFill>
                <a:schemeClr val="accent4">
                  <a:lumMod val="50000"/>
                </a:schemeClr>
              </a:solidFill>
            </a:endParaRPr>
          </a:p>
          <a:p>
            <a:endParaRPr lang="ru-RU" dirty="0">
              <a:solidFill>
                <a:schemeClr val="accent4">
                  <a:lumMod val="50000"/>
                </a:schemeClr>
              </a:solidFill>
            </a:endParaRPr>
          </a:p>
        </p:txBody>
      </p:sp>
      <p:pic>
        <p:nvPicPr>
          <p:cNvPr id="4" name="Рисунок 3" descr="скачанные файлы (1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472" y="4929198"/>
            <a:ext cx="2828925" cy="161925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5" name="Рисунок 4" descr="images (1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72198" y="4929198"/>
            <a:ext cx="2828925" cy="161925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6" name="Рисунок 5" descr="images (2)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86182" y="5000636"/>
            <a:ext cx="1905000" cy="142875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dirty="0" smtClean="0"/>
              <a:t>В фильме соединены множество различных техник мультипликации (рисованная, пластилиновая, кукольная). Также фигурирует сквозной персонаж-рассказчик, созданный с помощью </a:t>
            </a:r>
            <a:r>
              <a:rPr lang="ru-RU" sz="2000" dirty="0" smtClean="0"/>
              <a:t>компьютерной  </a:t>
            </a:r>
            <a:r>
              <a:rPr lang="ru-RU" sz="2000" dirty="0" smtClean="0"/>
              <a:t>анимации</a:t>
            </a:r>
            <a:r>
              <a:rPr lang="ru-RU" sz="2000" dirty="0" smtClean="0"/>
              <a:t>.</a:t>
            </a:r>
            <a:br>
              <a:rPr lang="ru-RU" sz="2000" dirty="0" smtClean="0"/>
            </a:br>
            <a:endParaRPr lang="ru-RU" sz="20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928662" y="1928802"/>
            <a:ext cx="71438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/>
              <a:t>Voi</a:t>
            </a:r>
            <a:r>
              <a:rPr lang="en-US" dirty="0"/>
              <a:t> </a:t>
            </a:r>
            <a:r>
              <a:rPr lang="en-US" dirty="0" err="1"/>
              <a:t>che</a:t>
            </a:r>
            <a:r>
              <a:rPr lang="en-US" dirty="0"/>
              <a:t> </a:t>
            </a:r>
            <a:r>
              <a:rPr lang="en-US" dirty="0" err="1"/>
              <a:t>sapete</a:t>
            </a:r>
            <a:r>
              <a:rPr lang="en-US" dirty="0"/>
              <a:t> — «</a:t>
            </a:r>
            <a:r>
              <a:rPr lang="ru-RU" dirty="0"/>
              <a:t>Женитьба Фигаро» Моцарт. Исп. </a:t>
            </a:r>
            <a:r>
              <a:rPr lang="en-US" dirty="0"/>
              <a:t>Susanne </a:t>
            </a:r>
            <a:r>
              <a:rPr lang="en-US" dirty="0" err="1"/>
              <a:t>Danco</a:t>
            </a:r>
            <a:r>
              <a:rPr lang="en-US" dirty="0"/>
              <a:t>.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Un </a:t>
            </a:r>
            <a:r>
              <a:rPr lang="en-US" dirty="0" err="1"/>
              <a:t>bel</a:t>
            </a:r>
            <a:r>
              <a:rPr lang="en-US" dirty="0"/>
              <a:t> </a:t>
            </a:r>
            <a:r>
              <a:rPr lang="en-US" dirty="0" err="1"/>
              <a:t>dì</a:t>
            </a:r>
            <a:r>
              <a:rPr lang="en-US" dirty="0"/>
              <a:t> </a:t>
            </a:r>
            <a:r>
              <a:rPr lang="en-US" dirty="0" err="1"/>
              <a:t>vedremo</a:t>
            </a:r>
            <a:r>
              <a:rPr lang="en-US" dirty="0"/>
              <a:t> — «</a:t>
            </a:r>
            <a:r>
              <a:rPr lang="ru-RU" dirty="0"/>
              <a:t>Мадам Баттерфляй» </a:t>
            </a:r>
            <a:r>
              <a:rPr lang="ru-RU" dirty="0" err="1"/>
              <a:t>Пуччини</a:t>
            </a:r>
            <a:r>
              <a:rPr lang="ru-RU" dirty="0"/>
              <a:t>. Исп. </a:t>
            </a:r>
            <a:r>
              <a:rPr lang="en-US" dirty="0"/>
              <a:t>Felicia Weathers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Au fond du temple saint — «</a:t>
            </a:r>
            <a:r>
              <a:rPr lang="ru-RU" dirty="0"/>
              <a:t>Искатели жемчуга» Бизе. Исп. </a:t>
            </a:r>
            <a:r>
              <a:rPr lang="en-US" dirty="0"/>
              <a:t>Nicolai </a:t>
            </a:r>
            <a:r>
              <a:rPr lang="en-US" dirty="0" err="1"/>
              <a:t>Gedda</a:t>
            </a:r>
            <a:r>
              <a:rPr lang="en-US" dirty="0"/>
              <a:t> &amp; Ernest </a:t>
            </a:r>
            <a:r>
              <a:rPr lang="en-US" dirty="0" smtClean="0"/>
              <a:t>Blanc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000100" y="3929066"/>
            <a:ext cx="742955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La </a:t>
            </a:r>
            <a:r>
              <a:rPr lang="en-US" dirty="0" err="1"/>
              <a:t>Veau</a:t>
            </a:r>
            <a:r>
              <a:rPr lang="en-US" dirty="0"/>
              <a:t> </a:t>
            </a:r>
            <a:r>
              <a:rPr lang="en-US" dirty="0" err="1"/>
              <a:t>d'or</a:t>
            </a:r>
            <a:r>
              <a:rPr lang="en-US" dirty="0"/>
              <a:t> — «</a:t>
            </a:r>
            <a:r>
              <a:rPr lang="ru-RU" dirty="0"/>
              <a:t>Фауст» </a:t>
            </a:r>
            <a:r>
              <a:rPr lang="ru-RU" dirty="0" err="1"/>
              <a:t>Гуно</a:t>
            </a:r>
            <a:r>
              <a:rPr lang="ru-RU" dirty="0"/>
              <a:t>. Исп. Николай </a:t>
            </a:r>
            <a:r>
              <a:rPr lang="ru-RU" dirty="0" smtClean="0"/>
              <a:t>Гяуров</a:t>
            </a:r>
          </a:p>
          <a:p>
            <a:r>
              <a:rPr lang="en-US" dirty="0" err="1"/>
              <a:t>Viens</a:t>
            </a:r>
            <a:r>
              <a:rPr lang="en-US" dirty="0"/>
              <a:t>, </a:t>
            </a:r>
            <a:r>
              <a:rPr lang="en-US" dirty="0" err="1"/>
              <a:t>Mallika</a:t>
            </a:r>
            <a:r>
              <a:rPr lang="en-US" dirty="0"/>
              <a:t>... Dome </a:t>
            </a:r>
            <a:r>
              <a:rPr lang="en-US" dirty="0" err="1"/>
              <a:t>epais</a:t>
            </a:r>
            <a:r>
              <a:rPr lang="en-US" dirty="0"/>
              <a:t> le </a:t>
            </a:r>
            <a:r>
              <a:rPr lang="en-US" dirty="0" err="1"/>
              <a:t>jasmin</a:t>
            </a:r>
            <a:r>
              <a:rPr lang="en-US" dirty="0"/>
              <a:t> — «</a:t>
            </a:r>
            <a:r>
              <a:rPr lang="ru-RU" dirty="0" err="1"/>
              <a:t>Лакме</a:t>
            </a:r>
            <a:r>
              <a:rPr lang="ru-RU" dirty="0"/>
              <a:t>» Делиб. Исп. </a:t>
            </a:r>
            <a:r>
              <a:rPr lang="en-US" dirty="0" err="1"/>
              <a:t>Mady</a:t>
            </a:r>
            <a:r>
              <a:rPr lang="en-US" dirty="0"/>
              <a:t> </a:t>
            </a:r>
            <a:r>
              <a:rPr lang="en-US" dirty="0" err="1"/>
              <a:t>Mesplé</a:t>
            </a:r>
            <a:r>
              <a:rPr lang="en-US" dirty="0"/>
              <a:t> &amp; Danielle </a:t>
            </a:r>
            <a:r>
              <a:rPr lang="en-US" dirty="0" smtClean="0"/>
              <a:t>Millet</a:t>
            </a:r>
            <a:endParaRPr lang="ru-RU" dirty="0" smtClean="0"/>
          </a:p>
          <a:p>
            <a:endParaRPr lang="ru-RU" dirty="0"/>
          </a:p>
        </p:txBody>
      </p:sp>
      <p:pic>
        <p:nvPicPr>
          <p:cNvPr id="6" name="Рисунок 5" descr="hqdefault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100" y="4768438"/>
            <a:ext cx="2786082" cy="208956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dissolv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571480"/>
            <a:ext cx="7772400" cy="914400"/>
          </a:xfrm>
        </p:spPr>
        <p:txBody>
          <a:bodyPr/>
          <a:lstStyle/>
          <a:p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b="1" u="sng" dirty="0" smtClean="0"/>
              <a:t>Мое отношение и оценка музыкальному произведению.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1800" dirty="0" smtClean="0"/>
              <a:t>Эта опера очень интересная, правда,</a:t>
            </a:r>
            <a:r>
              <a:rPr lang="ru-RU" sz="1800" dirty="0" smtClean="0"/>
              <a:t> его образность, нестандартность и мистика, присутствующая в каждой сцене, </a:t>
            </a:r>
            <a:r>
              <a:rPr lang="ru-RU" sz="1800" dirty="0" smtClean="0"/>
              <a:t>запутывали.</a:t>
            </a:r>
            <a:br>
              <a:rPr lang="ru-RU" sz="1800" dirty="0" smtClean="0"/>
            </a:br>
            <a:r>
              <a:rPr lang="ru-RU" sz="1800" dirty="0" smtClean="0"/>
              <a:t> Этот фильм очень сильно влияет на значимость жизни. А читая отзывы о «Воображаемой опере» в интернете, можно узнать, что некоторым эта опера чем-то даже помогла. 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714348" y="3071810"/>
            <a:ext cx="7786742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12 фильмов по 12 классическим операм (французским и итальянским; остальной мир представлен только Моцартом) демонстрируют разнообразные анимационные техники; традиционная рисованная анимация, 3D-анимация, «</a:t>
            </a:r>
            <a:r>
              <a:rPr lang="ru-RU" dirty="0" err="1"/>
              <a:t>анимирование</a:t>
            </a:r>
            <a:r>
              <a:rPr lang="ru-RU" dirty="0"/>
              <a:t>» актеров (как у </a:t>
            </a:r>
            <a:r>
              <a:rPr lang="ru-RU" b="1" dirty="0"/>
              <a:t>Сергея </a:t>
            </a:r>
            <a:r>
              <a:rPr lang="ru-RU" b="1" dirty="0" err="1"/>
              <a:t>Овчарова</a:t>
            </a:r>
            <a:r>
              <a:rPr lang="ru-RU" b="1" dirty="0"/>
              <a:t> </a:t>
            </a:r>
            <a:r>
              <a:rPr lang="ru-RU" dirty="0"/>
              <a:t>или </a:t>
            </a:r>
            <a:r>
              <a:rPr lang="ru-RU" b="1" dirty="0"/>
              <a:t>Ирины </a:t>
            </a:r>
            <a:r>
              <a:rPr lang="ru-RU" b="1" dirty="0" smtClean="0"/>
              <a:t>Евтеевой</a:t>
            </a:r>
            <a:r>
              <a:rPr lang="ru-RU" dirty="0" smtClean="0"/>
              <a:t>), </a:t>
            </a:r>
            <a:r>
              <a:rPr lang="ru-RU" dirty="0"/>
              <a:t>даже использование такого редкого материала, как пластилин. Эпизоды альманаха расположились между буквалистской экранизацией оперы и вольными ассоциациями «по поводу».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ransition>
    <p:dissolv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4414" y="1714488"/>
            <a:ext cx="7515252" cy="2071702"/>
          </a:xfrm>
        </p:spPr>
        <p:txBody>
          <a:bodyPr/>
          <a:lstStyle/>
          <a:p>
            <a:r>
              <a:rPr lang="ru-RU" sz="48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Спасибо за просмотр!</a:t>
            </a:r>
            <a:endParaRPr lang="ru-RU" sz="48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" name="Рисунок 2" descr="images (2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7224" y="2857496"/>
            <a:ext cx="3071834" cy="230387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4" name="Рисунок 3" descr="hqdefault (1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57686" y="2714620"/>
            <a:ext cx="3714760" cy="278607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>
    <p:randomBar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етро">
  <a:themeElements>
    <a:clrScheme name="Другая 11">
      <a:dk1>
        <a:srgbClr val="CCC1D9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6565FF"/>
      </a:hlink>
      <a:folHlink>
        <a:srgbClr val="800080"/>
      </a:folHlink>
    </a:clrScheme>
    <a:fontScheme name="Метро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54</TotalTime>
  <Words>120</Words>
  <Application>Microsoft Office PowerPoint</Application>
  <PresentationFormat>Экран (4:3)</PresentationFormat>
  <Paragraphs>21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Метро</vt:lpstr>
      <vt:lpstr>«12 известных оперных арии» Воображаемая опера.</vt:lpstr>
      <vt:lpstr>.</vt:lpstr>
      <vt:lpstr>В фильме соединены множество различных техник мультипликации (рисованная, пластилиновая, кукольная). Также фигурирует сквозной персонаж-рассказчик, созданный с помощью компьютерной  анимации. </vt:lpstr>
      <vt:lpstr> Мое отношение и оценка музыкальному произведению. Эта опера очень интересная, правда, его образность, нестандартность и мистика, присутствующая в каждой сцене, запутывали.  Этот фильм очень сильно влияет на значимость жизни. А читая отзывы о «Воображаемой опере» в интернете, можно узнать, что некоторым эта опера чем-то даже помогла.  </vt:lpstr>
      <vt:lpstr>Спасибо за просмотр!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«12 известных оперных арии» Воображаемая опера.</dc:title>
  <dc:creator>Пользователь</dc:creator>
  <cp:lastModifiedBy>Пользователь</cp:lastModifiedBy>
  <cp:revision>6</cp:revision>
  <dcterms:created xsi:type="dcterms:W3CDTF">2018-10-23T19:19:28Z</dcterms:created>
  <dcterms:modified xsi:type="dcterms:W3CDTF">2018-10-23T20:13:44Z</dcterms:modified>
</cp:coreProperties>
</file>