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8" r:id="rId4"/>
    <p:sldId id="269" r:id="rId5"/>
    <p:sldId id="267" r:id="rId6"/>
    <p:sldId id="259" r:id="rId7"/>
    <p:sldId id="260" r:id="rId8"/>
    <p:sldId id="270" r:id="rId9"/>
    <p:sldId id="275" r:id="rId10"/>
    <p:sldId id="261" r:id="rId11"/>
    <p:sldId id="274" r:id="rId12"/>
    <p:sldId id="262" r:id="rId13"/>
    <p:sldId id="263" r:id="rId14"/>
    <p:sldId id="272" r:id="rId15"/>
    <p:sldId id="264" r:id="rId16"/>
    <p:sldId id="265" r:id="rId17"/>
    <p:sldId id="266"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859"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1537352936.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827584" y="1052736"/>
            <a:ext cx="7772400" cy="1470025"/>
          </a:xfrm>
        </p:spPr>
        <p:txBody>
          <a:bodyPr>
            <a:noAutofit/>
          </a:bodyPr>
          <a:lstStyle/>
          <a:p>
            <a:r>
              <a:rPr lang="ru-RU" sz="5400" b="1" dirty="0" smtClean="0">
                <a:solidFill>
                  <a:srgbClr val="002060"/>
                </a:solidFill>
              </a:rPr>
              <a:t>Эдвард Григ </a:t>
            </a:r>
            <a:br>
              <a:rPr lang="ru-RU" sz="5400" b="1" dirty="0" smtClean="0">
                <a:solidFill>
                  <a:srgbClr val="002060"/>
                </a:solidFill>
              </a:rPr>
            </a:br>
            <a:r>
              <a:rPr lang="ru-RU" sz="5400" b="1" dirty="0" smtClean="0">
                <a:solidFill>
                  <a:srgbClr val="002060"/>
                </a:solidFill>
              </a:rPr>
              <a:t>сюита «Пер </a:t>
            </a:r>
            <a:r>
              <a:rPr lang="ru-RU" sz="5400" b="1" dirty="0" err="1" smtClean="0">
                <a:solidFill>
                  <a:srgbClr val="002060"/>
                </a:solidFill>
              </a:rPr>
              <a:t>Гюнт</a:t>
            </a:r>
            <a:r>
              <a:rPr lang="ru-RU" sz="5400" b="1" dirty="0" smtClean="0">
                <a:solidFill>
                  <a:srgbClr val="002060"/>
                </a:solidFill>
              </a:rPr>
              <a:t>»</a:t>
            </a:r>
            <a:endParaRPr lang="ru-RU" sz="5400" b="1" dirty="0">
              <a:solidFill>
                <a:srgbClr val="002060"/>
              </a:solidFill>
            </a:endParaRPr>
          </a:p>
        </p:txBody>
      </p:sp>
      <p:sp>
        <p:nvSpPr>
          <p:cNvPr id="3" name="Подзаголовок 2"/>
          <p:cNvSpPr>
            <a:spLocks noGrp="1"/>
          </p:cNvSpPr>
          <p:nvPr>
            <p:ph type="subTitle" idx="1"/>
          </p:nvPr>
        </p:nvSpPr>
        <p:spPr>
          <a:xfrm>
            <a:off x="2743200" y="3429000"/>
            <a:ext cx="6400800" cy="1752600"/>
          </a:xfrm>
        </p:spPr>
        <p:txBody>
          <a:bodyPr>
            <a:normAutofit/>
          </a:bodyPr>
          <a:lstStyle/>
          <a:p>
            <a:r>
              <a:rPr lang="ru-RU" dirty="0" smtClean="0">
                <a:solidFill>
                  <a:srgbClr val="002060"/>
                </a:solidFill>
              </a:rPr>
              <a:t>Подготовила: </a:t>
            </a:r>
            <a:endParaRPr lang="ru-RU" dirty="0" smtClean="0">
              <a:solidFill>
                <a:srgbClr val="002060"/>
              </a:solidFill>
            </a:endParaRPr>
          </a:p>
          <a:p>
            <a:r>
              <a:rPr lang="ru-RU" dirty="0" err="1" smtClean="0">
                <a:solidFill>
                  <a:srgbClr val="002060"/>
                </a:solidFill>
              </a:rPr>
              <a:t>Усманова</a:t>
            </a:r>
            <a:r>
              <a:rPr lang="ru-RU" dirty="0" smtClean="0">
                <a:solidFill>
                  <a:srgbClr val="002060"/>
                </a:solidFill>
              </a:rPr>
              <a:t> Юлия </a:t>
            </a:r>
            <a:endParaRPr lang="ru-RU" dirty="0" smtClean="0">
              <a:solidFill>
                <a:srgbClr val="002060"/>
              </a:solidFill>
            </a:endParaRPr>
          </a:p>
          <a:p>
            <a:r>
              <a:rPr lang="ru-RU" dirty="0" smtClean="0">
                <a:solidFill>
                  <a:srgbClr val="002060"/>
                </a:solidFill>
              </a:rPr>
              <a:t>МБОУ </a:t>
            </a:r>
            <a:r>
              <a:rPr lang="ru-RU" dirty="0" smtClean="0">
                <a:solidFill>
                  <a:srgbClr val="002060"/>
                </a:solidFill>
              </a:rPr>
              <a:t>СОШ №3 г.Туймазы</a:t>
            </a:r>
            <a:endParaRPr lang="ru-RU" dirty="0" smtClean="0">
              <a:solidFill>
                <a:srgbClr val="002060"/>
              </a:solidFill>
            </a:endParaRP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esktop\Music-Consideration-Powerpoint-Background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Заголовок 3"/>
          <p:cNvSpPr>
            <a:spLocks noGrp="1"/>
          </p:cNvSpPr>
          <p:nvPr>
            <p:ph type="title"/>
          </p:nvPr>
        </p:nvSpPr>
        <p:spPr/>
        <p:txBody>
          <a:bodyPr/>
          <a:lstStyle/>
          <a:p>
            <a:r>
              <a:rPr lang="ru-RU" dirty="0" smtClean="0">
                <a:solidFill>
                  <a:srgbClr val="002060"/>
                </a:solidFill>
              </a:rPr>
              <a:t>«В пещере горного короля»</a:t>
            </a:r>
            <a:endParaRPr lang="ru-RU" dirty="0">
              <a:solidFill>
                <a:srgbClr val="002060"/>
              </a:solidFill>
            </a:endParaRPr>
          </a:p>
        </p:txBody>
      </p:sp>
      <p:pic>
        <p:nvPicPr>
          <p:cNvPr id="7" name="Содержимое 6" descr="1.jpg"/>
          <p:cNvPicPr>
            <a:picLocks noGrp="1" noChangeAspect="1"/>
          </p:cNvPicPr>
          <p:nvPr>
            <p:ph sz="half" idx="1"/>
          </p:nvPr>
        </p:nvPicPr>
        <p:blipFill>
          <a:blip r:embed="rId3" cstate="print"/>
          <a:stretch>
            <a:fillRect/>
          </a:stretch>
        </p:blipFill>
        <p:spPr>
          <a:xfrm>
            <a:off x="262889" y="1558513"/>
            <a:ext cx="4490667" cy="2686916"/>
          </a:xfrm>
        </p:spPr>
      </p:pic>
      <p:pic>
        <p:nvPicPr>
          <p:cNvPr id="8" name="Содержимое 7" descr="1260994027_cave_by_ewkn.jpg"/>
          <p:cNvPicPr>
            <a:picLocks noGrp="1" noChangeAspect="1"/>
          </p:cNvPicPr>
          <p:nvPr>
            <p:ph sz="half" idx="2"/>
          </p:nvPr>
        </p:nvPicPr>
        <p:blipFill>
          <a:blip r:embed="rId4" cstate="print"/>
          <a:stretch>
            <a:fillRect/>
          </a:stretch>
        </p:blipFill>
        <p:spPr>
          <a:xfrm>
            <a:off x="4127861" y="1549397"/>
            <a:ext cx="4770689" cy="2696031"/>
          </a:xfrm>
        </p:spPr>
      </p:pic>
      <p:sp>
        <p:nvSpPr>
          <p:cNvPr id="10" name="TextBox 9"/>
          <p:cNvSpPr txBox="1"/>
          <p:nvPr/>
        </p:nvSpPr>
        <p:spPr>
          <a:xfrm>
            <a:off x="1691680" y="4725144"/>
            <a:ext cx="6322423" cy="830997"/>
          </a:xfrm>
          <a:prstGeom prst="rect">
            <a:avLst/>
          </a:prstGeom>
          <a:noFill/>
        </p:spPr>
        <p:txBody>
          <a:bodyPr wrap="square" rtlCol="0">
            <a:spAutoFit/>
          </a:bodyPr>
          <a:lstStyle/>
          <a:p>
            <a:pPr algn="ctr"/>
            <a:r>
              <a:rPr lang="ru-RU" sz="2400" dirty="0" smtClean="0">
                <a:solidFill>
                  <a:srgbClr val="002060"/>
                </a:solidFill>
              </a:rPr>
              <a:t>Пьеса «В пещере горного короля»</a:t>
            </a:r>
          </a:p>
          <a:p>
            <a:pPr algn="ctr"/>
            <a:r>
              <a:rPr lang="ru-RU" sz="2400" dirty="0" smtClean="0">
                <a:solidFill>
                  <a:srgbClr val="002060"/>
                </a:solidFill>
              </a:rPr>
              <a:t>полна  фантастической таинственности.</a:t>
            </a:r>
            <a:endParaRPr lang="ru-RU" sz="2400"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esktop\Music-Consideration-Powerpoint-Background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sz="half" idx="1"/>
          </p:nvPr>
        </p:nvSpPr>
        <p:spPr>
          <a:xfrm>
            <a:off x="755576" y="332656"/>
            <a:ext cx="8075240" cy="6120680"/>
          </a:xfrm>
        </p:spPr>
        <p:txBody>
          <a:bodyPr>
            <a:normAutofit fontScale="77500" lnSpcReduction="20000"/>
          </a:bodyPr>
          <a:lstStyle/>
          <a:p>
            <a:pPr algn="ctr">
              <a:lnSpc>
                <a:spcPct val="80000"/>
              </a:lnSpc>
              <a:buNone/>
            </a:pPr>
            <a:r>
              <a:rPr lang="ru-RU" dirty="0" smtClean="0">
                <a:solidFill>
                  <a:srgbClr val="002060"/>
                </a:solidFill>
              </a:rPr>
              <a:t>"В пещере горного короля". Пер </a:t>
            </a:r>
            <a:r>
              <a:rPr lang="ru-RU" dirty="0" err="1" smtClean="0">
                <a:solidFill>
                  <a:srgbClr val="002060"/>
                </a:solidFill>
              </a:rPr>
              <a:t>Гюнт</a:t>
            </a:r>
            <a:r>
              <a:rPr lang="ru-RU" dirty="0" smtClean="0">
                <a:solidFill>
                  <a:srgbClr val="002060"/>
                </a:solidFill>
              </a:rPr>
              <a:t> попадает в пещеру - во дворец короля гор. В тронном зале собираются придворные горного короля - тролли, кобольды, гномы, чтобы праздновать свадьбу своей принцессы с Пером (тролли, кобольды, гномы - сказочные существа в норвежском фольклоре).</a:t>
            </a:r>
          </a:p>
          <a:p>
            <a:pPr algn="ctr">
              <a:lnSpc>
                <a:spcPct val="80000"/>
              </a:lnSpc>
              <a:buNone/>
            </a:pPr>
            <a:r>
              <a:rPr lang="ru-RU" dirty="0" smtClean="0">
                <a:solidFill>
                  <a:srgbClr val="002060"/>
                </a:solidFill>
              </a:rPr>
              <a:t>Музыка Грига образно и ярко рисует фантастическое шествие.</a:t>
            </a:r>
          </a:p>
          <a:p>
            <a:pPr algn="ctr">
              <a:lnSpc>
                <a:spcPct val="80000"/>
              </a:lnSpc>
              <a:buNone/>
            </a:pPr>
            <a:r>
              <a:rPr lang="ru-RU" dirty="0" smtClean="0">
                <a:solidFill>
                  <a:srgbClr val="002060"/>
                </a:solidFill>
              </a:rPr>
              <a:t>В основе пьесы - всего одна тема в характере сказочного марша. Она несколько раз повторяется, оставаясь неизменной. Зато композитор каждый раз варьирует ее сопровождение.</a:t>
            </a:r>
          </a:p>
          <a:p>
            <a:pPr algn="ctr">
              <a:lnSpc>
                <a:spcPct val="80000"/>
              </a:lnSpc>
              <a:buNone/>
            </a:pPr>
            <a:r>
              <a:rPr lang="ru-RU" dirty="0" smtClean="0">
                <a:solidFill>
                  <a:srgbClr val="002060"/>
                </a:solidFill>
              </a:rPr>
              <a:t>Вначале тема марша звучит в самом низком регистре, настороженно и таинственно.</a:t>
            </a:r>
          </a:p>
          <a:p>
            <a:pPr algn="ctr">
              <a:lnSpc>
                <a:spcPct val="80000"/>
              </a:lnSpc>
              <a:buNone/>
            </a:pPr>
            <a:r>
              <a:rPr lang="ru-RU" dirty="0" smtClean="0">
                <a:solidFill>
                  <a:srgbClr val="002060"/>
                </a:solidFill>
              </a:rPr>
              <a:t>Постепенно мелодия переносится все выше, а сопровождение начинает варьироваться. Появляются более мелкие длительности, они вносят в движение некоторую суетливость. Звучность усиливается. Вступает весь оркестр. Ускоряется темп - к концу он становится очень быстрым. И кажется, будто сказочные обитатели пещеры, точно подгоняемые неведомой силой, завертелись в стремительном вихре.</a:t>
            </a:r>
          </a:p>
          <a:p>
            <a:pPr algn="ctr">
              <a:lnSpc>
                <a:spcPct val="80000"/>
              </a:lnSpc>
              <a:buNone/>
            </a:pPr>
            <a:r>
              <a:rPr lang="ru-RU" dirty="0" smtClean="0">
                <a:solidFill>
                  <a:srgbClr val="002060"/>
                </a:solidFill>
              </a:rPr>
              <a:t>Внезапно все прерывается резкими аккордами. Еще дважды мелодия пытается возобновить свой бег. Но настойчивые аккорды с взлетающими форшлагами, словно повелительные жесты пещерного владыки, прекращают шествие. Мираж сказочной картины мгновенно исчезает.</a:t>
            </a:r>
          </a:p>
          <a:p>
            <a:pPr algn="ctr">
              <a:buNone/>
            </a:pPr>
            <a:endParaRPr lang="ru-RU" dirty="0">
              <a:solidFill>
                <a:srgbClr val="00206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esktop\Music-Consideration-Powerpoint-Background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sz="half" idx="1"/>
          </p:nvPr>
        </p:nvSpPr>
        <p:spPr>
          <a:xfrm>
            <a:off x="395536" y="404664"/>
            <a:ext cx="8748464" cy="3835790"/>
          </a:xfrm>
        </p:spPr>
        <p:txBody>
          <a:bodyPr>
            <a:normAutofit/>
          </a:bodyPr>
          <a:lstStyle/>
          <a:p>
            <a:pPr algn="ctr">
              <a:buNone/>
            </a:pPr>
            <a:r>
              <a:rPr lang="ru-RU" dirty="0" smtClean="0">
                <a:solidFill>
                  <a:srgbClr val="002060"/>
                </a:solidFill>
              </a:rPr>
              <a:t>    Как один и тот же приём развития (повтор) помог композитору нарисовать такие контрастные картины?</a:t>
            </a:r>
          </a:p>
          <a:p>
            <a:pPr algn="ctr">
              <a:buNone/>
            </a:pPr>
            <a:r>
              <a:rPr lang="ru-RU" dirty="0" smtClean="0">
                <a:solidFill>
                  <a:srgbClr val="002060"/>
                </a:solidFill>
              </a:rPr>
              <a:t>      Что остаётся неизменным, а что меняется в каждой из частей?</a:t>
            </a:r>
            <a:endParaRPr lang="ru-RU" dirty="0">
              <a:solidFill>
                <a:srgbClr val="002060"/>
              </a:solidFill>
            </a:endParaRPr>
          </a:p>
        </p:txBody>
      </p:sp>
      <p:pic>
        <p:nvPicPr>
          <p:cNvPr id="6" name="Содержимое 5" descr="0012-005--V-peschere-gornogo-koroljaE_800.jpg"/>
          <p:cNvPicPr>
            <a:picLocks noGrp="1" noChangeAspect="1"/>
          </p:cNvPicPr>
          <p:nvPr>
            <p:ph sz="half" idx="2"/>
          </p:nvPr>
        </p:nvPicPr>
        <p:blipFill>
          <a:blip r:embed="rId3" cstate="print"/>
          <a:stretch>
            <a:fillRect/>
          </a:stretch>
        </p:blipFill>
        <p:spPr>
          <a:xfrm>
            <a:off x="2843808" y="2420888"/>
            <a:ext cx="5249518" cy="3477806"/>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esktop\Music-Consideration-Powerpoint-Background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Заголовок 3"/>
          <p:cNvSpPr>
            <a:spLocks noGrp="1"/>
          </p:cNvSpPr>
          <p:nvPr>
            <p:ph type="title"/>
          </p:nvPr>
        </p:nvSpPr>
        <p:spPr/>
        <p:txBody>
          <a:bodyPr/>
          <a:lstStyle/>
          <a:p>
            <a:r>
              <a:rPr lang="ru-RU" dirty="0" smtClean="0"/>
              <a:t>         </a:t>
            </a:r>
            <a:r>
              <a:rPr lang="ru-RU" dirty="0" smtClean="0">
                <a:solidFill>
                  <a:srgbClr val="002060"/>
                </a:solidFill>
              </a:rPr>
              <a:t>«Танец </a:t>
            </a:r>
            <a:r>
              <a:rPr lang="ru-RU" dirty="0" err="1" smtClean="0">
                <a:solidFill>
                  <a:srgbClr val="002060"/>
                </a:solidFill>
              </a:rPr>
              <a:t>Анитры</a:t>
            </a:r>
            <a:r>
              <a:rPr lang="ru-RU" dirty="0" smtClean="0">
                <a:solidFill>
                  <a:srgbClr val="002060"/>
                </a:solidFill>
              </a:rPr>
              <a:t>»</a:t>
            </a:r>
            <a:endParaRPr lang="ru-RU" dirty="0">
              <a:solidFill>
                <a:srgbClr val="002060"/>
              </a:solidFill>
            </a:endParaRPr>
          </a:p>
        </p:txBody>
      </p:sp>
      <p:pic>
        <p:nvPicPr>
          <p:cNvPr id="7" name="Содержимое 6" descr="000021.jpg"/>
          <p:cNvPicPr>
            <a:picLocks noGrp="1" noChangeAspect="1"/>
          </p:cNvPicPr>
          <p:nvPr>
            <p:ph sz="half" idx="1"/>
          </p:nvPr>
        </p:nvPicPr>
        <p:blipFill>
          <a:blip r:embed="rId3" cstate="print"/>
          <a:stretch>
            <a:fillRect/>
          </a:stretch>
        </p:blipFill>
        <p:spPr>
          <a:xfrm>
            <a:off x="3779912" y="2780928"/>
            <a:ext cx="2431528" cy="3573016"/>
          </a:xfrm>
        </p:spPr>
      </p:pic>
      <p:sp>
        <p:nvSpPr>
          <p:cNvPr id="6" name="Содержимое 5"/>
          <p:cNvSpPr>
            <a:spLocks noGrp="1"/>
          </p:cNvSpPr>
          <p:nvPr>
            <p:ph sz="half" idx="2"/>
          </p:nvPr>
        </p:nvSpPr>
        <p:spPr>
          <a:xfrm>
            <a:off x="1140768" y="1268760"/>
            <a:ext cx="8003232" cy="2260848"/>
          </a:xfrm>
        </p:spPr>
        <p:txBody>
          <a:bodyPr/>
          <a:lstStyle/>
          <a:p>
            <a:pPr algn="ctr">
              <a:buNone/>
            </a:pPr>
            <a:r>
              <a:rPr lang="ru-RU" dirty="0" smtClean="0">
                <a:solidFill>
                  <a:srgbClr val="002060"/>
                </a:solidFill>
              </a:rPr>
              <a:t>    В своих странствиях Пер </a:t>
            </a:r>
            <a:r>
              <a:rPr lang="ru-RU" dirty="0" err="1" smtClean="0">
                <a:solidFill>
                  <a:srgbClr val="002060"/>
                </a:solidFill>
              </a:rPr>
              <a:t>Гюнт</a:t>
            </a:r>
            <a:r>
              <a:rPr lang="ru-RU" dirty="0" smtClean="0">
                <a:solidFill>
                  <a:srgbClr val="002060"/>
                </a:solidFill>
              </a:rPr>
              <a:t> встречает разных людей. Среди них восточная танцовщица </a:t>
            </a:r>
            <a:r>
              <a:rPr lang="ru-RU" dirty="0" err="1" smtClean="0">
                <a:solidFill>
                  <a:srgbClr val="002060"/>
                </a:solidFill>
              </a:rPr>
              <a:t>Анитра</a:t>
            </a:r>
            <a:r>
              <a:rPr lang="ru-RU" dirty="0" smtClean="0">
                <a:solidFill>
                  <a:srgbClr val="002060"/>
                </a:solidFill>
              </a:rPr>
              <a:t>.</a:t>
            </a:r>
            <a:endParaRPr lang="ru-RU" dirty="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esktop\Music-Consideration-Powerpoint-Background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971600" y="1556792"/>
            <a:ext cx="7787208" cy="4525963"/>
          </a:xfrm>
        </p:spPr>
        <p:txBody>
          <a:bodyPr>
            <a:normAutofit/>
          </a:bodyPr>
          <a:lstStyle/>
          <a:p>
            <a:pPr algn="ctr">
              <a:lnSpc>
                <a:spcPct val="80000"/>
              </a:lnSpc>
              <a:buNone/>
            </a:pPr>
            <a:r>
              <a:rPr lang="ru-RU" dirty="0" err="1" smtClean="0">
                <a:solidFill>
                  <a:srgbClr val="002060"/>
                </a:solidFill>
              </a:rPr>
              <a:t>Анитра</a:t>
            </a:r>
            <a:r>
              <a:rPr lang="ru-RU" dirty="0" smtClean="0">
                <a:solidFill>
                  <a:srgbClr val="002060"/>
                </a:solidFill>
              </a:rPr>
              <a:t> </a:t>
            </a:r>
            <a:r>
              <a:rPr lang="ru-RU" dirty="0" smtClean="0">
                <a:solidFill>
                  <a:srgbClr val="002060"/>
                </a:solidFill>
              </a:rPr>
              <a:t>- девушка, с которой Пер </a:t>
            </a:r>
            <a:r>
              <a:rPr lang="ru-RU" dirty="0" err="1" smtClean="0">
                <a:solidFill>
                  <a:srgbClr val="002060"/>
                </a:solidFill>
              </a:rPr>
              <a:t>Гюнт</a:t>
            </a:r>
            <a:r>
              <a:rPr lang="ru-RU" dirty="0" smtClean="0">
                <a:solidFill>
                  <a:srgbClr val="002060"/>
                </a:solidFill>
              </a:rPr>
              <a:t> встречается во время своего странствования по Аравийской пустыне. Она исполняет танец легкий, изящный и грациозный.</a:t>
            </a:r>
          </a:p>
          <a:p>
            <a:pPr algn="ctr">
              <a:lnSpc>
                <a:spcPct val="80000"/>
              </a:lnSpc>
              <a:buNone/>
            </a:pPr>
            <a:r>
              <a:rPr lang="ru-RU" dirty="0" smtClean="0">
                <a:solidFill>
                  <a:srgbClr val="002060"/>
                </a:solidFill>
              </a:rPr>
              <a:t>Словно насмешливый и непостоянный нрав </a:t>
            </a:r>
            <a:r>
              <a:rPr lang="ru-RU" dirty="0" err="1" smtClean="0">
                <a:solidFill>
                  <a:srgbClr val="002060"/>
                </a:solidFill>
              </a:rPr>
              <a:t>Анитры</a:t>
            </a:r>
            <a:r>
              <a:rPr lang="ru-RU" dirty="0" smtClean="0">
                <a:solidFill>
                  <a:srgbClr val="002060"/>
                </a:solidFill>
              </a:rPr>
              <a:t>, музыка танца очень изменчива. Каждое построение, начинаясь в одной тональности, завершается в другой. Аккордовый танцевальный аккомпанемент сменяется октавами стаккато. Мелодические фразы часто обрываются, откликаясь, как эхо, в другом голосе.</a:t>
            </a:r>
          </a:p>
          <a:p>
            <a:pPr>
              <a:buNone/>
            </a:pP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esktop\Music-Consideration-Powerpoint-Background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Заголовок 3"/>
          <p:cNvSpPr>
            <a:spLocks noGrp="1"/>
          </p:cNvSpPr>
          <p:nvPr>
            <p:ph type="title"/>
          </p:nvPr>
        </p:nvSpPr>
        <p:spPr/>
        <p:txBody>
          <a:bodyPr/>
          <a:lstStyle/>
          <a:p>
            <a:r>
              <a:rPr lang="ru-RU" dirty="0" smtClean="0">
                <a:solidFill>
                  <a:srgbClr val="002060"/>
                </a:solidFill>
              </a:rPr>
              <a:t>            «Смерть </a:t>
            </a:r>
            <a:r>
              <a:rPr lang="ru-RU" dirty="0" err="1" smtClean="0">
                <a:solidFill>
                  <a:srgbClr val="002060"/>
                </a:solidFill>
              </a:rPr>
              <a:t>Озе</a:t>
            </a:r>
            <a:r>
              <a:rPr lang="ru-RU" dirty="0" smtClean="0">
                <a:solidFill>
                  <a:srgbClr val="002060"/>
                </a:solidFill>
              </a:rPr>
              <a:t>»</a:t>
            </a:r>
            <a:endParaRPr lang="ru-RU" dirty="0">
              <a:solidFill>
                <a:srgbClr val="002060"/>
              </a:solidFill>
            </a:endParaRPr>
          </a:p>
        </p:txBody>
      </p:sp>
      <p:pic>
        <p:nvPicPr>
          <p:cNvPr id="7" name="Содержимое 6" descr="PeerGyntMunch1896.SMALLjpg.jpg"/>
          <p:cNvPicPr>
            <a:picLocks noGrp="1" noChangeAspect="1"/>
          </p:cNvPicPr>
          <p:nvPr>
            <p:ph sz="half" idx="1"/>
          </p:nvPr>
        </p:nvPicPr>
        <p:blipFill>
          <a:blip r:embed="rId3" cstate="print"/>
          <a:stretch>
            <a:fillRect/>
          </a:stretch>
        </p:blipFill>
        <p:spPr>
          <a:xfrm>
            <a:off x="3707904" y="2996952"/>
            <a:ext cx="3886200" cy="3164477"/>
          </a:xfrm>
        </p:spPr>
      </p:pic>
      <p:sp>
        <p:nvSpPr>
          <p:cNvPr id="6" name="Содержимое 5"/>
          <p:cNvSpPr>
            <a:spLocks noGrp="1"/>
          </p:cNvSpPr>
          <p:nvPr>
            <p:ph sz="half" idx="2"/>
          </p:nvPr>
        </p:nvSpPr>
        <p:spPr>
          <a:xfrm>
            <a:off x="1259632" y="1196752"/>
            <a:ext cx="7499176" cy="1972816"/>
          </a:xfrm>
        </p:spPr>
        <p:txBody>
          <a:bodyPr/>
          <a:lstStyle/>
          <a:p>
            <a:pPr algn="ctr">
              <a:buNone/>
            </a:pPr>
            <a:r>
              <a:rPr lang="ru-RU" dirty="0" smtClean="0">
                <a:solidFill>
                  <a:srgbClr val="002060"/>
                </a:solidFill>
              </a:rPr>
              <a:t>Вернувшись домой, Пер понимает, что здесь оставалось его счастье, всё самое дорогое, что у него есть: его родная земля и мать </a:t>
            </a:r>
            <a:r>
              <a:rPr lang="ru-RU" dirty="0" err="1" smtClean="0">
                <a:solidFill>
                  <a:srgbClr val="002060"/>
                </a:solidFill>
              </a:rPr>
              <a:t>Озе</a:t>
            </a:r>
            <a:r>
              <a:rPr lang="ru-RU" dirty="0" smtClean="0">
                <a:solidFill>
                  <a:srgbClr val="002060"/>
                </a:solidFill>
              </a:rPr>
              <a:t>.</a:t>
            </a:r>
            <a:endParaRPr lang="ru-RU" dirty="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esktop\Music-Consideration-Powerpoint-Background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Заголовок 3"/>
          <p:cNvSpPr>
            <a:spLocks noGrp="1"/>
          </p:cNvSpPr>
          <p:nvPr>
            <p:ph type="title"/>
          </p:nvPr>
        </p:nvSpPr>
        <p:spPr/>
        <p:txBody>
          <a:bodyPr/>
          <a:lstStyle/>
          <a:p>
            <a:r>
              <a:rPr lang="ru-RU" dirty="0" smtClean="0">
                <a:solidFill>
                  <a:srgbClr val="002060"/>
                </a:solidFill>
              </a:rPr>
              <a:t>         «Песня </a:t>
            </a:r>
            <a:r>
              <a:rPr lang="ru-RU" dirty="0" err="1" smtClean="0">
                <a:solidFill>
                  <a:srgbClr val="002060"/>
                </a:solidFill>
              </a:rPr>
              <a:t>Сольвейг</a:t>
            </a:r>
            <a:r>
              <a:rPr lang="ru-RU" dirty="0" smtClean="0">
                <a:solidFill>
                  <a:srgbClr val="002060"/>
                </a:solidFill>
              </a:rPr>
              <a:t>»</a:t>
            </a:r>
            <a:endParaRPr lang="ru-RU" dirty="0">
              <a:solidFill>
                <a:srgbClr val="002060"/>
              </a:solidFill>
            </a:endParaRPr>
          </a:p>
        </p:txBody>
      </p:sp>
      <p:sp>
        <p:nvSpPr>
          <p:cNvPr id="5" name="Содержимое 4"/>
          <p:cNvSpPr>
            <a:spLocks noGrp="1"/>
          </p:cNvSpPr>
          <p:nvPr>
            <p:ph sz="half" idx="1"/>
          </p:nvPr>
        </p:nvSpPr>
        <p:spPr>
          <a:xfrm>
            <a:off x="709380" y="1412776"/>
            <a:ext cx="8434620" cy="1343706"/>
          </a:xfrm>
        </p:spPr>
        <p:txBody>
          <a:bodyPr>
            <a:normAutofit lnSpcReduction="10000"/>
          </a:bodyPr>
          <a:lstStyle/>
          <a:p>
            <a:pPr algn="ctr">
              <a:buNone/>
            </a:pPr>
            <a:r>
              <a:rPr lang="ru-RU" dirty="0" smtClean="0">
                <a:solidFill>
                  <a:srgbClr val="002060"/>
                </a:solidFill>
              </a:rPr>
              <a:t>     Еще один дорогой человек ждал его дома – его невеста </a:t>
            </a:r>
            <a:r>
              <a:rPr lang="ru-RU" dirty="0" err="1" smtClean="0">
                <a:solidFill>
                  <a:srgbClr val="002060"/>
                </a:solidFill>
              </a:rPr>
              <a:t>Сольвейг</a:t>
            </a:r>
            <a:r>
              <a:rPr lang="ru-RU" dirty="0" smtClean="0">
                <a:solidFill>
                  <a:srgbClr val="002060"/>
                </a:solidFill>
              </a:rPr>
              <a:t>. Она 40 долгих лет верила в его возвращение.</a:t>
            </a:r>
            <a:endParaRPr lang="ru-RU" dirty="0">
              <a:solidFill>
                <a:srgbClr val="002060"/>
              </a:solidFill>
            </a:endParaRPr>
          </a:p>
        </p:txBody>
      </p:sp>
      <p:pic>
        <p:nvPicPr>
          <p:cNvPr id="7" name="Содержимое 6" descr="l_ee855b78.jpg"/>
          <p:cNvPicPr>
            <a:picLocks noGrp="1" noChangeAspect="1"/>
          </p:cNvPicPr>
          <p:nvPr>
            <p:ph sz="half" idx="2"/>
          </p:nvPr>
        </p:nvPicPr>
        <p:blipFill>
          <a:blip r:embed="rId3" cstate="print"/>
          <a:srcRect t="11498" b="8016"/>
          <a:stretch>
            <a:fillRect/>
          </a:stretch>
        </p:blipFill>
        <p:spPr>
          <a:xfrm>
            <a:off x="2483768" y="2996952"/>
            <a:ext cx="5010150" cy="3024336"/>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esktop\Music-Consideration-Powerpoint-Background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Содержимое 5"/>
          <p:cNvSpPr>
            <a:spLocks noGrp="1"/>
          </p:cNvSpPr>
          <p:nvPr>
            <p:ph idx="1"/>
          </p:nvPr>
        </p:nvSpPr>
        <p:spPr>
          <a:xfrm>
            <a:off x="914400" y="692696"/>
            <a:ext cx="8229600" cy="4525963"/>
          </a:xfrm>
        </p:spPr>
        <p:txBody>
          <a:bodyPr>
            <a:normAutofit fontScale="92500" lnSpcReduction="10000"/>
          </a:bodyPr>
          <a:lstStyle/>
          <a:p>
            <a:pPr algn="ctr">
              <a:buNone/>
            </a:pPr>
            <a:r>
              <a:rPr lang="ru-RU" dirty="0" smtClean="0"/>
              <a:t>   </a:t>
            </a:r>
            <a:r>
              <a:rPr lang="ru-RU" dirty="0" smtClean="0">
                <a:solidFill>
                  <a:srgbClr val="002060"/>
                </a:solidFill>
              </a:rPr>
              <a:t>По моему мнению, </a:t>
            </a:r>
            <a:r>
              <a:rPr lang="ru-RU" dirty="0" smtClean="0">
                <a:solidFill>
                  <a:srgbClr val="002060"/>
                </a:solidFill>
              </a:rPr>
              <a:t>Эдвард </a:t>
            </a:r>
            <a:r>
              <a:rPr lang="ru-RU" dirty="0" smtClean="0">
                <a:solidFill>
                  <a:srgbClr val="002060"/>
                </a:solidFill>
              </a:rPr>
              <a:t>Григ – один из самых значительных композиторов Норвегии, основатель ее национальной музыкальной школы. </a:t>
            </a:r>
          </a:p>
          <a:p>
            <a:pPr algn="ctr">
              <a:buNone/>
            </a:pPr>
            <a:r>
              <a:rPr lang="ru-RU" dirty="0" smtClean="0">
                <a:solidFill>
                  <a:srgbClr val="002060"/>
                </a:solidFill>
              </a:rPr>
              <a:t>   </a:t>
            </a:r>
            <a:r>
              <a:rPr lang="ru-RU" dirty="0" smtClean="0">
                <a:solidFill>
                  <a:srgbClr val="002060"/>
                </a:solidFill>
              </a:rPr>
              <a:t>Его сюита </a:t>
            </a:r>
            <a:r>
              <a:rPr lang="ru-RU" dirty="0" smtClean="0">
                <a:solidFill>
                  <a:srgbClr val="002060"/>
                </a:solidFill>
              </a:rPr>
              <a:t>«Пер </a:t>
            </a:r>
            <a:r>
              <a:rPr lang="ru-RU" dirty="0" err="1" smtClean="0">
                <a:solidFill>
                  <a:srgbClr val="002060"/>
                </a:solidFill>
              </a:rPr>
              <a:t>Гюнт</a:t>
            </a:r>
            <a:r>
              <a:rPr lang="ru-RU" dirty="0" smtClean="0">
                <a:solidFill>
                  <a:srgbClr val="002060"/>
                </a:solidFill>
              </a:rPr>
              <a:t>» стала самым глубоким и художественно совершенным обобщением образа родины в творчестве Грига. Композитор создал лирико-эпическую поэму о Норвегии, воспел красоту ее природы, нарисовал причудливые сказочные образы.</a:t>
            </a:r>
            <a:endParaRPr lang="ru-RU" dirty="0">
              <a:solidFill>
                <a:srgbClr val="00206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esktop\Music-Consideration-Powerpoint-Background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dirty="0" smtClean="0">
                <a:solidFill>
                  <a:srgbClr val="002060"/>
                </a:solidFill>
              </a:rPr>
              <a:t>Интересные факты</a:t>
            </a:r>
            <a:endParaRPr lang="ru-RU" dirty="0">
              <a:solidFill>
                <a:srgbClr val="002060"/>
              </a:solidFill>
            </a:endParaRPr>
          </a:p>
        </p:txBody>
      </p:sp>
      <p:sp>
        <p:nvSpPr>
          <p:cNvPr id="3" name="Содержимое 2"/>
          <p:cNvSpPr>
            <a:spLocks noGrp="1"/>
          </p:cNvSpPr>
          <p:nvPr>
            <p:ph idx="1"/>
          </p:nvPr>
        </p:nvSpPr>
        <p:spPr>
          <a:xfrm>
            <a:off x="914400" y="1556792"/>
            <a:ext cx="8229600" cy="4525963"/>
          </a:xfrm>
        </p:spPr>
        <p:txBody>
          <a:bodyPr>
            <a:normAutofit fontScale="70000" lnSpcReduction="20000"/>
          </a:bodyPr>
          <a:lstStyle/>
          <a:p>
            <a:r>
              <a:rPr lang="ru-RU" dirty="0" smtClean="0">
                <a:solidFill>
                  <a:srgbClr val="002060"/>
                </a:solidFill>
              </a:rPr>
              <a:t>Из музыки к спектаклю в дальнейшем композитор создал две сюиты, в них вошли по четыре номера из двадцати трех композиций.</a:t>
            </a:r>
          </a:p>
          <a:p>
            <a:r>
              <a:rPr lang="ru-RU" dirty="0" smtClean="0">
                <a:solidFill>
                  <a:srgbClr val="002060"/>
                </a:solidFill>
              </a:rPr>
              <a:t>В 2015 году на музыку был поставлен балет «Пер </a:t>
            </a:r>
            <a:r>
              <a:rPr lang="ru-RU" dirty="0" err="1" smtClean="0">
                <a:solidFill>
                  <a:srgbClr val="002060"/>
                </a:solidFill>
              </a:rPr>
              <a:t>Гюнт</a:t>
            </a:r>
            <a:r>
              <a:rPr lang="ru-RU" dirty="0" smtClean="0">
                <a:solidFill>
                  <a:srgbClr val="002060"/>
                </a:solidFill>
              </a:rPr>
              <a:t>» в 2 актах. Либретто было составлено Эдвардом </a:t>
            </a:r>
            <a:r>
              <a:rPr lang="ru-RU" dirty="0" err="1" smtClean="0">
                <a:solidFill>
                  <a:srgbClr val="002060"/>
                </a:solidFill>
              </a:rPr>
              <a:t>Клюгом</a:t>
            </a:r>
            <a:r>
              <a:rPr lang="ru-RU" dirty="0" smtClean="0">
                <a:solidFill>
                  <a:srgbClr val="002060"/>
                </a:solidFill>
              </a:rPr>
              <a:t>.</a:t>
            </a:r>
          </a:p>
          <a:p>
            <a:r>
              <a:rPr lang="ru-RU" dirty="0" smtClean="0">
                <a:solidFill>
                  <a:srgbClr val="002060"/>
                </a:solidFill>
              </a:rPr>
              <a:t>При сочинении пьесы писатель обращался к отечественному норвежскому фольклору. Так, имя литературного персонажа было позаимствовано из сборника сказок, собранных Петером </a:t>
            </a:r>
            <a:r>
              <a:rPr lang="ru-RU" dirty="0" err="1" smtClean="0">
                <a:solidFill>
                  <a:srgbClr val="002060"/>
                </a:solidFill>
              </a:rPr>
              <a:t>Кристенсем</a:t>
            </a:r>
            <a:r>
              <a:rPr lang="ru-RU" dirty="0" smtClean="0">
                <a:solidFill>
                  <a:srgbClr val="002060"/>
                </a:solidFill>
              </a:rPr>
              <a:t> </a:t>
            </a:r>
            <a:r>
              <a:rPr lang="ru-RU" dirty="0" err="1" smtClean="0">
                <a:solidFill>
                  <a:srgbClr val="002060"/>
                </a:solidFill>
              </a:rPr>
              <a:t>Асбьернсоном</a:t>
            </a:r>
            <a:r>
              <a:rPr lang="ru-RU" dirty="0" smtClean="0">
                <a:solidFill>
                  <a:srgbClr val="002060"/>
                </a:solidFill>
              </a:rPr>
              <a:t> и </a:t>
            </a:r>
            <a:r>
              <a:rPr lang="ru-RU" dirty="0" err="1" smtClean="0">
                <a:solidFill>
                  <a:srgbClr val="002060"/>
                </a:solidFill>
              </a:rPr>
              <a:t>Йоргеном</a:t>
            </a:r>
            <a:r>
              <a:rPr lang="ru-RU" dirty="0" smtClean="0">
                <a:solidFill>
                  <a:srgbClr val="002060"/>
                </a:solidFill>
              </a:rPr>
              <a:t> </a:t>
            </a:r>
            <a:r>
              <a:rPr lang="ru-RU" dirty="0" err="1" smtClean="0">
                <a:solidFill>
                  <a:srgbClr val="002060"/>
                </a:solidFill>
              </a:rPr>
              <a:t>Му</a:t>
            </a:r>
            <a:r>
              <a:rPr lang="ru-RU" dirty="0" smtClean="0">
                <a:solidFill>
                  <a:srgbClr val="002060"/>
                </a:solidFill>
              </a:rPr>
              <a:t>.</a:t>
            </a:r>
          </a:p>
          <a:p>
            <a:r>
              <a:rPr lang="ru-RU" dirty="0" smtClean="0">
                <a:solidFill>
                  <a:srgbClr val="002060"/>
                </a:solidFill>
              </a:rPr>
              <a:t>Для постановки в Копенгагене Эдвард Григ полностью переделал оркестровку.</a:t>
            </a:r>
          </a:p>
          <a:p>
            <a:r>
              <a:rPr lang="ru-RU" dirty="0" smtClean="0">
                <a:solidFill>
                  <a:srgbClr val="002060"/>
                </a:solidFill>
              </a:rPr>
              <a:t>Полная партитура состоит из 23 номеров, среди которых танцевальные вставки и вступления к каждому акту.</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img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7524" name="Picture 4" descr="07090436946dd952739a8c"/>
          <p:cNvPicPr>
            <a:picLocks noChangeAspect="1" noChangeArrowheads="1"/>
          </p:cNvPicPr>
          <p:nvPr/>
        </p:nvPicPr>
        <p:blipFill>
          <a:blip r:embed="rId3" cstate="print"/>
          <a:srcRect/>
          <a:stretch>
            <a:fillRect/>
          </a:stretch>
        </p:blipFill>
        <p:spPr bwMode="auto">
          <a:xfrm>
            <a:off x="5292080" y="1268760"/>
            <a:ext cx="3229068" cy="4673575"/>
          </a:xfrm>
          <a:prstGeom prst="rect">
            <a:avLst/>
          </a:prstGeom>
          <a:noFill/>
        </p:spPr>
      </p:pic>
      <p:sp>
        <p:nvSpPr>
          <p:cNvPr id="107534" name="Rectangle 14"/>
          <p:cNvSpPr>
            <a:spLocks noGrp="1" noChangeArrowheads="1"/>
          </p:cNvSpPr>
          <p:nvPr>
            <p:ph type="title"/>
          </p:nvPr>
        </p:nvSpPr>
        <p:spPr>
          <a:xfrm>
            <a:off x="683568" y="188640"/>
            <a:ext cx="8229600" cy="1143000"/>
          </a:xfrm>
        </p:spPr>
        <p:txBody>
          <a:bodyPr/>
          <a:lstStyle/>
          <a:p>
            <a:r>
              <a:rPr lang="ru-RU" b="1" dirty="0">
                <a:solidFill>
                  <a:srgbClr val="002060"/>
                </a:solidFill>
              </a:rPr>
              <a:t>Эдвард Григ</a:t>
            </a:r>
          </a:p>
        </p:txBody>
      </p:sp>
      <p:sp>
        <p:nvSpPr>
          <p:cNvPr id="107535" name="Rectangle 15"/>
          <p:cNvSpPr>
            <a:spLocks noGrp="1" noChangeArrowheads="1"/>
          </p:cNvSpPr>
          <p:nvPr>
            <p:ph type="body" sz="half" idx="1"/>
          </p:nvPr>
        </p:nvSpPr>
        <p:spPr>
          <a:xfrm>
            <a:off x="250825" y="2781300"/>
            <a:ext cx="4406900" cy="3455988"/>
          </a:xfrm>
        </p:spPr>
        <p:txBody>
          <a:bodyPr/>
          <a:lstStyle/>
          <a:p>
            <a:pPr algn="ctr">
              <a:lnSpc>
                <a:spcPct val="90000"/>
              </a:lnSpc>
              <a:buNone/>
            </a:pPr>
            <a:r>
              <a:rPr lang="ru-RU" sz="2000" b="1" i="1" dirty="0"/>
              <a:t>«Слушая Грига, мы инстинктивно сознаём, что музыку эту писал человек. Движимый неотразимым влечением посредством звуков излить наплыв ощущений и настроений глубоко поэтической натуры»    </a:t>
            </a:r>
          </a:p>
          <a:p>
            <a:pPr>
              <a:lnSpc>
                <a:spcPct val="90000"/>
              </a:lnSpc>
              <a:buNone/>
            </a:pPr>
            <a:r>
              <a:rPr lang="ru-RU" sz="2000" b="1" i="1" dirty="0"/>
              <a:t>                     П.И.Чайковский</a:t>
            </a:r>
            <a:r>
              <a:rPr lang="ru-RU" sz="2000" dirty="0"/>
              <a:t> </a:t>
            </a:r>
          </a:p>
        </p:txBody>
      </p:sp>
      <p:sp>
        <p:nvSpPr>
          <p:cNvPr id="107536" name="Rectangle 16"/>
          <p:cNvSpPr>
            <a:spLocks noGrp="1" noChangeArrowheads="1"/>
          </p:cNvSpPr>
          <p:nvPr>
            <p:ph type="body" sz="half" idx="2"/>
          </p:nvPr>
        </p:nvSpPr>
        <p:spPr>
          <a:xfrm>
            <a:off x="250824" y="1268413"/>
            <a:ext cx="4753223" cy="1368499"/>
          </a:xfrm>
        </p:spPr>
        <p:txBody>
          <a:bodyPr/>
          <a:lstStyle/>
          <a:p>
            <a:pPr>
              <a:lnSpc>
                <a:spcPct val="90000"/>
              </a:lnSpc>
              <a:buNone/>
            </a:pPr>
            <a:r>
              <a:rPr lang="ru-RU" sz="2000" b="1" i="1" dirty="0">
                <a:latin typeface="+mj-lt"/>
              </a:rPr>
              <a:t>« </a:t>
            </a:r>
            <a:r>
              <a:rPr lang="ru-RU" sz="2000" b="1" i="1" dirty="0" smtClean="0">
                <a:latin typeface="+mj-lt"/>
              </a:rPr>
              <a:t>Слова </a:t>
            </a:r>
            <a:r>
              <a:rPr lang="ru-RU" sz="2000" b="1" i="1" dirty="0">
                <a:latin typeface="+mj-lt"/>
              </a:rPr>
              <a:t>иногда нуждаются в музыке, но музыка не нуждается ни в чем»</a:t>
            </a:r>
            <a:r>
              <a:rPr lang="ru-RU" sz="2000" i="1" dirty="0">
                <a:latin typeface="+mj-lt"/>
              </a:rPr>
              <a:t> </a:t>
            </a:r>
          </a:p>
          <a:p>
            <a:pPr>
              <a:lnSpc>
                <a:spcPct val="90000"/>
              </a:lnSpc>
              <a:buNone/>
            </a:pPr>
            <a:r>
              <a:rPr lang="ru-RU" sz="2000" i="1" dirty="0">
                <a:latin typeface="+mj-lt"/>
              </a:rPr>
              <a:t>                                      </a:t>
            </a:r>
            <a:r>
              <a:rPr lang="ru-RU" sz="2000" b="1" i="1" dirty="0">
                <a:latin typeface="+mj-lt"/>
              </a:rPr>
              <a:t>Э.Григ</a:t>
            </a:r>
          </a:p>
        </p:txBody>
      </p:sp>
    </p:spTree>
  </p:cSld>
  <p:clrMapOvr>
    <a:masterClrMapping/>
  </p:clrMapOvr>
  <p:transition advClick="0"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Music-Consideration-Powerpoint-Background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Содержимое 5"/>
          <p:cNvSpPr>
            <a:spLocks noGrp="1"/>
          </p:cNvSpPr>
          <p:nvPr>
            <p:ph sz="half" idx="2"/>
          </p:nvPr>
        </p:nvSpPr>
        <p:spPr>
          <a:xfrm>
            <a:off x="5257800" y="1412776"/>
            <a:ext cx="3886200" cy="4692741"/>
          </a:xfrm>
        </p:spPr>
        <p:txBody>
          <a:bodyPr>
            <a:noAutofit/>
          </a:bodyPr>
          <a:lstStyle/>
          <a:p>
            <a:pPr algn="ctr">
              <a:buNone/>
            </a:pPr>
            <a:r>
              <a:rPr lang="ru-RU" sz="2000" dirty="0" smtClean="0">
                <a:solidFill>
                  <a:srgbClr val="002060"/>
                </a:solidFill>
              </a:rPr>
              <a:t>       Григ является автором произведений разных жанров: сюит (наиболее известна "Пер </a:t>
            </a:r>
            <a:r>
              <a:rPr lang="ru-RU" sz="2000" dirty="0" err="1" smtClean="0">
                <a:solidFill>
                  <a:srgbClr val="002060"/>
                </a:solidFill>
              </a:rPr>
              <a:t>Гюнт</a:t>
            </a:r>
            <a:r>
              <a:rPr lang="ru-RU" sz="2000" dirty="0" smtClean="0">
                <a:solidFill>
                  <a:srgbClr val="002060"/>
                </a:solidFill>
              </a:rPr>
              <a:t>", написанная по драме Ибсена), увертюр, небольших оркестровых произведений, фортепианного концерта, квартета, скрипичных сонат, виолончельной и фортепианной сонат, небольших фортепианных произведений и песен. Произведения Грига написаны в романтическом стиле. </a:t>
            </a:r>
          </a:p>
          <a:p>
            <a:pPr algn="ctr">
              <a:buNone/>
            </a:pPr>
            <a:r>
              <a:rPr lang="ru-RU" sz="2000" dirty="0" smtClean="0">
                <a:solidFill>
                  <a:srgbClr val="002060"/>
                </a:solidFill>
              </a:rPr>
              <a:t>    Григ создал норвежскую национальную школу в музыке.</a:t>
            </a:r>
            <a:endParaRPr lang="ru-RU" sz="2000" dirty="0">
              <a:solidFill>
                <a:srgbClr val="002060"/>
              </a:solidFill>
            </a:endParaRPr>
          </a:p>
        </p:txBody>
      </p:sp>
      <p:sp>
        <p:nvSpPr>
          <p:cNvPr id="4" name="Заголовок 3"/>
          <p:cNvSpPr>
            <a:spLocks noGrp="1"/>
          </p:cNvSpPr>
          <p:nvPr>
            <p:ph type="title"/>
          </p:nvPr>
        </p:nvSpPr>
        <p:spPr/>
        <p:txBody>
          <a:bodyPr/>
          <a:lstStyle/>
          <a:p>
            <a:r>
              <a:rPr lang="ru-RU" dirty="0" smtClean="0"/>
              <a:t>           </a:t>
            </a:r>
            <a:r>
              <a:rPr lang="ru-RU" dirty="0" smtClean="0">
                <a:solidFill>
                  <a:srgbClr val="002060"/>
                </a:solidFill>
              </a:rPr>
              <a:t>Эдвард Григ</a:t>
            </a:r>
            <a:endParaRPr lang="ru-RU" dirty="0">
              <a:solidFill>
                <a:srgbClr val="002060"/>
              </a:solidFill>
            </a:endParaRPr>
          </a:p>
        </p:txBody>
      </p:sp>
      <p:pic>
        <p:nvPicPr>
          <p:cNvPr id="7" name="Содержимое 6" descr="Grieg.gif"/>
          <p:cNvPicPr>
            <a:picLocks noGrp="1" noChangeAspect="1"/>
          </p:cNvPicPr>
          <p:nvPr>
            <p:ph sz="half" idx="1"/>
          </p:nvPr>
        </p:nvPicPr>
        <p:blipFill>
          <a:blip r:embed="rId3" cstate="print"/>
          <a:stretch>
            <a:fillRect/>
          </a:stretch>
        </p:blipFill>
        <p:spPr>
          <a:xfrm>
            <a:off x="1403648" y="1340768"/>
            <a:ext cx="3600400" cy="4500499"/>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img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7534" name="Rectangle 14"/>
          <p:cNvSpPr>
            <a:spLocks noGrp="1" noChangeArrowheads="1"/>
          </p:cNvSpPr>
          <p:nvPr>
            <p:ph type="title"/>
          </p:nvPr>
        </p:nvSpPr>
        <p:spPr>
          <a:xfrm>
            <a:off x="482352" y="0"/>
            <a:ext cx="8661648" cy="1143000"/>
          </a:xfrm>
        </p:spPr>
        <p:txBody>
          <a:bodyPr>
            <a:normAutofit fontScale="90000"/>
          </a:bodyPr>
          <a:lstStyle/>
          <a:p>
            <a:r>
              <a:rPr lang="ru-RU" b="1" dirty="0" smtClean="0">
                <a:solidFill>
                  <a:srgbClr val="002060"/>
                </a:solidFill>
              </a:rPr>
              <a:t>История создания сюиты </a:t>
            </a:r>
            <a:r>
              <a:rPr lang="ru-RU" b="1" dirty="0" smtClean="0">
                <a:solidFill>
                  <a:srgbClr val="002060"/>
                </a:solidFill>
              </a:rPr>
              <a:t>«Пер </a:t>
            </a:r>
            <a:r>
              <a:rPr lang="ru-RU" b="1" dirty="0" err="1" smtClean="0">
                <a:solidFill>
                  <a:srgbClr val="002060"/>
                </a:solidFill>
              </a:rPr>
              <a:t>Гюнт</a:t>
            </a:r>
            <a:r>
              <a:rPr lang="ru-RU" b="1" dirty="0" smtClean="0">
                <a:solidFill>
                  <a:srgbClr val="002060"/>
                </a:solidFill>
              </a:rPr>
              <a:t>»</a:t>
            </a:r>
            <a:endParaRPr lang="ru-RU" b="1" dirty="0">
              <a:solidFill>
                <a:srgbClr val="002060"/>
              </a:solidFill>
            </a:endParaRPr>
          </a:p>
        </p:txBody>
      </p:sp>
      <p:sp>
        <p:nvSpPr>
          <p:cNvPr id="107536" name="Rectangle 16"/>
          <p:cNvSpPr>
            <a:spLocks noGrp="1" noChangeArrowheads="1"/>
          </p:cNvSpPr>
          <p:nvPr>
            <p:ph type="body" sz="half" idx="2"/>
          </p:nvPr>
        </p:nvSpPr>
        <p:spPr>
          <a:xfrm>
            <a:off x="250824" y="1052737"/>
            <a:ext cx="8713664" cy="5400600"/>
          </a:xfrm>
        </p:spPr>
        <p:txBody>
          <a:bodyPr>
            <a:normAutofit fontScale="77500" lnSpcReduction="20000"/>
          </a:bodyPr>
          <a:lstStyle/>
          <a:p>
            <a:pPr algn="ctr">
              <a:buNone/>
            </a:pPr>
            <a:r>
              <a:rPr lang="ru-RU" sz="2200" dirty="0" smtClean="0"/>
              <a:t>В 1870 году мир узнал нового писателя. Генрик Ибсен, родившийся и выросший в Норвегии, прославился на весь мир благодаря сочинению двух пьес «Брандт» и «Пер </a:t>
            </a:r>
            <a:r>
              <a:rPr lang="ru-RU" sz="2200" dirty="0" err="1" smtClean="0"/>
              <a:t>Гюнт</a:t>
            </a:r>
            <a:r>
              <a:rPr lang="ru-RU" sz="2200" dirty="0" smtClean="0"/>
              <a:t>». В этих пьесах противопоставлены образы человека и его стремления в жизни. Один из героев старается найти истинный жизненный путь, а другой буквально убегает от проблем и ничего не хочет менять. Пер </a:t>
            </a:r>
            <a:r>
              <a:rPr lang="ru-RU" sz="2200" dirty="0" err="1" smtClean="0"/>
              <a:t>Гюнт</a:t>
            </a:r>
            <a:r>
              <a:rPr lang="ru-RU" sz="2200" dirty="0" smtClean="0"/>
              <a:t>, как литературный персонаж представлял собой достаточно актуальную для всех времен психологическую модель. Он не хотел менять себя, не хотел искать смысл, он хотел, чтобы его принимали таким, какой он есть.</a:t>
            </a:r>
          </a:p>
          <a:p>
            <a:pPr algn="ctr">
              <a:buNone/>
            </a:pPr>
            <a:r>
              <a:rPr lang="ru-RU" sz="2200" dirty="0" smtClean="0"/>
              <a:t>Работа над пьесой продолжалась на протяжении 1867 года. Осенью, когда писатель находился в Сорренто он окончательно закончил работу над сочинением, состоящим из 5 актов, и не делящегося на картины. За основу был взят герой из народного фольклора Норвегии, при этом Ибсен постарался наполнить его характерными качествами романтика, который находится в постоянных странствиях, поисках, и упускает в своей жизни по-настоящему важное чувство. Тем не менее, главными качествами Пер </a:t>
            </a:r>
            <a:r>
              <a:rPr lang="ru-RU" sz="2200" dirty="0" err="1" smtClean="0"/>
              <a:t>Гюнта</a:t>
            </a:r>
            <a:r>
              <a:rPr lang="ru-RU" sz="2200" dirty="0" smtClean="0"/>
              <a:t> можно считать отважность, смелость и желание совершать отчаянные поступки.</a:t>
            </a:r>
          </a:p>
          <a:p>
            <a:pPr algn="ctr">
              <a:buNone/>
            </a:pPr>
            <a:r>
              <a:rPr lang="ru-RU" sz="2200" dirty="0" smtClean="0"/>
              <a:t>В конце 1873 года началась редакция произведения для постановки. Ибсен был очень внимательным к каждой детали, особенно важную роль для него играла музыка. Писатель подумал, что никто лучше не </a:t>
            </a:r>
            <a:r>
              <a:rPr lang="ru-RU" sz="2200" dirty="0" smtClean="0"/>
              <a:t>справится </a:t>
            </a:r>
            <a:r>
              <a:rPr lang="ru-RU" sz="2200" dirty="0" smtClean="0"/>
              <a:t>с задачей сочинить такое музыкальное сопровождение, которое могло бы передать атмосферу действия, </a:t>
            </a:r>
            <a:r>
              <a:rPr lang="ru-RU" sz="2200" dirty="0" smtClean="0"/>
              <a:t>чем Эдвард Григ. В </a:t>
            </a:r>
            <a:r>
              <a:rPr lang="ru-RU" sz="2200" dirty="0" smtClean="0"/>
              <a:t>те времена композитор был известен на весь мир. До этого Григ не единожды писал романсы на стихи Ибсена, поэтому музыкант охотно согласился на сотрудничество. При этом писатель точно знал, какую музыку хочет для конкретного акта.</a:t>
            </a:r>
          </a:p>
          <a:p>
            <a:pPr>
              <a:lnSpc>
                <a:spcPct val="90000"/>
              </a:lnSpc>
              <a:buNone/>
            </a:pPr>
            <a:endParaRPr lang="ru-RU" sz="2000" b="1" i="1" dirty="0">
              <a:latin typeface="+mj-lt"/>
            </a:endParaRPr>
          </a:p>
        </p:txBody>
      </p:sp>
    </p:spTree>
  </p:cSld>
  <p:clrMapOvr>
    <a:masterClrMapping/>
  </p:clrMapOvr>
  <p:transition advClick="0"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img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51520" y="260648"/>
            <a:ext cx="8892480" cy="6192688"/>
          </a:xfrm>
        </p:spPr>
        <p:txBody>
          <a:bodyPr>
            <a:normAutofit fontScale="55000" lnSpcReduction="20000"/>
          </a:bodyPr>
          <a:lstStyle/>
          <a:p>
            <a:pPr algn="ctr">
              <a:buNone/>
            </a:pPr>
            <a:r>
              <a:rPr lang="ru-RU" dirty="0" smtClean="0"/>
              <a:t>Творческому человеку, имеющему собственный взгляд и представление, достаточно сложно писать музыку, придерживаясь строгих рамок и авторских указаний. Возможно, именно по этой причине работа над сочинением музыки шла долго. Лирическая музыка, с использованием народных норвежских мотивов была закончена первой, остальная танцевальная часть представляла сложность. В первый срок постановки работа была не закончена, осенью композитор отправился в поездку по Европе, но и там продолжал активно сочинять новые номера и оркестровать уже готовые. Весной 1875 года партитура была полностью завершена.</a:t>
            </a:r>
          </a:p>
          <a:p>
            <a:pPr algn="ctr">
              <a:buNone/>
            </a:pPr>
            <a:r>
              <a:rPr lang="ru-RU" dirty="0" smtClean="0"/>
              <a:t>Премьера спектакля состоялась в феврале следующего года, успех был ошеломительный. За сезон спектакль был поставлен 36 раз. Ибсен и Григ – это творческий союз, который сумел создать по-настоящему интересное театральное представление.</a:t>
            </a:r>
          </a:p>
          <a:p>
            <a:pPr algn="ctr">
              <a:buNone/>
            </a:pPr>
            <a:r>
              <a:rPr lang="ru-RU" dirty="0" smtClean="0"/>
              <a:t>Спустя 10 лет, в Копенгагене состоялась повторная премьера, для которой композитор полностью </a:t>
            </a:r>
            <a:r>
              <a:rPr lang="ru-RU" dirty="0" err="1" smtClean="0"/>
              <a:t>переоркестровал</a:t>
            </a:r>
            <a:r>
              <a:rPr lang="ru-RU" dirty="0" smtClean="0"/>
              <a:t> музыкальный материал. Вновь успех и положительные рецензии, как театральных, так и музыкальных критиков.</a:t>
            </a:r>
          </a:p>
          <a:p>
            <a:pPr algn="ctr">
              <a:buNone/>
            </a:pPr>
            <a:r>
              <a:rPr lang="ru-RU" dirty="0" smtClean="0"/>
              <a:t>В дальнейшем из наиболее ярких и самостоятельных номеров композитор создал две потрясающие сюиты. Первая сюита op.46 была полностью закончена в 1888 году, вторая сюита была составлена спустя три года. Музыка была узнаваема, поэтому многие дирижеры того времени мгновенно включили произведения в собственный репертуар. На сегодняшний день музыка не теряет собственной актуальности, она по-прежнему отражает национальный норвежский колорит, свойственный творчеству Эдварда Грига.</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esktop\Music-Consideration-Powerpoint-Background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dirty="0" smtClean="0"/>
              <a:t>       Сюита «Пер </a:t>
            </a:r>
            <a:r>
              <a:rPr lang="ru-RU" dirty="0" err="1" smtClean="0"/>
              <a:t>Гюнт</a:t>
            </a:r>
            <a:r>
              <a:rPr lang="ru-RU" dirty="0" smtClean="0"/>
              <a:t>»</a:t>
            </a:r>
            <a:endParaRPr lang="ru-RU" dirty="0"/>
          </a:p>
        </p:txBody>
      </p:sp>
      <p:sp>
        <p:nvSpPr>
          <p:cNvPr id="4" name="Содержимое 3"/>
          <p:cNvSpPr>
            <a:spLocks noGrp="1"/>
          </p:cNvSpPr>
          <p:nvPr>
            <p:ph sz="half" idx="1"/>
          </p:nvPr>
        </p:nvSpPr>
        <p:spPr>
          <a:xfrm>
            <a:off x="395536" y="1556792"/>
            <a:ext cx="3886200" cy="4744992"/>
          </a:xfrm>
        </p:spPr>
        <p:txBody>
          <a:bodyPr>
            <a:normAutofit fontScale="92500"/>
          </a:bodyPr>
          <a:lstStyle/>
          <a:p>
            <a:pPr>
              <a:buNone/>
            </a:pPr>
            <a:r>
              <a:rPr lang="ru-RU" dirty="0" smtClean="0"/>
              <a:t>    Григ сочинил музыку к драме Генрика Ибсена.</a:t>
            </a:r>
          </a:p>
          <a:p>
            <a:pPr>
              <a:buNone/>
            </a:pPr>
            <a:r>
              <a:rPr lang="ru-RU" dirty="0" smtClean="0"/>
              <a:t>    Пьеса рассказывает поучительную историю о юноше, который покинул родной дом в надежде разбогатеть и найти свое счастье.</a:t>
            </a:r>
          </a:p>
          <a:p>
            <a:pPr>
              <a:buNone/>
            </a:pPr>
            <a:r>
              <a:rPr lang="ru-RU" dirty="0" smtClean="0"/>
              <a:t>     Сюита состоит из нескольких отдельных музыкальных картин.</a:t>
            </a:r>
            <a:endParaRPr lang="ru-RU" dirty="0"/>
          </a:p>
        </p:txBody>
      </p:sp>
      <p:pic>
        <p:nvPicPr>
          <p:cNvPr id="6" name="Содержимое 5" descr="21e7642854b3.jpg"/>
          <p:cNvPicPr>
            <a:picLocks noGrp="1" noChangeAspect="1"/>
          </p:cNvPicPr>
          <p:nvPr>
            <p:ph sz="half" idx="2"/>
          </p:nvPr>
        </p:nvPicPr>
        <p:blipFill>
          <a:blip r:embed="rId3" cstate="print"/>
          <a:stretch>
            <a:fillRect/>
          </a:stretch>
        </p:blipFill>
        <p:spPr>
          <a:xfrm>
            <a:off x="4572000" y="1628800"/>
            <a:ext cx="3886200" cy="367071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esktop\Music-Consideration-Powerpoint-Background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Заголовок 3"/>
          <p:cNvSpPr>
            <a:spLocks noGrp="1"/>
          </p:cNvSpPr>
          <p:nvPr>
            <p:ph type="title"/>
          </p:nvPr>
        </p:nvSpPr>
        <p:spPr>
          <a:xfrm>
            <a:off x="914400" y="260648"/>
            <a:ext cx="8229600" cy="1143000"/>
          </a:xfrm>
        </p:spPr>
        <p:txBody>
          <a:bodyPr/>
          <a:lstStyle/>
          <a:p>
            <a:r>
              <a:rPr lang="ru-RU" dirty="0" smtClean="0">
                <a:solidFill>
                  <a:srgbClr val="002060"/>
                </a:solidFill>
              </a:rPr>
              <a:t>«</a:t>
            </a:r>
            <a:r>
              <a:rPr lang="ru-RU" dirty="0" smtClean="0">
                <a:solidFill>
                  <a:srgbClr val="002060"/>
                </a:solidFill>
              </a:rPr>
              <a:t>Утро»</a:t>
            </a:r>
            <a:endParaRPr lang="ru-RU" dirty="0">
              <a:solidFill>
                <a:srgbClr val="002060"/>
              </a:solidFill>
            </a:endParaRPr>
          </a:p>
        </p:txBody>
      </p:sp>
      <p:pic>
        <p:nvPicPr>
          <p:cNvPr id="7" name="Содержимое 6" descr="i (5).jpg"/>
          <p:cNvPicPr>
            <a:picLocks noGrp="1" noChangeAspect="1"/>
          </p:cNvPicPr>
          <p:nvPr>
            <p:ph sz="half" idx="1"/>
          </p:nvPr>
        </p:nvPicPr>
        <p:blipFill>
          <a:blip r:embed="rId3" cstate="print"/>
          <a:stretch>
            <a:fillRect/>
          </a:stretch>
        </p:blipFill>
        <p:spPr>
          <a:xfrm>
            <a:off x="2411760" y="3140968"/>
            <a:ext cx="5298622" cy="3311639"/>
          </a:xfrm>
        </p:spPr>
      </p:pic>
      <p:sp>
        <p:nvSpPr>
          <p:cNvPr id="6" name="Содержимое 5"/>
          <p:cNvSpPr>
            <a:spLocks noGrp="1"/>
          </p:cNvSpPr>
          <p:nvPr>
            <p:ph sz="half" idx="2"/>
          </p:nvPr>
        </p:nvSpPr>
        <p:spPr>
          <a:xfrm>
            <a:off x="1331640" y="1268760"/>
            <a:ext cx="7561761" cy="1828799"/>
          </a:xfrm>
        </p:spPr>
        <p:txBody>
          <a:bodyPr>
            <a:normAutofit fontScale="70000" lnSpcReduction="20000"/>
          </a:bodyPr>
          <a:lstStyle/>
          <a:p>
            <a:pPr algn="ctr">
              <a:buNone/>
            </a:pPr>
            <a:r>
              <a:rPr lang="ru-RU" dirty="0" smtClean="0"/>
              <a:t>   </a:t>
            </a:r>
            <a:r>
              <a:rPr lang="ru-RU" dirty="0" smtClean="0">
                <a:solidFill>
                  <a:srgbClr val="002060"/>
                </a:solidFill>
              </a:rPr>
              <a:t>Пер </a:t>
            </a:r>
            <a:r>
              <a:rPr lang="ru-RU" dirty="0" err="1" smtClean="0">
                <a:solidFill>
                  <a:srgbClr val="002060"/>
                </a:solidFill>
              </a:rPr>
              <a:t>Гюнт</a:t>
            </a:r>
            <a:r>
              <a:rPr lang="ru-RU" dirty="0" smtClean="0">
                <a:solidFill>
                  <a:srgbClr val="002060"/>
                </a:solidFill>
              </a:rPr>
              <a:t> встречает восход солнца в Египте, но перед глазами его — родная Норвегия). Звучит спокойная, прозрачная мелодия. Ее начало сродни пастушьим наигрышам. В среднем эпизоде она разрастается в насыщенном звучании струнных, а затем и всего оркестра, как будто лучи солнца торжествующе заливают все вокруг своим светом.</a:t>
            </a:r>
            <a:endParaRPr lang="ru-RU"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esktop\Music-Consideration-Powerpoint-Background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187624" y="404664"/>
            <a:ext cx="7725544" cy="5949280"/>
          </a:xfrm>
        </p:spPr>
        <p:txBody>
          <a:bodyPr>
            <a:normAutofit fontScale="90000"/>
          </a:bodyPr>
          <a:lstStyle/>
          <a:p>
            <a:r>
              <a:rPr lang="ru-RU" sz="2200" dirty="0" smtClean="0">
                <a:solidFill>
                  <a:srgbClr val="002060"/>
                </a:solidFill>
              </a:rPr>
              <a:t>Пьеса Грига "Утро" - один из наиболее поэтичных музыкальных пейзажей. Ее музыка передает не только краски рассвета, но и то душевное настроение, которое возникает при виде восходящего солнца. В ней ощущается состояние покоя и безмятежности. В основе пьесы лежит небольшой мотив. Он напоминает пастушеский наигрыш и исполняется поочередно флейтой и гобоем</a:t>
            </a:r>
            <a:r>
              <a:rPr lang="ru-RU" sz="2200" dirty="0" smtClean="0">
                <a:solidFill>
                  <a:srgbClr val="002060"/>
                </a:solidFill>
              </a:rPr>
              <a:t>. </a:t>
            </a:r>
            <a:r>
              <a:rPr lang="ru-RU" sz="2200" dirty="0" smtClean="0">
                <a:solidFill>
                  <a:srgbClr val="002060"/>
                </a:solidFill>
              </a:rPr>
              <a:t/>
            </a:r>
            <a:br>
              <a:rPr lang="ru-RU" sz="2200" dirty="0" smtClean="0">
                <a:solidFill>
                  <a:srgbClr val="002060"/>
                </a:solidFill>
              </a:rPr>
            </a:br>
            <a:r>
              <a:rPr lang="ru-RU" sz="2200" dirty="0" smtClean="0">
                <a:solidFill>
                  <a:srgbClr val="002060"/>
                </a:solidFill>
              </a:rPr>
              <a:t>На протяжении пьесы мотив неоднократно повторяется и варьируется. Композитор умело использует регистровые и тембровые краски, приемы </a:t>
            </a:r>
            <a:r>
              <a:rPr lang="ru-RU" sz="2200" dirty="0" err="1" smtClean="0">
                <a:solidFill>
                  <a:srgbClr val="002060"/>
                </a:solidFill>
              </a:rPr>
              <a:t>звукоизобразительности</a:t>
            </a:r>
            <a:r>
              <a:rPr lang="ru-RU" sz="2200" dirty="0" smtClean="0">
                <a:solidFill>
                  <a:srgbClr val="002060"/>
                </a:solidFill>
              </a:rPr>
              <a:t>. Музыка рисует картину постепенного пробуждения природы - солнце, прорывающееся сквозь облака, нежное щебетание птиц, шелест ветра в листве, журчание прозрачного родника. "Утро" Грига - один из лучших образцов пасторальной музыки.</a:t>
            </a:r>
            <a:br>
              <a:rPr lang="ru-RU" sz="2200" dirty="0" smtClean="0">
                <a:solidFill>
                  <a:srgbClr val="002060"/>
                </a:solidFill>
              </a:rPr>
            </a:br>
            <a:r>
              <a:rPr lang="ru-RU" sz="2200" dirty="0" smtClean="0">
                <a:solidFill>
                  <a:srgbClr val="002060"/>
                </a:solidFill>
              </a:rPr>
              <a:t>Очень любил это произведение великий русский писатель Алексей</a:t>
            </a:r>
            <a:br>
              <a:rPr lang="ru-RU" sz="2200" dirty="0" smtClean="0">
                <a:solidFill>
                  <a:srgbClr val="002060"/>
                </a:solidFill>
              </a:rPr>
            </a:br>
            <a:r>
              <a:rPr lang="ru-RU" sz="2200" dirty="0" smtClean="0">
                <a:solidFill>
                  <a:srgbClr val="002060"/>
                </a:solidFill>
              </a:rPr>
              <a:t>Максимович Горький. "Слушая Грига, - говорил он, - видишь чудесные картины северной природы: туманное утро, солнечные лужайки, фьорды и скалы, мирное пастбище, тихий ручеек...".</a:t>
            </a:r>
            <a:br>
              <a:rPr lang="ru-RU" sz="2200" dirty="0" smtClean="0">
                <a:solidFill>
                  <a:srgbClr val="002060"/>
                </a:solidFill>
              </a:rPr>
            </a:br>
            <a:r>
              <a:rPr lang="ru-RU" dirty="0" smtClean="0"/>
              <a:t/>
            </a:r>
            <a:br>
              <a:rPr lang="ru-RU" dirty="0" smtClean="0"/>
            </a:b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esktop\Music-Consideration-Powerpoint-Background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sz="half" idx="1"/>
          </p:nvPr>
        </p:nvSpPr>
        <p:spPr>
          <a:xfrm>
            <a:off x="395536" y="980728"/>
            <a:ext cx="8363272" cy="4525963"/>
          </a:xfrm>
        </p:spPr>
        <p:txBody>
          <a:bodyPr>
            <a:normAutofit/>
          </a:bodyPr>
          <a:lstStyle/>
          <a:p>
            <a:pPr algn="ctr">
              <a:buNone/>
            </a:pPr>
            <a:r>
              <a:rPr lang="ru-RU" dirty="0" smtClean="0"/>
              <a:t> </a:t>
            </a:r>
            <a:r>
              <a:rPr lang="ru-RU" dirty="0" smtClean="0">
                <a:solidFill>
                  <a:srgbClr val="002060"/>
                </a:solidFill>
              </a:rPr>
              <a:t> Мелодия </a:t>
            </a:r>
            <a:r>
              <a:rPr lang="ru-RU" dirty="0" smtClean="0">
                <a:solidFill>
                  <a:srgbClr val="002060"/>
                </a:solidFill>
              </a:rPr>
              <a:t>песенная, лирическая, исполняют струнные инструменты, в конце пьесы звучит весь оркестр. Тихое, а затем постепенное увеличение громкости до форте. Поэтичная картина пробуждающейся северной природы. Предрассветную тишину оглашают звуки пастушеской свирели (Флейта). Мы слышим, как поют птицы, шелестит листвой ветер. Звучность нарастает. И, наконец, хлынули потоки солнечного света.</a:t>
            </a:r>
            <a:endParaRPr lang="ru-RU" dirty="0">
              <a:solidFill>
                <a:srgbClr val="00206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1321</Words>
  <Application>Microsoft Office PowerPoint</Application>
  <PresentationFormat>Экран (4:3)</PresentationFormat>
  <Paragraphs>55</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Эдвард Григ  сюита «Пер Гюнт»</vt:lpstr>
      <vt:lpstr>Эдвард Григ</vt:lpstr>
      <vt:lpstr>           Эдвард Григ</vt:lpstr>
      <vt:lpstr>История создания сюиты «Пер Гюнт»</vt:lpstr>
      <vt:lpstr>Слайд 5</vt:lpstr>
      <vt:lpstr>       Сюита «Пер Гюнт»</vt:lpstr>
      <vt:lpstr>«Утро»</vt:lpstr>
      <vt:lpstr>Пьеса Грига "Утро" - один из наиболее поэтичных музыкальных пейзажей. Ее музыка передает не только краски рассвета, но и то душевное настроение, которое возникает при виде восходящего солнца. В ней ощущается состояние покоя и безмятежности. В основе пьесы лежит небольшой мотив. Он напоминает пастушеский наигрыш и исполняется поочередно флейтой и гобоем.  На протяжении пьесы мотив неоднократно повторяется и варьируется. Композитор умело использует регистровые и тембровые краски, приемы звукоизобразительности. Музыка рисует картину постепенного пробуждения природы - солнце, прорывающееся сквозь облака, нежное щебетание птиц, шелест ветра в листве, журчание прозрачного родника. "Утро" Грига - один из лучших образцов пасторальной музыки. Очень любил это произведение великий русский писатель Алексей Максимович Горький. "Слушая Грига, - говорил он, - видишь чудесные картины северной природы: туманное утро, солнечные лужайки, фьорды и скалы, мирное пастбище, тихий ручеек...".  </vt:lpstr>
      <vt:lpstr>Слайд 9</vt:lpstr>
      <vt:lpstr>«В пещере горного короля»</vt:lpstr>
      <vt:lpstr>Слайд 11</vt:lpstr>
      <vt:lpstr>Слайд 12</vt:lpstr>
      <vt:lpstr>         «Танец Анитры»</vt:lpstr>
      <vt:lpstr>Слайд 14</vt:lpstr>
      <vt:lpstr>            «Смерть Озе»</vt:lpstr>
      <vt:lpstr>         «Песня Сольвейг»</vt:lpstr>
      <vt:lpstr>Слайд 17</vt:lpstr>
      <vt:lpstr>Интересные факты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Эдвард Григ  сюита «Пер Гюнт»</dc:title>
  <dc:creator>User</dc:creator>
  <cp:lastModifiedBy>User</cp:lastModifiedBy>
  <cp:revision>8</cp:revision>
  <dcterms:created xsi:type="dcterms:W3CDTF">2018-11-20T14:57:23Z</dcterms:created>
  <dcterms:modified xsi:type="dcterms:W3CDTF">2018-11-20T15:44:50Z</dcterms:modified>
</cp:coreProperties>
</file>