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58" r:id="rId4"/>
    <p:sldId id="260" r:id="rId5"/>
    <p:sldId id="261" r:id="rId6"/>
    <p:sldId id="268" r:id="rId7"/>
    <p:sldId id="263" r:id="rId8"/>
    <p:sldId id="269" r:id="rId9"/>
    <p:sldId id="270" r:id="rId10"/>
    <p:sldId id="271" r:id="rId11"/>
    <p:sldId id="272" r:id="rId12"/>
    <p:sldId id="264" r:id="rId13"/>
    <p:sldId id="262" r:id="rId14"/>
    <p:sldId id="265" r:id="rId15"/>
    <p:sldId id="266" r:id="rId16"/>
    <p:sldId id="267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5" r:id="rId27"/>
    <p:sldId id="286" r:id="rId28"/>
    <p:sldId id="282" r:id="rId29"/>
    <p:sldId id="283" r:id="rId30"/>
    <p:sldId id="284" r:id="rId31"/>
    <p:sldId id="287" r:id="rId32"/>
    <p:sldId id="288" r:id="rId33"/>
    <p:sldId id="289" r:id="rId34"/>
    <p:sldId id="257" r:id="rId35"/>
  </p:sldIdLst>
  <p:sldSz cx="9144000" cy="6858000" type="screen4x3"/>
  <p:notesSz cx="6858000" cy="9144000"/>
  <p:custDataLst>
    <p:tags r:id="rId3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30F19-46E2-4DA2-A053-893BFA55B1BE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B8399-F683-41EE-82B7-18958CF1FB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B8399-F683-41EE-82B7-18958CF1FB89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нутый угол 7"/>
          <p:cNvSpPr/>
          <p:nvPr userDrawn="1"/>
        </p:nvSpPr>
        <p:spPr>
          <a:xfrm>
            <a:off x="664199" y="1196752"/>
            <a:ext cx="7920880" cy="4032448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005064"/>
            <a:ext cx="8856984" cy="2680345"/>
          </a:xfrm>
          <a:prstGeom prst="rect">
            <a:avLst/>
          </a:prstGeom>
        </p:spPr>
      </p:pic>
      <p:pic>
        <p:nvPicPr>
          <p:cNvPr id="4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7684" y="188640"/>
            <a:ext cx="1982788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94B5-F37D-4159-B0A2-70752F559DCA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8D401-04C3-40F1-92DA-A27275F3C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8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0B2EB-4978-4BC0-925C-F30C03AD93D0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F4AB3-EA49-40D9-B641-DA4646ACC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65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D4289-8072-4255-A3DE-4FB40D3538C2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4BD81-1097-44FE-A227-15FCF33D9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19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201258"/>
            <a:ext cx="2382957" cy="14893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C151A-6CE7-48C2-A06B-00FBE2FF2FE4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3E3E8-E4ED-4379-A6B1-87F2223A8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46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F585-20A8-4668-B3A8-4241C922F648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E13AD-4631-4F93-A549-8BDEC0515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933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E0E16-0E65-4053-BBA3-DA5BC6427E05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94A19-6BF1-4973-B23A-DFB8CD1D0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48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E7B37-B5A3-43CD-89CB-E42BD5A95D98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B807D-24CA-455C-A9A6-7797FDD16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23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F3335-9235-4E60-B8A6-14A38E8317C5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F53F-AE37-449D-B195-36DD17ACD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535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5E186-358A-46FA-B709-38B2041278BD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0293-9ABA-40E4-8388-586CBEFAC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28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FB77-86A1-4181-8E87-E7F716D8F927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D4F19-CDFD-46D7-8B6A-C5FCF9B4F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51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0C16-A3B6-4595-BE9D-4BC551073175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90291-EF56-4CC1-9379-31B92FD6A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688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bg1">
                <a:lumMod val="6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22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49998E-006E-49D8-B6B3-F18B3815F4F4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3FDD3D-6D4D-4747-A77B-74A99EB30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Рамка 1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24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/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Эдварда Грига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8511" y="3058436"/>
            <a:ext cx="5504656" cy="1378676"/>
          </a:xfrm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000" b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Сунагатуллин</a:t>
            </a:r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Альфред,</a:t>
            </a:r>
          </a:p>
          <a:p>
            <a:pPr algn="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ученик 3 класса МБОУ СОШ № 7 г. Туймазы</a:t>
            </a:r>
            <a:endParaRPr lang="ru-RU" sz="2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r">
              <a:defRPr/>
            </a:pP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р</a:t>
            </a:r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уководитель: Челпанова Ольга Максимовна,</a:t>
            </a:r>
          </a:p>
          <a:p>
            <a:pPr algn="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учитель </a:t>
            </a: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начальных </a:t>
            </a:r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51520" y="1124744"/>
            <a:ext cx="8712968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endParaRPr lang="ru-RU" dirty="0" smtClean="0">
              <a:solidFill>
                <a:sysClr val="windowText" lastClr="000000"/>
              </a:solidFill>
              <a:latin typeface="Calibri"/>
            </a:endParaRPr>
          </a:p>
          <a:p>
            <a:pPr algn="just">
              <a:buNone/>
            </a:pPr>
            <a:r>
              <a:rPr lang="ru-RU" dirty="0" smtClean="0"/>
              <a:t>И</a:t>
            </a:r>
            <a:r>
              <a:rPr lang="ru-RU" dirty="0" smtClean="0"/>
              <a:t> вот уже звучит весь оркестр. В солнечных пассажах скрипок и альтов опять появляется тема — сначала у валторны, а затем у гобоя, фагота и виолончелей, удвоенная в октаву. Это уже не раннее утро, а яркий </a:t>
            </a:r>
            <a:r>
              <a:rPr lang="ru-RU" dirty="0" smtClean="0"/>
              <a:t>полдень.</a:t>
            </a:r>
          </a:p>
          <a:p>
            <a:pPr algn="just">
              <a:buNone/>
            </a:pPr>
            <a:r>
              <a:rPr lang="ru-RU" dirty="0" smtClean="0"/>
              <a:t>В</a:t>
            </a:r>
            <a:r>
              <a:rPr lang="ru-RU" dirty="0" smtClean="0"/>
              <a:t> конце снова появляется прозрачная фактура, близкая к начальной. Проведения темы не заканчиваются, а как бы «исчезают» в трелях кларнета и флейты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030657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14282" y="1571612"/>
            <a:ext cx="8712968" cy="487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just">
              <a:buNone/>
            </a:pPr>
            <a:r>
              <a:rPr lang="ru-RU" dirty="0" smtClean="0"/>
              <a:t>В</a:t>
            </a:r>
            <a:r>
              <a:rPr lang="ru-RU" dirty="0" smtClean="0"/>
              <a:t> этой пьесе </a:t>
            </a:r>
            <a:r>
              <a:rPr lang="ru-RU" dirty="0" smtClean="0"/>
              <a:t>участвует </a:t>
            </a:r>
            <a:r>
              <a:rPr lang="ru-RU" dirty="0" smtClean="0"/>
              <a:t>почти весь </a:t>
            </a:r>
            <a:r>
              <a:rPr lang="ru-RU" dirty="0" smtClean="0"/>
              <a:t>оркестр, за исключением  низких </a:t>
            </a:r>
            <a:r>
              <a:rPr lang="ru-RU" dirty="0" smtClean="0"/>
              <a:t>медных </a:t>
            </a:r>
            <a:r>
              <a:rPr lang="ru-RU" dirty="0" smtClean="0"/>
              <a:t>инструментов (тромбонов </a:t>
            </a:r>
            <a:r>
              <a:rPr lang="ru-RU" dirty="0" smtClean="0"/>
              <a:t>и </a:t>
            </a:r>
            <a:r>
              <a:rPr lang="ru-RU" dirty="0" smtClean="0"/>
              <a:t>тубы). </a:t>
            </a:r>
          </a:p>
          <a:p>
            <a:pPr algn="just">
              <a:buNone/>
            </a:pPr>
            <a:r>
              <a:rPr lang="ru-RU" dirty="0" smtClean="0"/>
              <a:t>Для столь радостного, светлого утра звучание тромбона</a:t>
            </a:r>
            <a:r>
              <a:rPr lang="ru-RU" dirty="0" smtClean="0"/>
              <a:t> </a:t>
            </a:r>
            <a:r>
              <a:rPr lang="ru-RU" dirty="0" smtClean="0"/>
              <a:t>и тубы будет слишком мощным </a:t>
            </a:r>
            <a:r>
              <a:rPr lang="ru-RU" dirty="0" smtClean="0"/>
              <a:t>и </a:t>
            </a:r>
            <a:r>
              <a:rPr lang="ru-RU" dirty="0" smtClean="0"/>
              <a:t>грозным. </a:t>
            </a:r>
          </a:p>
        </p:txBody>
      </p:sp>
    </p:spTree>
    <p:extLst>
      <p:ext uri="{BB962C8B-B14F-4D97-AF65-F5344CB8AC3E}">
        <p14:creationId xmlns:p14="http://schemas.microsoft.com/office/powerpoint/2010/main" xmlns="" val="303065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УТРО.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Сюита № 1 из пьесы «Пер-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Гюнт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3528" y="1916832"/>
            <a:ext cx="864096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Мажорный лад.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Ритм плавный, ровный, однообразный.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Гармония.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Тихая, нежная (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Постепенно динамика усиливается (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f).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054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07504" y="2420888"/>
            <a:ext cx="8928992" cy="59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Тёплый, тихий звук передают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струнные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инструменты,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играющие в аккомпанементе.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 smtClean="0">
                <a:solidFill>
                  <a:sysClr val="windowText" lastClr="000000"/>
                </a:solidFill>
                <a:latin typeface="Calibri"/>
              </a:rPr>
              <a:t>Флейта подражает з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вукам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пастушеской свирели.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Пение птиц слышим в исполнении флейты и гобоя.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 smtClean="0">
                <a:solidFill>
                  <a:sysClr val="windowText" lastClr="000000"/>
                </a:solidFill>
                <a:latin typeface="Calibri"/>
              </a:rPr>
              <a:t>А з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вуки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охотничьего рога – соло валторны и ходы.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Лесные голоса на фоне тишины передают легкие трели флейты.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 smtClean="0">
                <a:solidFill>
                  <a:sysClr val="windowText" lastClr="000000"/>
                </a:solidFill>
                <a:latin typeface="Calibri"/>
              </a:rPr>
              <a:t>А вот </a:t>
            </a:r>
            <a:r>
              <a:rPr lang="ru-RU" sz="2800" dirty="0">
                <a:solidFill>
                  <a:sysClr val="windowText" lastClr="000000"/>
                </a:solidFill>
                <a:latin typeface="Calibri"/>
              </a:rPr>
              <a:t>п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отоки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солнечного света изображает весь оркестр.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15154" y="476672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ysClr val="windowText" lastClr="000000"/>
                </a:solidFill>
                <a:latin typeface="Calibri"/>
              </a:rPr>
              <a:t>Перед нами предстает картина </a:t>
            </a:r>
            <a:r>
              <a:rPr lang="ru-RU" sz="2800" dirty="0" smtClean="0">
                <a:solidFill>
                  <a:sysClr val="windowText" lastClr="000000"/>
                </a:solidFill>
                <a:latin typeface="Calibri"/>
              </a:rPr>
              <a:t>раннего теплого </a:t>
            </a:r>
            <a:r>
              <a:rPr lang="ru-RU" sz="2800" dirty="0">
                <a:solidFill>
                  <a:sysClr val="windowText" lastClr="000000"/>
                </a:solidFill>
                <a:latin typeface="Calibri"/>
              </a:rPr>
              <a:t>утра. Солнце постепенно восходит, освещая своими мягкими лучами все вокруг. </a:t>
            </a:r>
          </a:p>
        </p:txBody>
      </p:sp>
    </p:spTree>
    <p:extLst>
      <p:ext uri="{BB962C8B-B14F-4D97-AF65-F5344CB8AC3E}">
        <p14:creationId xmlns:p14="http://schemas.microsoft.com/office/powerpoint/2010/main" xmlns="" val="1065185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51520" y="1700808"/>
            <a:ext cx="87129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auto">
              <a:spcAft>
                <a:spcPts val="0"/>
              </a:spcAft>
              <a:buNone/>
              <a:defRPr/>
            </a:pPr>
            <a:r>
              <a:rPr lang="ru-RU" dirty="0">
                <a:solidFill>
                  <a:sysClr val="windowText" lastClr="000000"/>
                </a:solidFill>
                <a:cs typeface="Arial" charset="0"/>
              </a:rPr>
              <a:t>В пьесе выражены чувства человека, его мысли и переживания.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Композитор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ru-RU" dirty="0" smtClean="0">
                <a:solidFill>
                  <a:sysClr val="windowText" lastClr="000000"/>
                </a:solidFill>
                <a:latin typeface="Calibri"/>
              </a:rPr>
              <a:t>сумел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передать душевное настроение, его восхищение красотой природы, которое возникает при виде восходящего солнца.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душе у нас становится светло от этой прекрасной, чудесной музыки.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92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928992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615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В спектакле </a:t>
            </a:r>
            <a:r>
              <a:rPr lang="ru-RU" dirty="0" err="1" smtClean="0"/>
              <a:t>Доврский</a:t>
            </a:r>
            <a:r>
              <a:rPr lang="ru-RU" dirty="0" smtClean="0"/>
              <a:t> Дед – король троллей внушает Перу свои </a:t>
            </a:r>
            <a:r>
              <a:rPr lang="ru-RU" dirty="0" smtClean="0"/>
              <a:t>жизненные </a:t>
            </a:r>
            <a:r>
              <a:rPr lang="ru-RU" dirty="0" smtClean="0"/>
              <a:t>правила, тем самым окончательно испортив жизнь главного героя. </a:t>
            </a:r>
          </a:p>
          <a:p>
            <a:pPr algn="just">
              <a:buNone/>
            </a:pPr>
            <a:r>
              <a:rPr lang="ru-RU" dirty="0" smtClean="0"/>
              <a:t>Попадая </a:t>
            </a:r>
            <a:r>
              <a:rPr lang="ru-RU" dirty="0" smtClean="0"/>
              <a:t>в царство троллей, они окружают </a:t>
            </a:r>
            <a:r>
              <a:rPr lang="ru-RU" dirty="0" smtClean="0"/>
              <a:t>Пера </a:t>
            </a:r>
            <a:r>
              <a:rPr lang="ru-RU" dirty="0" smtClean="0"/>
              <a:t>и </a:t>
            </a:r>
            <a:r>
              <a:rPr lang="ru-RU" dirty="0" smtClean="0"/>
              <a:t>вовлекают его </a:t>
            </a:r>
            <a:r>
              <a:rPr lang="ru-RU" dirty="0" smtClean="0"/>
              <a:t>в </a:t>
            </a:r>
            <a:r>
              <a:rPr lang="ru-RU" dirty="0" smtClean="0"/>
              <a:t>совершенно дикую </a:t>
            </a:r>
            <a:r>
              <a:rPr lang="ru-RU" dirty="0" smtClean="0"/>
              <a:t>пляску, от которой </a:t>
            </a:r>
            <a:r>
              <a:rPr lang="ru-RU" dirty="0" smtClean="0"/>
              <a:t>наш герой </a:t>
            </a:r>
            <a:r>
              <a:rPr lang="ru-RU" dirty="0" smtClean="0"/>
              <a:t>теряет сознание.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Эдвард Григ изобразил в музыкальной пьесе </a:t>
            </a:r>
            <a:r>
              <a:rPr lang="ru-RU" dirty="0" smtClean="0"/>
              <a:t>именно </a:t>
            </a:r>
            <a:r>
              <a:rPr lang="ru-RU" dirty="0" smtClean="0"/>
              <a:t>эту пляску </a:t>
            </a:r>
            <a:r>
              <a:rPr lang="ru-RU" dirty="0" smtClean="0"/>
              <a:t>троллей.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ПЕЩЕРЕ ГОРНОГО КОРОЛЯ.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Сюита № 1 из пьесы «Пер-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Гюнт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118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500306"/>
            <a:ext cx="8715436" cy="414340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Пьеса </a:t>
            </a:r>
            <a:r>
              <a:rPr lang="ru-RU" dirty="0" smtClean="0"/>
              <a:t>написана в форме вариаций на неизменную </a:t>
            </a:r>
            <a:r>
              <a:rPr lang="ru-RU" dirty="0" smtClean="0"/>
              <a:t>мелодию.</a:t>
            </a:r>
          </a:p>
          <a:p>
            <a:pPr algn="just">
              <a:buNone/>
            </a:pPr>
            <a:r>
              <a:rPr lang="ru-RU" dirty="0" smtClean="0"/>
              <a:t>Тема: трёхчастное </a:t>
            </a:r>
            <a:r>
              <a:rPr lang="ru-RU" dirty="0" smtClean="0"/>
              <a:t>строение: </a:t>
            </a:r>
            <a:r>
              <a:rPr lang="ru-RU" dirty="0" smtClean="0"/>
              <a:t>АБА.</a:t>
            </a:r>
          </a:p>
          <a:p>
            <a:pPr algn="just">
              <a:buNone/>
            </a:pPr>
            <a:r>
              <a:rPr lang="ru-RU" dirty="0" smtClean="0"/>
              <a:t>С</a:t>
            </a:r>
            <a:r>
              <a:rPr lang="ru-RU" dirty="0" smtClean="0"/>
              <a:t> каждым новым проведением темы ускоряется темп, поднимается регистр, усиливается динамика.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Тема звучит </a:t>
            </a:r>
            <a:r>
              <a:rPr lang="ru-RU" dirty="0" smtClean="0"/>
              <a:t>три </a:t>
            </a:r>
            <a:r>
              <a:rPr lang="ru-RU" dirty="0" smtClean="0"/>
              <a:t>раза</a:t>
            </a:r>
            <a:r>
              <a:rPr lang="ru-RU" dirty="0" smtClean="0"/>
              <a:t> </a:t>
            </a:r>
            <a:r>
              <a:rPr lang="ru-RU" dirty="0" smtClean="0"/>
              <a:t>и завершается </a:t>
            </a:r>
            <a:r>
              <a:rPr lang="ru-RU" dirty="0" smtClean="0"/>
              <a:t>пьеса маленькой кодой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5742" t="37500" r="21484" b="41667"/>
          <a:stretch>
            <a:fillRect/>
          </a:stretch>
        </p:blipFill>
        <p:spPr bwMode="auto">
          <a:xfrm>
            <a:off x="1857356" y="491235"/>
            <a:ext cx="7072362" cy="193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28118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857364"/>
            <a:ext cx="8715436" cy="4143404"/>
          </a:xfrm>
        </p:spPr>
        <p:txBody>
          <a:bodyPr/>
          <a:lstStyle/>
          <a:p>
            <a:pPr algn="just"/>
            <a:r>
              <a:rPr lang="ru-RU" dirty="0" smtClean="0"/>
              <a:t>все </a:t>
            </a:r>
            <a:r>
              <a:rPr lang="ru-RU" dirty="0" smtClean="0"/>
              <a:t>деревянные духовые с </a:t>
            </a:r>
            <a:r>
              <a:rPr lang="ru-RU" dirty="0" smtClean="0"/>
              <a:t>флейтой-пикколо;</a:t>
            </a:r>
          </a:p>
          <a:p>
            <a:pPr algn="just"/>
            <a:r>
              <a:rPr lang="ru-RU" dirty="0" smtClean="0"/>
              <a:t>все </a:t>
            </a:r>
            <a:r>
              <a:rPr lang="ru-RU" dirty="0" smtClean="0"/>
              <a:t>медные с тромбонами и </a:t>
            </a:r>
            <a:r>
              <a:rPr lang="ru-RU" dirty="0" smtClean="0"/>
              <a:t>тубой;</a:t>
            </a:r>
          </a:p>
          <a:p>
            <a:pPr algn="just"/>
            <a:r>
              <a:rPr lang="ru-RU" dirty="0" smtClean="0"/>
              <a:t>Литавры;</a:t>
            </a:r>
          </a:p>
          <a:p>
            <a:pPr algn="just"/>
            <a:r>
              <a:rPr lang="ru-RU" dirty="0" smtClean="0"/>
              <a:t>Тарелки;</a:t>
            </a:r>
          </a:p>
          <a:p>
            <a:pPr algn="just"/>
            <a:r>
              <a:rPr lang="ru-RU" dirty="0" smtClean="0"/>
              <a:t>большой барабан;</a:t>
            </a:r>
          </a:p>
          <a:p>
            <a:pPr algn="just"/>
            <a:r>
              <a:rPr lang="ru-RU" dirty="0" smtClean="0"/>
              <a:t>струнные</a:t>
            </a:r>
            <a:r>
              <a:rPr lang="ru-RU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428604"/>
            <a:ext cx="4102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ru-RU" sz="4800" b="1" dirty="0" smtClean="0"/>
              <a:t>Инструменты: </a:t>
            </a:r>
          </a:p>
        </p:txBody>
      </p:sp>
    </p:spTree>
    <p:extLst>
      <p:ext uri="{BB962C8B-B14F-4D97-AF65-F5344CB8AC3E}">
        <p14:creationId xmlns:p14="http://schemas.microsoft.com/office/powerpoint/2010/main" xmlns="" val="2028118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14353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Среди тишины </a:t>
            </a:r>
            <a:r>
              <a:rPr lang="ru-RU" dirty="0" smtClean="0"/>
              <a:t>раздаётся </a:t>
            </a:r>
            <a:r>
              <a:rPr lang="ru-RU" dirty="0" smtClean="0"/>
              <a:t>таинственный </a:t>
            </a:r>
            <a:r>
              <a:rPr lang="ru-RU" dirty="0" smtClean="0"/>
              <a:t>тихий </a:t>
            </a:r>
            <a:r>
              <a:rPr lang="ru-RU" dirty="0" smtClean="0"/>
              <a:t>звук</a:t>
            </a:r>
            <a:r>
              <a:rPr lang="ru-RU" dirty="0" smtClean="0"/>
              <a:t>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Он </a:t>
            </a:r>
            <a:r>
              <a:rPr lang="ru-RU" dirty="0" smtClean="0"/>
              <a:t>сразу </a:t>
            </a:r>
            <a:r>
              <a:rPr lang="ru-RU" dirty="0" smtClean="0"/>
              <a:t>же настораживает (исполняют</a:t>
            </a:r>
            <a:r>
              <a:rPr lang="ru-RU" dirty="0" smtClean="0"/>
              <a:t> две застопоренные </a:t>
            </a:r>
            <a:r>
              <a:rPr lang="ru-RU" dirty="0" smtClean="0"/>
              <a:t>валторны в октаву).</a:t>
            </a:r>
          </a:p>
          <a:p>
            <a:pPr algn="just">
              <a:buNone/>
            </a:pPr>
            <a:r>
              <a:rPr lang="ru-RU" dirty="0" smtClean="0"/>
              <a:t>Валторнист для того, чтобы звук получился странным и тихим, далеким, в ходе исполнения в раструб засовывает свободную руку. </a:t>
            </a:r>
          </a:p>
          <a:p>
            <a:pPr algn="just">
              <a:buNone/>
            </a:pPr>
            <a:r>
              <a:rPr lang="ru-RU" dirty="0" smtClean="0"/>
              <a:t>Такой прием называется «застопорить </a:t>
            </a:r>
            <a:r>
              <a:rPr lang="ru-RU" dirty="0" smtClean="0"/>
              <a:t>звук</a:t>
            </a:r>
            <a:r>
              <a:rPr lang="ru-RU" dirty="0" smtClean="0"/>
              <a:t>» (над нотой ставят крестик).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02811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2509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143536"/>
          </a:xfrm>
        </p:spPr>
        <p:txBody>
          <a:bodyPr/>
          <a:lstStyle/>
          <a:p>
            <a:pPr algn="just">
              <a:buNone/>
            </a:pPr>
            <a:r>
              <a:rPr lang="ru-RU" sz="3600" b="1" dirty="0" smtClean="0"/>
              <a:t>Первое проведение</a:t>
            </a:r>
            <a:r>
              <a:rPr lang="ru-RU" dirty="0" smtClean="0"/>
              <a:t>: звучит тихая, четкая ритмичная тема у</a:t>
            </a:r>
            <a:r>
              <a:rPr lang="ru-RU" dirty="0" smtClean="0"/>
              <a:t> виолончелей и контрабасов </a:t>
            </a:r>
            <a:r>
              <a:rPr lang="ru-RU" i="1" dirty="0" err="1" smtClean="0"/>
              <a:t>pizzicato</a:t>
            </a:r>
            <a:r>
              <a:rPr lang="ru-RU" dirty="0" smtClean="0"/>
              <a:t>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Очень страшно </a:t>
            </a:r>
            <a:r>
              <a:rPr lang="ru-RU" dirty="0" smtClean="0"/>
              <a:t>звучат октавы фаготов, аккомпанирующие теме.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Последний </a:t>
            </a:r>
            <a:r>
              <a:rPr lang="ru-RU" dirty="0" smtClean="0"/>
              <a:t>звук </a:t>
            </a:r>
            <a:r>
              <a:rPr lang="ru-RU" dirty="0" smtClean="0"/>
              <a:t>исполняют застопоренные </a:t>
            </a:r>
            <a:r>
              <a:rPr lang="ru-RU" dirty="0" smtClean="0"/>
              <a:t>валторны.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Во</a:t>
            </a:r>
            <a:r>
              <a:rPr lang="ru-RU" dirty="0" smtClean="0"/>
              <a:t> втором предложении </a:t>
            </a:r>
            <a:r>
              <a:rPr lang="ru-RU" dirty="0" smtClean="0"/>
              <a:t>фаготы ведут тему, заменив низкие струнные.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028118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143536"/>
          </a:xfrm>
        </p:spPr>
        <p:txBody>
          <a:bodyPr/>
          <a:lstStyle/>
          <a:p>
            <a:pPr algn="just">
              <a:buNone/>
            </a:pPr>
            <a:r>
              <a:rPr lang="ru-RU" sz="3600" dirty="0" smtClean="0"/>
              <a:t>Средний раздел темы — почти точная секвенция темы, квинтой выше, но с немного иным ладовым оттенком</a:t>
            </a:r>
            <a:r>
              <a:rPr lang="ru-RU" sz="3600" dirty="0" smtClean="0"/>
              <a:t>.</a:t>
            </a:r>
          </a:p>
          <a:p>
            <a:pPr algn="just">
              <a:buNone/>
            </a:pPr>
            <a:r>
              <a:rPr lang="ru-RU" sz="3600" dirty="0" smtClean="0"/>
              <a:t> Оркестровка </a:t>
            </a:r>
            <a:r>
              <a:rPr lang="ru-RU" sz="3600" dirty="0" smtClean="0"/>
              <a:t>среднего раздела такая же, как в начале. Реприза темы точно повторяет первый </a:t>
            </a:r>
            <a:r>
              <a:rPr lang="ru-RU" sz="3600" dirty="0" smtClean="0"/>
              <a:t>период.</a:t>
            </a:r>
          </a:p>
        </p:txBody>
      </p:sp>
    </p:spTree>
    <p:extLst>
      <p:ext uri="{BB962C8B-B14F-4D97-AF65-F5344CB8AC3E}">
        <p14:creationId xmlns:p14="http://schemas.microsoft.com/office/powerpoint/2010/main" xmlns="" val="2028118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57800"/>
          </a:xfrm>
        </p:spPr>
        <p:txBody>
          <a:bodyPr/>
          <a:lstStyle/>
          <a:p>
            <a:pPr algn="just">
              <a:buNone/>
            </a:pPr>
            <a:r>
              <a:rPr lang="ru-RU" sz="3600" dirty="0" smtClean="0"/>
              <a:t>Приёмы однообразные. Так Григ сумел показать особое</a:t>
            </a:r>
            <a:r>
              <a:rPr lang="ru-RU" sz="3600" dirty="0" smtClean="0"/>
              <a:t>, «колдовское» воздействие. </a:t>
            </a:r>
            <a:endParaRPr lang="ru-RU" sz="3600" dirty="0" smtClean="0"/>
          </a:p>
          <a:p>
            <a:pPr algn="just">
              <a:buNone/>
            </a:pPr>
            <a:r>
              <a:rPr lang="ru-RU" sz="3600" dirty="0" smtClean="0"/>
              <a:t>Монотонность </a:t>
            </a:r>
            <a:r>
              <a:rPr lang="ru-RU" sz="3600" dirty="0" smtClean="0"/>
              <a:t>заклинания. Три периода в теме, три проведения </a:t>
            </a:r>
            <a:r>
              <a:rPr lang="ru-RU" sz="3600" dirty="0" smtClean="0"/>
              <a:t>темы.</a:t>
            </a:r>
          </a:p>
          <a:p>
            <a:pPr algn="just">
              <a:buNone/>
            </a:pPr>
            <a:r>
              <a:rPr lang="ru-RU" sz="3600" dirty="0" smtClean="0"/>
              <a:t>Заклинание как бы повторяется аж девять </a:t>
            </a:r>
            <a:r>
              <a:rPr lang="ru-RU" sz="3600" dirty="0" smtClean="0"/>
              <a:t>раз. </a:t>
            </a:r>
            <a:endParaRPr lang="ru-RU" sz="3600" dirty="0" smtClean="0"/>
          </a:p>
          <a:p>
            <a:pPr algn="just">
              <a:buNone/>
            </a:pPr>
            <a:r>
              <a:rPr lang="ru-RU" sz="3600" dirty="0" smtClean="0"/>
              <a:t>Но вот манера произнесения постепенно изменяется</a:t>
            </a:r>
            <a:r>
              <a:rPr lang="ru-RU" sz="36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578"/>
          </a:xfrm>
        </p:spPr>
        <p:txBody>
          <a:bodyPr/>
          <a:lstStyle/>
          <a:p>
            <a:pPr algn="just">
              <a:buNone/>
            </a:pPr>
            <a:r>
              <a:rPr lang="ru-RU" sz="3600" b="1" dirty="0" smtClean="0"/>
              <a:t>Второе проведение:</a:t>
            </a:r>
            <a:r>
              <a:rPr lang="ru-RU" sz="2500" dirty="0" smtClean="0"/>
              <a:t> тема </a:t>
            </a:r>
            <a:r>
              <a:rPr lang="ru-RU" sz="2500" dirty="0" smtClean="0"/>
              <a:t>попарно исполняют струнные </a:t>
            </a:r>
            <a:r>
              <a:rPr lang="ru-RU" sz="2500" dirty="0" smtClean="0"/>
              <a:t>и </a:t>
            </a:r>
            <a:r>
              <a:rPr lang="ru-RU" sz="2500" dirty="0" smtClean="0"/>
              <a:t>деревянные духовые. </a:t>
            </a:r>
          </a:p>
          <a:p>
            <a:pPr algn="just">
              <a:buNone/>
            </a:pPr>
            <a:r>
              <a:rPr lang="ru-RU" sz="2500" dirty="0" smtClean="0"/>
              <a:t>Происходит замена инструментов: </a:t>
            </a:r>
          </a:p>
          <a:p>
            <a:pPr algn="just"/>
            <a:r>
              <a:rPr lang="ru-RU" sz="2500" dirty="0" smtClean="0"/>
              <a:t>играют </a:t>
            </a:r>
            <a:r>
              <a:rPr lang="ru-RU" sz="2500" dirty="0" smtClean="0"/>
              <a:t>первые и вторые скрипки </a:t>
            </a:r>
            <a:r>
              <a:rPr lang="ru-RU" sz="2500" dirty="0" smtClean="0"/>
              <a:t>(вместо виолончелей </a:t>
            </a:r>
            <a:r>
              <a:rPr lang="ru-RU" sz="2500" dirty="0" smtClean="0"/>
              <a:t>и </a:t>
            </a:r>
            <a:r>
              <a:rPr lang="ru-RU" sz="2500" dirty="0" smtClean="0"/>
              <a:t>контрабасов), </a:t>
            </a:r>
          </a:p>
          <a:p>
            <a:pPr algn="just"/>
            <a:r>
              <a:rPr lang="ru-RU" sz="2500" dirty="0" smtClean="0"/>
              <a:t>гобой и кларнет (</a:t>
            </a:r>
            <a:r>
              <a:rPr lang="ru-RU" sz="2500" dirty="0" smtClean="0"/>
              <a:t>вместо </a:t>
            </a:r>
            <a:r>
              <a:rPr lang="ru-RU" sz="2500" dirty="0" smtClean="0"/>
              <a:t>двух </a:t>
            </a:r>
            <a:r>
              <a:rPr lang="ru-RU" sz="2500" dirty="0" smtClean="0"/>
              <a:t>фаготов). </a:t>
            </a:r>
          </a:p>
          <a:p>
            <a:pPr algn="just">
              <a:buNone/>
            </a:pPr>
            <a:r>
              <a:rPr lang="ru-RU" sz="2500" dirty="0" smtClean="0"/>
              <a:t>Тема </a:t>
            </a:r>
            <a:r>
              <a:rPr lang="ru-RU" sz="2500" dirty="0" smtClean="0"/>
              <a:t>звучит </a:t>
            </a:r>
            <a:r>
              <a:rPr lang="ru-RU" sz="2500" dirty="0" smtClean="0"/>
              <a:t>в</a:t>
            </a:r>
            <a:r>
              <a:rPr lang="ru-RU" sz="2500" dirty="0" smtClean="0"/>
              <a:t> среднем регистре. </a:t>
            </a:r>
            <a:r>
              <a:rPr lang="ru-RU" sz="2500" dirty="0" smtClean="0"/>
              <a:t>Слышим</a:t>
            </a:r>
            <a:r>
              <a:rPr lang="ru-RU" sz="2500" dirty="0" smtClean="0"/>
              <a:t> </a:t>
            </a:r>
            <a:r>
              <a:rPr lang="ru-RU" sz="2500" dirty="0" smtClean="0"/>
              <a:t>острые, колючие аккорды в исполнении четырех валторн.</a:t>
            </a:r>
          </a:p>
          <a:p>
            <a:pPr algn="just">
              <a:buNone/>
            </a:pPr>
            <a:r>
              <a:rPr lang="ru-RU" sz="2500" dirty="0" smtClean="0"/>
              <a:t>Альты выдают </a:t>
            </a:r>
            <a:r>
              <a:rPr lang="ru-RU" sz="2500" dirty="0" smtClean="0"/>
              <a:t>короткие «завывающие» подголоски. </a:t>
            </a:r>
            <a:endParaRPr lang="ru-RU" sz="2500" dirty="0" smtClean="0"/>
          </a:p>
          <a:p>
            <a:pPr algn="just">
              <a:buNone/>
            </a:pPr>
            <a:r>
              <a:rPr lang="ru-RU" sz="2500" dirty="0" smtClean="0"/>
              <a:t>В</a:t>
            </a:r>
            <a:r>
              <a:rPr lang="ru-RU" sz="2500" dirty="0" smtClean="0"/>
              <a:t> </a:t>
            </a:r>
            <a:r>
              <a:rPr lang="ru-RU" sz="2500" dirty="0" smtClean="0"/>
              <a:t>репризе второго проведения в этот страшный вой врезаются и скрипки.</a:t>
            </a:r>
            <a:r>
              <a:rPr lang="ru-RU" sz="2500" dirty="0" smtClean="0"/>
              <a:t> </a:t>
            </a:r>
            <a:endParaRPr lang="ru-RU" sz="2500" dirty="0" smtClean="0"/>
          </a:p>
          <a:p>
            <a:pPr algn="just">
              <a:buNone/>
            </a:pPr>
            <a:r>
              <a:rPr lang="ru-RU" sz="2500" dirty="0" smtClean="0"/>
              <a:t>Постепенное </a:t>
            </a:r>
            <a:r>
              <a:rPr lang="ru-RU" sz="2500" dirty="0" smtClean="0"/>
              <a:t>ускорение и усиление динамики наблюдаем с середины второго проведения.</a:t>
            </a:r>
          </a:p>
          <a:p>
            <a:pPr algn="just">
              <a:buNone/>
            </a:pPr>
            <a:endParaRPr lang="ru-RU" sz="2900" dirty="0" smtClean="0"/>
          </a:p>
          <a:p>
            <a:pPr algn="just">
              <a:buNone/>
            </a:pPr>
            <a:endParaRPr lang="ru-RU" sz="29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357850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/>
              <a:t>Третье проведение:</a:t>
            </a:r>
            <a:r>
              <a:rPr lang="ru-RU" sz="2400" dirty="0" smtClean="0"/>
              <a:t> </a:t>
            </a:r>
            <a:r>
              <a:rPr lang="ru-RU" sz="2400" dirty="0" smtClean="0"/>
              <a:t>вступают </a:t>
            </a:r>
            <a:r>
              <a:rPr lang="ru-RU" sz="2400" dirty="0" smtClean="0"/>
              <a:t>тарелки</a:t>
            </a:r>
            <a:r>
              <a:rPr lang="ru-RU" sz="2400" dirty="0" smtClean="0"/>
              <a:t>. И это происходит оглушительно.</a:t>
            </a:r>
          </a:p>
          <a:p>
            <a:pPr algn="just"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Музыка </a:t>
            </a:r>
            <a:r>
              <a:rPr lang="ru-RU" sz="2400" dirty="0" smtClean="0"/>
              <a:t>становится </a:t>
            </a:r>
            <a:r>
              <a:rPr lang="ru-RU" sz="2400" dirty="0" smtClean="0"/>
              <a:t>быстрее, громкость доходит до </a:t>
            </a:r>
            <a:r>
              <a:rPr lang="ru-RU" sz="2400" b="1" i="1" dirty="0" err="1" smtClean="0"/>
              <a:t>ff</a:t>
            </a:r>
            <a:r>
              <a:rPr lang="ru-RU" sz="2400" dirty="0" smtClean="0"/>
              <a:t>.</a:t>
            </a:r>
          </a:p>
          <a:p>
            <a:pPr algn="just">
              <a:buNone/>
            </a:pPr>
            <a:r>
              <a:rPr lang="ru-RU" sz="2400" dirty="0" smtClean="0"/>
              <a:t>Пронзительно </a:t>
            </a:r>
            <a:r>
              <a:rPr lang="ru-RU" sz="2400" dirty="0" smtClean="0"/>
              <a:t>звучит </a:t>
            </a:r>
            <a:r>
              <a:rPr lang="ru-RU" sz="2400" dirty="0" smtClean="0"/>
              <a:t>в</a:t>
            </a:r>
            <a:r>
              <a:rPr lang="ru-RU" sz="2400" dirty="0" smtClean="0"/>
              <a:t> две октавы тема у всех скрипок и альтов, которые ведут её штрихом </a:t>
            </a:r>
            <a:r>
              <a:rPr lang="ru-RU" sz="2400" b="1" i="1" dirty="0" err="1" smtClean="0"/>
              <a:t>tremolo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Басы </a:t>
            </a:r>
            <a:r>
              <a:rPr lang="ru-RU" sz="2400" dirty="0" smtClean="0"/>
              <a:t>виолончелей и контрабасов </a:t>
            </a:r>
            <a:r>
              <a:rPr lang="ru-RU" sz="2400" dirty="0" smtClean="0"/>
              <a:t>напоминают </a:t>
            </a:r>
            <a:r>
              <a:rPr lang="ru-RU" sz="2400" dirty="0" err="1" smtClean="0"/>
              <a:t>притоптывания</a:t>
            </a:r>
            <a:r>
              <a:rPr lang="ru-RU" sz="2400" dirty="0" smtClean="0"/>
              <a:t> </a:t>
            </a:r>
            <a:r>
              <a:rPr lang="ru-RU" sz="2400" dirty="0" smtClean="0"/>
              <a:t>в зловещей пляске. </a:t>
            </a: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Гремит</a:t>
            </a:r>
            <a:r>
              <a:rPr lang="ru-RU" sz="2400" dirty="0" smtClean="0"/>
              <a:t> </a:t>
            </a:r>
            <a:r>
              <a:rPr lang="ru-RU" sz="2400" b="1" i="1" dirty="0" err="1" smtClean="0"/>
              <a:t>tremolo</a:t>
            </a:r>
            <a:r>
              <a:rPr lang="ru-RU" sz="2400" b="1" i="1" dirty="0" smtClean="0"/>
              <a:t> </a:t>
            </a:r>
            <a:r>
              <a:rPr lang="ru-RU" sz="2400" dirty="0" smtClean="0"/>
              <a:t>литавр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Медные духовые </a:t>
            </a:r>
            <a:r>
              <a:rPr lang="ru-RU" sz="2400" dirty="0" smtClean="0"/>
              <a:t>«отбивают» </a:t>
            </a:r>
            <a:r>
              <a:rPr lang="ru-RU" sz="2400" dirty="0" smtClean="0"/>
              <a:t>четверти.</a:t>
            </a:r>
          </a:p>
          <a:p>
            <a:pPr algn="just">
              <a:buNone/>
            </a:pPr>
            <a:r>
              <a:rPr lang="ru-RU" sz="2400" dirty="0" smtClean="0"/>
              <a:t>Усиливают звучание медных духовых </a:t>
            </a:r>
            <a:r>
              <a:rPr lang="ru-RU" sz="2400" dirty="0" smtClean="0"/>
              <a:t>тарелки с большим барабаном. </a:t>
            </a: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А</a:t>
            </a:r>
            <a:r>
              <a:rPr lang="ru-RU" sz="2400" dirty="0" smtClean="0"/>
              <a:t> деревянные духовые </a:t>
            </a:r>
            <a:r>
              <a:rPr lang="ru-RU" sz="2400" dirty="0" smtClean="0"/>
              <a:t>изображают в этом шабаше завывающие выкрики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588"/>
            <a:ext cx="8929718" cy="5286412"/>
          </a:xfrm>
        </p:spPr>
        <p:txBody>
          <a:bodyPr/>
          <a:lstStyle/>
          <a:p>
            <a:pPr algn="just">
              <a:buNone/>
            </a:pPr>
            <a:r>
              <a:rPr lang="ru-RU" sz="3600" dirty="0" smtClean="0"/>
              <a:t>В</a:t>
            </a:r>
            <a:r>
              <a:rPr lang="ru-RU" sz="3600" dirty="0" smtClean="0"/>
              <a:t> среднем </a:t>
            </a:r>
            <a:r>
              <a:rPr lang="ru-RU" sz="3600" dirty="0" smtClean="0"/>
              <a:t>разделе третьего проведения добавляется </a:t>
            </a:r>
            <a:r>
              <a:rPr lang="ru-RU" sz="3600" dirty="0" smtClean="0"/>
              <a:t>оглушительный свист флейты-пикколо, а валторны с трубами будут бешено подхватывать фразы темы, идущей у струнных.</a:t>
            </a:r>
          </a:p>
          <a:p>
            <a:pPr algn="just">
              <a:buNone/>
            </a:pPr>
            <a:r>
              <a:rPr lang="ru-RU" sz="3600" dirty="0" smtClean="0"/>
              <a:t>В коде отдельные фразы темы </a:t>
            </a:r>
            <a:r>
              <a:rPr lang="ru-RU" sz="3600" dirty="0" smtClean="0"/>
              <a:t>перемешиваются </a:t>
            </a:r>
            <a:r>
              <a:rPr lang="ru-RU" sz="3600" dirty="0" smtClean="0"/>
              <a:t>с «разбойничьими посвистами» всего оркестра.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84c/000622cb-5a434650/img11.jpg"/>
          <p:cNvPicPr>
            <a:picLocks noChangeAspect="1" noChangeArrowheads="1"/>
          </p:cNvPicPr>
          <p:nvPr/>
        </p:nvPicPr>
        <p:blipFill>
          <a:blip r:embed="rId2"/>
          <a:srcRect l="7813" t="14584" r="6249"/>
          <a:stretch>
            <a:fillRect/>
          </a:stretch>
        </p:blipFill>
        <p:spPr bwMode="auto">
          <a:xfrm>
            <a:off x="214282" y="159736"/>
            <a:ext cx="8715436" cy="6496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6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Музыка </a:t>
            </a:r>
            <a:r>
              <a:rPr lang="ru-RU" dirty="0" smtClean="0"/>
              <a:t>напоминает марш</a:t>
            </a:r>
            <a:r>
              <a:rPr lang="ru-RU" dirty="0" smtClean="0"/>
              <a:t>, но не совсем обычный, </a:t>
            </a:r>
            <a:r>
              <a:rPr lang="ru-RU" dirty="0" smtClean="0"/>
              <a:t>а какой-то </a:t>
            </a:r>
            <a:r>
              <a:rPr lang="ru-RU" dirty="0" smtClean="0"/>
              <a:t>сказочный.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Слышны </a:t>
            </a:r>
            <a:r>
              <a:rPr lang="ru-RU" dirty="0" smtClean="0"/>
              <a:t>внезапные, неожиданные удары (акценты), прыжки, ужимки, будто гномы прихрамывают, ковыляют, даже подтанцовывают.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Музыка </a:t>
            </a:r>
            <a:r>
              <a:rPr lang="ru-RU" dirty="0" smtClean="0"/>
              <a:t>больше похожа </a:t>
            </a:r>
            <a:r>
              <a:rPr lang="ru-RU" dirty="0" smtClean="0"/>
              <a:t>даже не </a:t>
            </a:r>
            <a:r>
              <a:rPr lang="ru-RU" dirty="0" smtClean="0"/>
              <a:t>на марш, а на </a:t>
            </a:r>
            <a:r>
              <a:rPr lang="ru-RU" dirty="0" smtClean="0"/>
              <a:t>какой-то фантастический </a:t>
            </a:r>
            <a:r>
              <a:rPr lang="ru-RU" dirty="0" smtClean="0"/>
              <a:t>танец.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ШЕСТВИЕ ГНОМОВ.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Лирическая сюита для оркестра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118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588"/>
            <a:ext cx="8715436" cy="5000684"/>
          </a:xfrm>
        </p:spPr>
        <p:txBody>
          <a:bodyPr/>
          <a:lstStyle/>
          <a:p>
            <a:pPr algn="just">
              <a:buNone/>
            </a:pPr>
            <a:r>
              <a:rPr lang="ru-RU" sz="3500" dirty="0" smtClean="0"/>
              <a:t>Характер музыки в этой  части  он меняется</a:t>
            </a:r>
            <a:r>
              <a:rPr lang="ru-RU" sz="3500" dirty="0" smtClean="0"/>
              <a:t>. </a:t>
            </a:r>
            <a:endParaRPr lang="ru-RU" sz="3500" dirty="0" smtClean="0"/>
          </a:p>
          <a:p>
            <a:pPr algn="just">
              <a:buNone/>
            </a:pPr>
            <a:r>
              <a:rPr lang="ru-RU" sz="3500" dirty="0" smtClean="0"/>
              <a:t>Сначала </a:t>
            </a:r>
            <a:r>
              <a:rPr lang="ru-RU" sz="3500" dirty="0" smtClean="0"/>
              <a:t>музыка </a:t>
            </a:r>
            <a:r>
              <a:rPr lang="ru-RU" sz="3500" dirty="0" smtClean="0"/>
              <a:t>тихая, затаенная, сердитая, таинственная, </a:t>
            </a:r>
            <a:r>
              <a:rPr lang="ru-RU" sz="3500" dirty="0" smtClean="0"/>
              <a:t> </a:t>
            </a:r>
            <a:r>
              <a:rPr lang="ru-RU" sz="3500" dirty="0" smtClean="0"/>
              <a:t>загадочная, колючая, </a:t>
            </a:r>
            <a:r>
              <a:rPr lang="ru-RU" sz="3500" dirty="0" smtClean="0"/>
              <a:t>будто </a:t>
            </a:r>
            <a:r>
              <a:rPr lang="ru-RU" sz="3500" dirty="0" smtClean="0"/>
              <a:t>подкрадывающаяся</a:t>
            </a:r>
            <a:r>
              <a:rPr lang="ru-RU" sz="3500" dirty="0" smtClean="0"/>
              <a:t>, </a:t>
            </a:r>
            <a:r>
              <a:rPr lang="ru-RU" sz="3500" dirty="0" smtClean="0"/>
              <a:t>а потом </a:t>
            </a:r>
            <a:r>
              <a:rPr lang="ru-RU" sz="3500" dirty="0" smtClean="0"/>
              <a:t>очень </a:t>
            </a:r>
            <a:r>
              <a:rPr lang="ru-RU" sz="3500" dirty="0" smtClean="0"/>
              <a:t>ярка, очень громкая </a:t>
            </a:r>
            <a:r>
              <a:rPr lang="ru-RU" sz="3500" dirty="0" smtClean="0"/>
              <a:t>и </a:t>
            </a:r>
            <a:r>
              <a:rPr lang="ru-RU" sz="3500" dirty="0" smtClean="0"/>
              <a:t>злая, угрожающая, недовольная, тяжелая и </a:t>
            </a:r>
            <a:r>
              <a:rPr lang="ru-RU" sz="3500" dirty="0" smtClean="0"/>
              <a:t>в конце – </a:t>
            </a:r>
            <a:r>
              <a:rPr lang="ru-RU" sz="3500" dirty="0" smtClean="0"/>
              <a:t>снова тихая.</a:t>
            </a:r>
            <a:endParaRPr lang="ru-RU" sz="3500" dirty="0" smtClean="0"/>
          </a:p>
          <a:p>
            <a:pPr algn="just">
              <a:buNone/>
            </a:pPr>
            <a:r>
              <a:rPr lang="ru-RU" sz="3500" dirty="0" smtClean="0"/>
              <a:t>Гномы как будто приближаются </a:t>
            </a:r>
            <a:r>
              <a:rPr lang="ru-RU" sz="3500" dirty="0" smtClean="0"/>
              <a:t>издалека</a:t>
            </a:r>
            <a:r>
              <a:rPr lang="ru-RU" sz="3500" dirty="0" smtClean="0"/>
              <a:t>, вот они совсем близко, </a:t>
            </a:r>
            <a:r>
              <a:rPr lang="ru-RU" sz="3500" dirty="0" smtClean="0"/>
              <a:t>а потом </a:t>
            </a:r>
            <a:r>
              <a:rPr lang="ru-RU" sz="3500" dirty="0" smtClean="0"/>
              <a:t>удаляются.</a:t>
            </a:r>
            <a:endParaRPr lang="ru-RU" sz="35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588"/>
            <a:ext cx="8929718" cy="5286412"/>
          </a:xfrm>
        </p:spPr>
        <p:txBody>
          <a:bodyPr/>
          <a:lstStyle/>
          <a:p>
            <a:pPr algn="just">
              <a:buNone/>
            </a:pPr>
            <a:r>
              <a:rPr lang="ru-RU" sz="2600" dirty="0" smtClean="0"/>
              <a:t>Средняя часть: волшебная</a:t>
            </a:r>
            <a:r>
              <a:rPr lang="ru-RU" sz="2600" dirty="0" smtClean="0"/>
              <a:t>, нежная, </a:t>
            </a:r>
            <a:r>
              <a:rPr lang="ru-RU" sz="2600" dirty="0" smtClean="0"/>
              <a:t>мечтательная. </a:t>
            </a:r>
            <a:r>
              <a:rPr lang="ru-RU" sz="2600" dirty="0" smtClean="0"/>
              <a:t> </a:t>
            </a:r>
            <a:endParaRPr lang="ru-RU" sz="2600" dirty="0" smtClean="0"/>
          </a:p>
          <a:p>
            <a:pPr algn="just">
              <a:buNone/>
            </a:pPr>
            <a:r>
              <a:rPr lang="ru-RU" sz="2600" dirty="0" smtClean="0"/>
              <a:t>Можно представить огоньки </a:t>
            </a:r>
            <a:r>
              <a:rPr lang="ru-RU" sz="2600" dirty="0" smtClean="0"/>
              <a:t>сокровища гномов, их сказочные богатства, которые хранятся в </a:t>
            </a:r>
            <a:r>
              <a:rPr lang="ru-RU" sz="2600" dirty="0" smtClean="0"/>
              <a:t>подземелье.</a:t>
            </a:r>
          </a:p>
          <a:p>
            <a:pPr algn="just">
              <a:buNone/>
            </a:pPr>
            <a:r>
              <a:rPr lang="ru-RU" sz="2600" dirty="0" smtClean="0"/>
              <a:t>Музыка </a:t>
            </a:r>
            <a:r>
              <a:rPr lang="ru-RU" sz="2600" dirty="0" smtClean="0"/>
              <a:t>звучит </a:t>
            </a:r>
            <a:r>
              <a:rPr lang="ru-RU" sz="2600" dirty="0" smtClean="0"/>
              <a:t>светлая, завороженная, </a:t>
            </a:r>
            <a:r>
              <a:rPr lang="ru-RU" sz="2600" dirty="0" smtClean="0"/>
              <a:t>будто гномы, затаив дыхание, </a:t>
            </a:r>
            <a:r>
              <a:rPr lang="ru-RU" sz="2600" dirty="0" smtClean="0"/>
              <a:t>восхищаются </a:t>
            </a:r>
            <a:r>
              <a:rPr lang="ru-RU" sz="2600" dirty="0" smtClean="0"/>
              <a:t>своими драгоценностями, </a:t>
            </a:r>
            <a:r>
              <a:rPr lang="ru-RU" sz="2600" dirty="0" smtClean="0"/>
              <a:t>рассматривая </a:t>
            </a:r>
            <a:r>
              <a:rPr lang="ru-RU" sz="2600" dirty="0" smtClean="0"/>
              <a:t>их.  </a:t>
            </a:r>
            <a:endParaRPr lang="ru-RU" sz="2600" dirty="0" smtClean="0"/>
          </a:p>
          <a:p>
            <a:pPr algn="just">
              <a:buNone/>
            </a:pPr>
            <a:r>
              <a:rPr lang="ru-RU" sz="2600" dirty="0" smtClean="0"/>
              <a:t>Сама музыка будто мерцает, искрится</a:t>
            </a:r>
            <a:r>
              <a:rPr lang="ru-RU" sz="2600" dirty="0" smtClean="0"/>
              <a:t>, сверкает, </a:t>
            </a:r>
            <a:r>
              <a:rPr lang="ru-RU" sz="2600" dirty="0" smtClean="0"/>
              <a:t>переливается</a:t>
            </a:r>
            <a:r>
              <a:rPr lang="ru-RU" sz="2600" dirty="0" smtClean="0"/>
              <a:t>. </a:t>
            </a:r>
            <a:endParaRPr lang="ru-RU" sz="2600" dirty="0" smtClean="0"/>
          </a:p>
          <a:p>
            <a:pPr algn="just">
              <a:buNone/>
            </a:pPr>
            <a:r>
              <a:rPr lang="ru-RU" sz="2600" dirty="0" err="1" smtClean="0"/>
              <a:t>Маршевость</a:t>
            </a:r>
            <a:r>
              <a:rPr lang="ru-RU" sz="2600" dirty="0" smtClean="0"/>
              <a:t> </a:t>
            </a:r>
            <a:r>
              <a:rPr lang="ru-RU" sz="2600" dirty="0" smtClean="0"/>
              <a:t>сменилась </a:t>
            </a:r>
            <a:r>
              <a:rPr lang="ru-RU" sz="2600" dirty="0" err="1" smtClean="0"/>
              <a:t>танцевальностью</a:t>
            </a:r>
            <a:r>
              <a:rPr lang="ru-RU" sz="2600" dirty="0" smtClean="0"/>
              <a:t>.</a:t>
            </a:r>
          </a:p>
          <a:p>
            <a:pPr algn="just">
              <a:buNone/>
            </a:pPr>
            <a:r>
              <a:rPr lang="ru-RU" sz="2600" dirty="0" smtClean="0"/>
              <a:t>Две мелодии, звучащие в </a:t>
            </a:r>
            <a:r>
              <a:rPr lang="ru-RU" sz="2600" dirty="0" smtClean="0"/>
              <a:t>средней части, </a:t>
            </a:r>
            <a:r>
              <a:rPr lang="ru-RU" sz="2600" dirty="0" smtClean="0"/>
              <a:t>задумчивые </a:t>
            </a:r>
            <a:r>
              <a:rPr lang="ru-RU" sz="2600" dirty="0" smtClean="0"/>
              <a:t>и </a:t>
            </a:r>
            <a:r>
              <a:rPr lang="ru-RU" sz="2600" dirty="0" smtClean="0"/>
              <a:t>мерцающие, </a:t>
            </a:r>
            <a:r>
              <a:rPr lang="ru-RU" sz="2600" dirty="0" smtClean="0"/>
              <a:t>повторяются дважды. Второй раз </a:t>
            </a:r>
            <a:r>
              <a:rPr lang="ru-RU" sz="2600" dirty="0" smtClean="0"/>
              <a:t>это происходит ещё </a:t>
            </a:r>
            <a:r>
              <a:rPr lang="ru-RU" sz="2600" dirty="0" smtClean="0"/>
              <a:t>светлее, выше, прозрачнее</a:t>
            </a:r>
            <a:r>
              <a:rPr lang="ru-RU" sz="2600" dirty="0" smtClean="0"/>
              <a:t>.</a:t>
            </a:r>
          </a:p>
          <a:p>
            <a:pPr algn="just">
              <a:buNone/>
            </a:pPr>
            <a:r>
              <a:rPr lang="ru-RU" sz="2600" dirty="0" smtClean="0"/>
              <a:t> </a:t>
            </a:r>
            <a:br>
              <a:rPr lang="ru-RU" sz="2600" dirty="0" smtClean="0"/>
            </a:br>
            <a:endParaRPr lang="ru-RU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051720" y="0"/>
            <a:ext cx="670950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7600" b="1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норвежский композитор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600" b="1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пианист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600" b="1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дирижер</a:t>
            </a:r>
            <a:endParaRPr kumimoji="0" lang="ru-RU" sz="7600" b="1" i="0" u="none" strike="noStrike" kern="1200" cap="none" spc="0" normalizeH="0" baseline="0" noProof="0" dirty="0">
              <a:ln>
                <a:solidFill>
                  <a:srgbClr val="F79646">
                    <a:lumMod val="75000"/>
                  </a:srgb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7087" r="35032"/>
          <a:stretch/>
        </p:blipFill>
        <p:spPr>
          <a:xfrm>
            <a:off x="394133" y="1772816"/>
            <a:ext cx="5038474" cy="4896544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5600364" y="2675960"/>
            <a:ext cx="3567287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7600" b="1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Эдвард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600" b="1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Григ</a:t>
            </a:r>
            <a:endParaRPr kumimoji="0" lang="ru-RU" sz="7600" b="1" i="0" u="none" strike="noStrike" kern="1200" cap="none" spc="0" normalizeH="0" baseline="0" noProof="0" dirty="0">
              <a:ln>
                <a:solidFill>
                  <a:srgbClr val="F79646">
                    <a:lumMod val="75000"/>
                  </a:srgb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401398" y="4711781"/>
            <a:ext cx="370781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7600" b="1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1843 - 1907</a:t>
            </a:r>
            <a:endParaRPr kumimoji="0" lang="ru-RU" sz="7600" b="1" i="0" u="none" strike="noStrike" kern="1200" cap="none" spc="0" normalizeH="0" baseline="0" noProof="0" dirty="0">
              <a:ln>
                <a:solidFill>
                  <a:srgbClr val="F79646">
                    <a:lumMod val="75000"/>
                  </a:srgb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6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588"/>
            <a:ext cx="8715436" cy="2500354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/>
              <a:t>В последнем разделе повторяется музыка I части</a:t>
            </a:r>
            <a:r>
              <a:rPr lang="ru-RU" sz="2800" dirty="0" smtClean="0"/>
              <a:t>.</a:t>
            </a:r>
          </a:p>
          <a:p>
            <a:pPr algn="just">
              <a:buNone/>
            </a:pPr>
            <a:r>
              <a:rPr lang="ru-RU" sz="2800" dirty="0" smtClean="0"/>
              <a:t>При повторном прослушивании я обратил внимание, что I </a:t>
            </a:r>
            <a:r>
              <a:rPr lang="ru-RU" sz="2800" dirty="0" smtClean="0"/>
              <a:t>и III части – похожие, сходные темы, а во второй части – показ новой темы, нового </a:t>
            </a:r>
            <a:r>
              <a:rPr lang="ru-RU" sz="2800" dirty="0" smtClean="0"/>
              <a:t>образа.</a:t>
            </a: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Буквенное обозначение такой формы: А В А.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588"/>
            <a:ext cx="8715436" cy="2500354"/>
          </a:xfrm>
        </p:spPr>
        <p:txBody>
          <a:bodyPr/>
          <a:lstStyle/>
          <a:p>
            <a:pPr algn="just">
              <a:buNone/>
            </a:pPr>
            <a:r>
              <a:rPr lang="ru-RU" sz="2800" b="1" u="sng" dirty="0" smtClean="0"/>
              <a:t>Начальный раздел.</a:t>
            </a:r>
            <a:r>
              <a:rPr lang="ru-RU" sz="2800" b="1" dirty="0" smtClean="0"/>
              <a:t> </a:t>
            </a:r>
            <a:r>
              <a:rPr lang="ru-RU" sz="2800" dirty="0" smtClean="0"/>
              <a:t>Причудливый </a:t>
            </a:r>
            <a:r>
              <a:rPr lang="ru-RU" sz="2800" dirty="0" smtClean="0"/>
              <a:t>марш гномов, которые двигаются пёстрой, шумной толпой, прыгая и приплясывая на ходу.</a:t>
            </a:r>
          </a:p>
          <a:p>
            <a:pPr algn="just">
              <a:buNone/>
            </a:pPr>
            <a:r>
              <a:rPr lang="ru-RU" sz="2800" dirty="0" smtClean="0"/>
              <a:t>Постепенно шум и свист умолкают, шествие удаляется, последние гномы исчезают...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588"/>
            <a:ext cx="8715436" cy="5072122"/>
          </a:xfrm>
        </p:spPr>
        <p:txBody>
          <a:bodyPr/>
          <a:lstStyle/>
          <a:p>
            <a:pPr algn="just">
              <a:buNone/>
            </a:pPr>
            <a:r>
              <a:rPr lang="ru-RU" sz="2800" b="1" u="sng" dirty="0" smtClean="0"/>
              <a:t>Средний </a:t>
            </a:r>
            <a:r>
              <a:rPr lang="ru-RU" sz="2800" b="1" u="sng" dirty="0" smtClean="0"/>
              <a:t>раздел</a:t>
            </a:r>
            <a:r>
              <a:rPr lang="ru-RU" sz="2600" b="1" u="sng" dirty="0" smtClean="0"/>
              <a:t>.</a:t>
            </a:r>
            <a:r>
              <a:rPr lang="ru-RU" sz="2600" b="1" dirty="0" smtClean="0"/>
              <a:t> </a:t>
            </a:r>
            <a:r>
              <a:rPr lang="ru-RU" sz="2600" dirty="0" smtClean="0"/>
              <a:t>Характер </a:t>
            </a:r>
            <a:r>
              <a:rPr lang="ru-RU" sz="2600" dirty="0" smtClean="0"/>
              <a:t>музыки резко меняется: звучит мягкая, спокойная, по-народному простая и выразительная мелодия</a:t>
            </a:r>
            <a:r>
              <a:rPr lang="ru-RU" sz="2600" dirty="0" smtClean="0"/>
              <a:t>.</a:t>
            </a:r>
          </a:p>
          <a:p>
            <a:pPr algn="just">
              <a:buNone/>
            </a:pPr>
            <a:r>
              <a:rPr lang="ru-RU" sz="2600" dirty="0" smtClean="0"/>
              <a:t>Звучит нежный</a:t>
            </a:r>
            <a:r>
              <a:rPr lang="ru-RU" sz="2600" dirty="0" smtClean="0"/>
              <a:t>, лирический </a:t>
            </a:r>
            <a:r>
              <a:rPr lang="ru-RU" sz="2600" dirty="0" smtClean="0"/>
              <a:t>напев. Перед нами картина норвежской </a:t>
            </a:r>
            <a:r>
              <a:rPr lang="ru-RU" sz="2600" dirty="0" smtClean="0"/>
              <a:t>природы: </a:t>
            </a:r>
            <a:r>
              <a:rPr lang="ru-RU" sz="2600" dirty="0" smtClean="0"/>
              <a:t>чистое горное </a:t>
            </a:r>
            <a:r>
              <a:rPr lang="ru-RU" sz="2600" dirty="0" smtClean="0"/>
              <a:t>озеро, скалы, </a:t>
            </a:r>
            <a:r>
              <a:rPr lang="ru-RU" sz="2600" dirty="0" smtClean="0"/>
              <a:t>прибрежный </a:t>
            </a:r>
            <a:r>
              <a:rPr lang="ru-RU" sz="2600" dirty="0" smtClean="0"/>
              <a:t>тёмный еловый бор. </a:t>
            </a:r>
            <a:endParaRPr lang="ru-RU" sz="2600" dirty="0" smtClean="0"/>
          </a:p>
          <a:p>
            <a:pPr algn="just">
              <a:buNone/>
            </a:pPr>
            <a:r>
              <a:rPr lang="ru-RU" sz="2600" dirty="0" smtClean="0"/>
              <a:t>Песня </a:t>
            </a:r>
            <a:r>
              <a:rPr lang="ru-RU" sz="2600" dirty="0" smtClean="0"/>
              <a:t>скоро </a:t>
            </a:r>
            <a:r>
              <a:rPr lang="ru-RU" sz="2600" dirty="0" smtClean="0"/>
              <a:t>кончается и её </a:t>
            </a:r>
            <a:r>
              <a:rPr lang="ru-RU" sz="2600" dirty="0" smtClean="0"/>
              <a:t>сменяют лёгкие, порхающие </a:t>
            </a:r>
            <a:r>
              <a:rPr lang="ru-RU" sz="2600" dirty="0" smtClean="0"/>
              <a:t>звуки.</a:t>
            </a:r>
            <a:r>
              <a:rPr lang="ru-RU" sz="2600" dirty="0" smtClean="0"/>
              <a:t> </a:t>
            </a:r>
            <a:r>
              <a:rPr lang="ru-RU" sz="2600" dirty="0" smtClean="0"/>
              <a:t>Напоминают рой порхающих эльфов.</a:t>
            </a:r>
            <a:r>
              <a:rPr lang="ru-RU" sz="2600" dirty="0" smtClean="0"/>
              <a:t> </a:t>
            </a:r>
            <a:endParaRPr lang="ru-RU" sz="2600" dirty="0" smtClean="0"/>
          </a:p>
          <a:p>
            <a:pPr algn="just">
              <a:buNone/>
            </a:pPr>
            <a:r>
              <a:rPr lang="ru-RU" sz="2600" dirty="0" smtClean="0"/>
              <a:t>Музыка </a:t>
            </a:r>
            <a:r>
              <a:rPr lang="ru-RU" sz="2600" dirty="0" smtClean="0"/>
              <a:t>начала средней части повторяется ещё </a:t>
            </a:r>
            <a:r>
              <a:rPr lang="ru-RU" sz="2600" dirty="0" smtClean="0"/>
              <a:t>раз в более </a:t>
            </a:r>
            <a:r>
              <a:rPr lang="ru-RU" sz="2600" dirty="0" smtClean="0"/>
              <a:t>высоком </a:t>
            </a:r>
            <a:r>
              <a:rPr lang="ru-RU" sz="2600" dirty="0" smtClean="0"/>
              <a:t>регистре, создавая более </a:t>
            </a:r>
            <a:r>
              <a:rPr lang="ru-RU" sz="2600" dirty="0" smtClean="0"/>
              <a:t>прозрачный, </a:t>
            </a:r>
            <a:r>
              <a:rPr lang="ru-RU" sz="2600" dirty="0" smtClean="0"/>
              <a:t>лёгкий характер</a:t>
            </a:r>
            <a:r>
              <a:rPr lang="ru-RU" sz="2600" dirty="0" smtClean="0"/>
              <a:t>.</a:t>
            </a:r>
            <a:endParaRPr lang="ru-RU" sz="2600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588"/>
            <a:ext cx="8715436" cy="5072122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/>
              <a:t>Заключительный </a:t>
            </a:r>
            <a:r>
              <a:rPr lang="ru-RU" sz="2800" b="1" dirty="0" smtClean="0"/>
              <a:t>раздел</a:t>
            </a:r>
            <a:r>
              <a:rPr lang="ru-RU" sz="2800" dirty="0" smtClean="0"/>
              <a:t>: </a:t>
            </a:r>
            <a:r>
              <a:rPr lang="ru-RU" sz="2700" dirty="0" smtClean="0"/>
              <a:t>повторение </a:t>
            </a:r>
            <a:r>
              <a:rPr lang="ru-RU" sz="2700" dirty="0" smtClean="0"/>
              <a:t>первой (реприза). </a:t>
            </a:r>
            <a:endParaRPr lang="ru-RU" sz="2700" dirty="0" smtClean="0"/>
          </a:p>
          <a:p>
            <a:pPr algn="just">
              <a:buNone/>
            </a:pPr>
            <a:r>
              <a:rPr lang="ru-RU" sz="2700" dirty="0" smtClean="0"/>
              <a:t>Картина </a:t>
            </a:r>
            <a:r>
              <a:rPr lang="ru-RU" sz="2700" dirty="0" smtClean="0"/>
              <a:t>норвежского </a:t>
            </a:r>
            <a:r>
              <a:rPr lang="ru-RU" sz="2700" dirty="0" smtClean="0"/>
              <a:t>пейзажа исчезает и снова </a:t>
            </a:r>
            <a:r>
              <a:rPr lang="ru-RU" sz="2700" dirty="0" smtClean="0"/>
              <a:t>музыка воссоздаёт фантастический танец-шествие гномов. </a:t>
            </a:r>
            <a:endParaRPr lang="ru-RU" sz="2700" dirty="0" smtClean="0"/>
          </a:p>
          <a:p>
            <a:pPr algn="just">
              <a:buNone/>
            </a:pPr>
            <a:r>
              <a:rPr lang="ru-RU" sz="2700" dirty="0" smtClean="0"/>
              <a:t>Шествие </a:t>
            </a:r>
            <a:r>
              <a:rPr lang="ru-RU" sz="2700" dirty="0" smtClean="0"/>
              <a:t>постепенно приближается, музыка становится громче и громче, слышится шум, топот, свист... </a:t>
            </a:r>
          </a:p>
          <a:p>
            <a:pPr algn="just">
              <a:buNone/>
            </a:pPr>
            <a:r>
              <a:rPr lang="ru-RU" sz="2700" dirty="0" smtClean="0"/>
              <a:t>И</a:t>
            </a:r>
            <a:r>
              <a:rPr lang="ru-RU" sz="2700" dirty="0" smtClean="0"/>
              <a:t> вдруг </a:t>
            </a:r>
            <a:r>
              <a:rPr lang="ru-RU" sz="2700" dirty="0" smtClean="0"/>
              <a:t>всё </a:t>
            </a:r>
            <a:r>
              <a:rPr lang="ru-RU" sz="2700" dirty="0" smtClean="0"/>
              <a:t>успокаивается, стихает</a:t>
            </a:r>
            <a:r>
              <a:rPr lang="ru-RU" sz="2700" dirty="0" smtClean="0"/>
              <a:t>: гномы удаляются и, наконец, </a:t>
            </a:r>
            <a:r>
              <a:rPr lang="ru-RU" sz="2700" dirty="0" smtClean="0"/>
              <a:t>исчезают вдали</a:t>
            </a:r>
            <a:r>
              <a:rPr lang="ru-RU" sz="2700" dirty="0" smtClean="0"/>
              <a:t>...</a:t>
            </a:r>
          </a:p>
          <a:p>
            <a:pPr algn="just">
              <a:buNone/>
            </a:pPr>
            <a:r>
              <a:rPr lang="ru-RU" sz="2700" dirty="0" smtClean="0"/>
              <a:t>В конце пьесы, когда </a:t>
            </a:r>
            <a:r>
              <a:rPr lang="ru-RU" sz="2700" dirty="0" smtClean="0"/>
              <a:t>казалось бы все исчезает, звучность </a:t>
            </a:r>
            <a:r>
              <a:rPr lang="ru-RU" sz="2700" dirty="0" smtClean="0"/>
              <a:t>затихает, </a:t>
            </a:r>
            <a:r>
              <a:rPr lang="ru-RU" sz="2700" dirty="0" smtClean="0"/>
              <a:t>внезапно </a:t>
            </a:r>
            <a:r>
              <a:rPr lang="ru-RU" sz="2700" dirty="0" smtClean="0"/>
              <a:t>раздаются два громких, сердитых возгласа, Жёсткие, угрожающие аккорды заканчивают эту сказочную пьесу.</a:t>
            </a:r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Мое отношение</a:t>
            </a:r>
            <a:endParaRPr lang="ru-RU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043510"/>
          </a:xfrm>
        </p:spPr>
        <p:txBody>
          <a:bodyPr/>
          <a:lstStyle/>
          <a:p>
            <a:pPr algn="just">
              <a:buNone/>
            </a:pP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музыкального произведения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трудно передать словами.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 более школьнику, который не владеет музыкальной грамотой.</a:t>
            </a:r>
          </a:p>
          <a:p>
            <a:pPr algn="just">
              <a:buNone/>
            </a:pP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Его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нельзя увидеть или прочесть –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можно почувствовать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пережить. </a:t>
            </a:r>
            <a:endParaRPr lang="ru-RU" sz="27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None/>
            </a:pP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Понять музыку Эдварда Грига мне во многом помог мультфильм «Гномы и Горный Король». Понравился и мультфильм «В пещере горного короля».</a:t>
            </a:r>
          </a:p>
          <a:p>
            <a:pPr algn="just">
              <a:buNone/>
            </a:pP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Мультфильмы мне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помгли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разделить чувства, настроения, мысли, которые владели великим норвежским композитором Эдвардом Григом во время создания произведения.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pPr algn="just"/>
            <a:r>
              <a:rPr lang="ru-RU" sz="4000" u="sng" dirty="0"/>
              <a:t>Сюита</a:t>
            </a:r>
            <a:r>
              <a:rPr lang="ru-RU" sz="4000" dirty="0"/>
              <a:t> – это музыкальное произведение, состоящее из нескольких самостоятельных частей разных по характеру, объединенных общим художественным замыслом и программой.</a:t>
            </a:r>
          </a:p>
        </p:txBody>
      </p:sp>
    </p:spTree>
    <p:extLst>
      <p:ext uri="{BB962C8B-B14F-4D97-AF65-F5344CB8AC3E}">
        <p14:creationId xmlns:p14="http://schemas.microsoft.com/office/powerpoint/2010/main" xmlns="" val="424455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928992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023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Звучит спокойная</a:t>
            </a:r>
            <a:r>
              <a:rPr lang="ru-RU" dirty="0" smtClean="0"/>
              <a:t>, безмятежная мелодия</a:t>
            </a:r>
            <a:r>
              <a:rPr lang="ru-RU" dirty="0" smtClean="0"/>
              <a:t>, которая построена </a:t>
            </a:r>
            <a:r>
              <a:rPr lang="ru-RU" dirty="0" smtClean="0"/>
              <a:t>на </a:t>
            </a:r>
            <a:r>
              <a:rPr lang="ru-RU" dirty="0" err="1" smtClean="0"/>
              <a:t>опевании</a:t>
            </a:r>
            <a:r>
              <a:rPr lang="ru-RU" dirty="0" smtClean="0"/>
              <a:t> мажорного </a:t>
            </a:r>
            <a:r>
              <a:rPr lang="ru-RU" dirty="0" smtClean="0"/>
              <a:t>трезвучия и очень напоминает </a:t>
            </a:r>
            <a:r>
              <a:rPr lang="ru-RU" dirty="0" smtClean="0"/>
              <a:t>простой пастуший наигрыш.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Одну </a:t>
            </a:r>
            <a:r>
              <a:rPr lang="ru-RU" dirty="0" smtClean="0"/>
              <a:t>и </a:t>
            </a:r>
            <a:r>
              <a:rPr lang="ru-RU" dirty="0" smtClean="0"/>
              <a:t>ту </a:t>
            </a:r>
            <a:r>
              <a:rPr lang="ru-RU" dirty="0" smtClean="0"/>
              <a:t>же </a:t>
            </a:r>
            <a:r>
              <a:rPr lang="ru-RU" dirty="0" smtClean="0"/>
              <a:t>фразу мы слышим </a:t>
            </a:r>
            <a:r>
              <a:rPr lang="ru-RU" dirty="0" smtClean="0"/>
              <a:t>у флейты и </a:t>
            </a:r>
            <a:r>
              <a:rPr lang="ru-RU" dirty="0" smtClean="0"/>
              <a:t>гобоя, звучащую </a:t>
            </a:r>
            <a:r>
              <a:rPr lang="ru-RU" dirty="0" smtClean="0"/>
              <a:t>в разных октавах, </a:t>
            </a:r>
            <a:r>
              <a:rPr lang="ru-RU" dirty="0" smtClean="0"/>
              <a:t>и напоминает </a:t>
            </a:r>
            <a:r>
              <a:rPr lang="ru-RU" dirty="0" err="1" smtClean="0"/>
              <a:t>переклики</a:t>
            </a:r>
            <a:r>
              <a:rPr lang="ru-RU" dirty="0" smtClean="0"/>
              <a:t> </a:t>
            </a:r>
            <a:r>
              <a:rPr lang="ru-RU" dirty="0" smtClean="0"/>
              <a:t>на большом расстоянии </a:t>
            </a:r>
            <a:r>
              <a:rPr lang="ru-RU" dirty="0" smtClean="0"/>
              <a:t>двух </a:t>
            </a:r>
            <a:r>
              <a:rPr lang="ru-RU" dirty="0" smtClean="0"/>
              <a:t>пастушеских </a:t>
            </a:r>
            <a:r>
              <a:rPr lang="ru-RU" dirty="0" smtClean="0"/>
              <a:t>рожков.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УТРО.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Сюита № 1 из пьесы «Пер-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Гюнт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1124744"/>
            <a:ext cx="8712968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Звучит мягкая, песенная, светлая, спокойная, лирическая.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dirty="0" smtClean="0">
                <a:solidFill>
                  <a:sysClr val="windowText" lastClr="000000"/>
                </a:solidFill>
                <a:latin typeface="Calibri"/>
              </a:rPr>
              <a:t>В пьесе звучат струнные инструменты, флейта, гобой,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валторна, хода.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конце пьесы звучит весь оркестр.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Пьеса строится на вариантном развитии одной пентатонной мелодии.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Темп пьесы неторопливый.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Фактура гомофонно-гармоническая. </a:t>
            </a:r>
          </a:p>
        </p:txBody>
      </p:sp>
    </p:spTree>
    <p:extLst>
      <p:ext uri="{BB962C8B-B14F-4D97-AF65-F5344CB8AC3E}">
        <p14:creationId xmlns:p14="http://schemas.microsoft.com/office/powerpoint/2010/main" xmlns="" val="3030657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51520" y="1124744"/>
            <a:ext cx="8712968" cy="5616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just">
              <a:buNone/>
            </a:pPr>
            <a:r>
              <a:rPr lang="ru-RU" dirty="0" smtClean="0"/>
              <a:t>Кругом стоит утренняя </a:t>
            </a:r>
            <a:r>
              <a:rPr lang="ru-RU" dirty="0" smtClean="0"/>
              <a:t>тишина. </a:t>
            </a:r>
            <a:r>
              <a:rPr lang="ru-RU" dirty="0" smtClean="0"/>
              <a:t>И вот только-только </a:t>
            </a:r>
            <a:r>
              <a:rPr lang="ru-RU" dirty="0" smtClean="0"/>
              <a:t>начинает вставать солнце.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Каданс </a:t>
            </a:r>
            <a:r>
              <a:rPr lang="ru-RU" dirty="0" smtClean="0"/>
              <a:t>второй фразы модулирует в другую тональность, «перекрашивает» </a:t>
            </a:r>
            <a:r>
              <a:rPr lang="ru-RU" dirty="0" smtClean="0"/>
              <a:t>тему.</a:t>
            </a:r>
          </a:p>
          <a:p>
            <a:pPr algn="just">
              <a:buNone/>
            </a:pPr>
            <a:r>
              <a:rPr lang="ru-RU" dirty="0" smtClean="0"/>
              <a:t>Следующие </a:t>
            </a:r>
            <a:r>
              <a:rPr lang="ru-RU" dirty="0" smtClean="0"/>
              <a:t>два проведения, снова у флейты и гобоя, будут именно в этой, новой тональности.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Теперь солнце </a:t>
            </a:r>
            <a:r>
              <a:rPr lang="ru-RU" dirty="0" smtClean="0"/>
              <a:t>поднялось </a:t>
            </a:r>
            <a:r>
              <a:rPr lang="ru-RU" dirty="0" smtClean="0"/>
              <a:t>чуть-чуть </a:t>
            </a:r>
            <a:r>
              <a:rPr lang="ru-RU" dirty="0" smtClean="0"/>
              <a:t>выше, и все краски изменились.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Далее </a:t>
            </a:r>
            <a:r>
              <a:rPr lang="ru-RU" dirty="0" smtClean="0"/>
              <a:t>тема </a:t>
            </a:r>
            <a:r>
              <a:rPr lang="ru-RU" dirty="0" smtClean="0"/>
              <a:t>будет звучать </a:t>
            </a:r>
            <a:r>
              <a:rPr lang="ru-RU" dirty="0" smtClean="0"/>
              <a:t>у </a:t>
            </a:r>
            <a:r>
              <a:rPr lang="ru-RU" dirty="0" smtClean="0"/>
              <a:t>скрипок и гораздо </a:t>
            </a:r>
            <a:r>
              <a:rPr lang="ru-RU" dirty="0" smtClean="0"/>
              <a:t>громче. </a:t>
            </a:r>
            <a:r>
              <a:rPr lang="ru-RU" dirty="0" smtClean="0"/>
              <a:t>А солнце становится всё </a:t>
            </a:r>
            <a:r>
              <a:rPr lang="ru-RU" dirty="0" smtClean="0"/>
              <a:t>ярче, </a:t>
            </a:r>
            <a:r>
              <a:rPr lang="ru-RU" dirty="0" smtClean="0"/>
              <a:t>поднимается всё </a:t>
            </a:r>
            <a:r>
              <a:rPr lang="ru-RU" dirty="0" smtClean="0"/>
              <a:t>выше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030657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51520" y="1124744"/>
            <a:ext cx="8712968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just">
              <a:buNone/>
            </a:pPr>
            <a:r>
              <a:rPr lang="ru-RU" dirty="0" smtClean="0"/>
              <a:t>В</a:t>
            </a:r>
            <a:r>
              <a:rPr lang="ru-RU" dirty="0" smtClean="0"/>
              <a:t> этой миниатюре Григ использует форму </a:t>
            </a:r>
            <a:r>
              <a:rPr lang="ru-RU" b="1" dirty="0" smtClean="0"/>
              <a:t>свободного развёртывания</a:t>
            </a:r>
            <a:r>
              <a:rPr lang="ru-RU" dirty="0" smtClean="0"/>
              <a:t>. </a:t>
            </a:r>
            <a:r>
              <a:rPr lang="ru-RU" dirty="0" smtClean="0"/>
              <a:t>Между разделами нет границ, мы слышим </a:t>
            </a:r>
            <a:r>
              <a:rPr lang="ru-RU" dirty="0" smtClean="0"/>
              <a:t>только постепенное нарастание.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Музыка </a:t>
            </a:r>
            <a:r>
              <a:rPr lang="ru-RU" dirty="0" smtClean="0"/>
              <a:t>звучит всё громче, </a:t>
            </a:r>
            <a:r>
              <a:rPr lang="ru-RU" dirty="0" smtClean="0"/>
              <a:t>добавляются </a:t>
            </a:r>
            <a:r>
              <a:rPr lang="ru-RU" dirty="0" smtClean="0"/>
              <a:t>всё новые и новые </a:t>
            </a:r>
            <a:r>
              <a:rPr lang="ru-RU" dirty="0" smtClean="0"/>
              <a:t>инструменты.</a:t>
            </a:r>
          </a:p>
          <a:p>
            <a:pPr algn="just">
              <a:buNone/>
            </a:pPr>
            <a:r>
              <a:rPr lang="ru-RU" dirty="0" smtClean="0"/>
              <a:t>Появляются </a:t>
            </a:r>
            <a:r>
              <a:rPr lang="ru-RU" dirty="0" smtClean="0"/>
              <a:t>новые тональные </a:t>
            </a:r>
            <a:r>
              <a:rPr lang="ru-RU" dirty="0" smtClean="0"/>
              <a:t>краски.</a:t>
            </a:r>
          </a:p>
          <a:p>
            <a:pPr algn="just">
              <a:buNone/>
            </a:pPr>
            <a:r>
              <a:rPr lang="ru-RU" dirty="0" smtClean="0"/>
              <a:t>Мелодия как бы растворяется </a:t>
            </a:r>
            <a:r>
              <a:rPr lang="ru-RU" dirty="0" smtClean="0"/>
              <a:t>в звучных, радостных арпеджио всей струнной группы.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06579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672aafa498cc5bfc16b2f4d6f34c77d9da90"/>
</p:tagLst>
</file>

<file path=ppt/theme/theme1.xml><?xml version="1.0" encoding="utf-8"?>
<a:theme xmlns:a="http://schemas.openxmlformats.org/drawingml/2006/main" name="Музык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Музыка 2</Template>
  <TotalTime>222</TotalTime>
  <Words>760</Words>
  <Application>Microsoft Office PowerPoint</Application>
  <PresentationFormat>Экран (4:3)</PresentationFormat>
  <Paragraphs>144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Музыка 2</vt:lpstr>
      <vt:lpstr>Музыка Эдварда Грига</vt:lpstr>
      <vt:lpstr>Слайд 2</vt:lpstr>
      <vt:lpstr>Слайд 3</vt:lpstr>
      <vt:lpstr>Слайд 4</vt:lpstr>
      <vt:lpstr>Слайд 5</vt:lpstr>
      <vt:lpstr>Слайд 6</vt:lpstr>
      <vt:lpstr>УТРО.  Сюита № 1 из пьесы «Пер-Гюнт»</vt:lpstr>
      <vt:lpstr>Слайд 8</vt:lpstr>
      <vt:lpstr>Слайд 9</vt:lpstr>
      <vt:lpstr>Слайд 10</vt:lpstr>
      <vt:lpstr>Слайд 11</vt:lpstr>
      <vt:lpstr>УТРО.  Сюита № 1 из пьесы «Пер-Гюнт»</vt:lpstr>
      <vt:lpstr>Слайд 13</vt:lpstr>
      <vt:lpstr>Слайд 14</vt:lpstr>
      <vt:lpstr>Слайд 15</vt:lpstr>
      <vt:lpstr>В ПЕЩЕРЕ ГОРНОГО КОРОЛЯ.  Сюита № 1 из пьесы «Пер-Гюнт»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ШЕСТВИЕ ГНОМОВ.  Лирическая сюита для оркестра</vt:lpstr>
      <vt:lpstr>Слайд 28</vt:lpstr>
      <vt:lpstr>Слайд 29</vt:lpstr>
      <vt:lpstr>Слайд 30</vt:lpstr>
      <vt:lpstr>Слайд 31</vt:lpstr>
      <vt:lpstr>Слайд 32</vt:lpstr>
      <vt:lpstr>Слайд 33</vt:lpstr>
      <vt:lpstr>Мое отношение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«Музыка 2»</dc:title>
  <dc:creator>Ольга Михайловна</dc:creator>
  <cp:lastModifiedBy>Инна</cp:lastModifiedBy>
  <cp:revision>15</cp:revision>
  <dcterms:created xsi:type="dcterms:W3CDTF">2014-11-15T20:24:19Z</dcterms:created>
  <dcterms:modified xsi:type="dcterms:W3CDTF">2018-11-20T06:06:26Z</dcterms:modified>
</cp:coreProperties>
</file>