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58" r:id="rId5"/>
    <p:sldId id="260" r:id="rId6"/>
    <p:sldId id="261" r:id="rId7"/>
    <p:sldId id="257" r:id="rId8"/>
    <p:sldId id="263" r:id="rId9"/>
    <p:sldId id="264" r:id="rId10"/>
    <p:sldId id="262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4312-8E62-4564-A8EA-B6FFA1A6BF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9AC-C6B5-47DB-89DF-D40BB91D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4312-8E62-4564-A8EA-B6FFA1A6BF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9AC-C6B5-47DB-89DF-D40BB91D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4312-8E62-4564-A8EA-B6FFA1A6BF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9AC-C6B5-47DB-89DF-D40BB91D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4312-8E62-4564-A8EA-B6FFA1A6BF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9AC-C6B5-47DB-89DF-D40BB91D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4312-8E62-4564-A8EA-B6FFA1A6BF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9AC-C6B5-47DB-89DF-D40BB91D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4312-8E62-4564-A8EA-B6FFA1A6BF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9AC-C6B5-47DB-89DF-D40BB91D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4312-8E62-4564-A8EA-B6FFA1A6BF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9AC-C6B5-47DB-89DF-D40BB91D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4312-8E62-4564-A8EA-B6FFA1A6BF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9AC-C6B5-47DB-89DF-D40BB91D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4312-8E62-4564-A8EA-B6FFA1A6BF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9AC-C6B5-47DB-89DF-D40BB91D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4312-8E62-4564-A8EA-B6FFA1A6BF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9AC-C6B5-47DB-89DF-D40BB91D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4312-8E62-4564-A8EA-B6FFA1A6BF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09AC-C6B5-47DB-89DF-D40BB91D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C4312-8E62-4564-A8EA-B6FFA1A6BF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B09AC-C6B5-47DB-89DF-D40BB91D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9797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Дистанционная олимпиада по музыке 1-4 классы 1 тур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2018-2019 уч</a:t>
            </a:r>
            <a:r>
              <a:rPr lang="ru-RU" dirty="0" smtClean="0">
                <a:solidFill>
                  <a:schemeClr val="bg1"/>
                </a:solidFill>
              </a:rPr>
              <a:t>ебный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48264" y="4221088"/>
            <a:ext cx="1792288" cy="103252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 работу: </a:t>
            </a:r>
            <a:r>
              <a:rPr lang="ru-RU" dirty="0" err="1" smtClean="0">
                <a:solidFill>
                  <a:schemeClr val="bg1"/>
                </a:solidFill>
              </a:rPr>
              <a:t>Габдрафикова</a:t>
            </a:r>
            <a:r>
              <a:rPr lang="ru-RU" dirty="0" smtClean="0">
                <a:solidFill>
                  <a:schemeClr val="bg1"/>
                </a:solidFill>
              </a:rPr>
              <a:t> Зарина 2в класс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IMG_20181119_1432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645024"/>
            <a:ext cx="158901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chemeClr val="bg1"/>
                </a:solidFill>
              </a:rPr>
              <a:t>Использование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Композиция «В</a:t>
            </a:r>
            <a:r>
              <a:rPr lang="ru-RU" dirty="0">
                <a:solidFill>
                  <a:schemeClr val="bg1"/>
                </a:solidFill>
              </a:rPr>
              <a:t> пещере </a:t>
            </a:r>
            <a:r>
              <a:rPr lang="ru-RU" dirty="0" smtClean="0">
                <a:solidFill>
                  <a:schemeClr val="bg1"/>
                </a:solidFill>
              </a:rPr>
              <a:t>Горного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Короля</a:t>
            </a:r>
            <a:r>
              <a:rPr lang="ru-RU" dirty="0">
                <a:solidFill>
                  <a:schemeClr val="bg1"/>
                </a:solidFill>
              </a:rPr>
              <a:t>» стала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 наряду с </a:t>
            </a: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en-US" u="sng" dirty="0" smtClean="0">
                <a:solidFill>
                  <a:schemeClr val="bg1"/>
                </a:solidFill>
              </a:rPr>
              <a:t>O Fortuna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r>
              <a:rPr lang="ru-RU" dirty="0">
                <a:solidFill>
                  <a:schemeClr val="bg1"/>
                </a:solidFill>
              </a:rPr>
              <a:t> Карла </a:t>
            </a:r>
            <a:r>
              <a:rPr lang="ru-RU" dirty="0" err="1">
                <a:solidFill>
                  <a:schemeClr val="bg1"/>
                </a:solidFill>
              </a:rPr>
              <a:t>Орфа</a:t>
            </a:r>
            <a:r>
              <a:rPr lang="ru-RU" dirty="0">
                <a:solidFill>
                  <a:schemeClr val="bg1"/>
                </a:solidFill>
              </a:rPr>
              <a:t> и «</a:t>
            </a:r>
            <a:r>
              <a:rPr lang="ru-RU" dirty="0" smtClean="0">
                <a:solidFill>
                  <a:schemeClr val="bg1"/>
                </a:solidFill>
              </a:rPr>
              <a:t>Полётом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 Шмеля» </a:t>
            </a:r>
            <a:r>
              <a:rPr lang="ru-RU" dirty="0" smtClean="0">
                <a:solidFill>
                  <a:schemeClr val="bg1"/>
                </a:solidFill>
              </a:rPr>
              <a:t>Римского-Корсакова</a:t>
            </a:r>
            <a:r>
              <a:rPr lang="ru-RU" dirty="0">
                <a:solidFill>
                  <a:schemeClr val="bg1"/>
                </a:solidFill>
              </a:rPr>
              <a:t>, одной из </a:t>
            </a:r>
            <a:r>
              <a:rPr lang="ru-RU" dirty="0" smtClean="0">
                <a:solidFill>
                  <a:schemeClr val="bg1"/>
                </a:solidFill>
              </a:rPr>
              <a:t>самых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 узнаваемых классических тем. Она пережила </a:t>
            </a:r>
            <a:r>
              <a:rPr lang="ru-RU" dirty="0" smtClean="0">
                <a:solidFill>
                  <a:schemeClr val="bg1"/>
                </a:solidFill>
              </a:rPr>
              <a:t>десятки</a:t>
            </a:r>
            <a:r>
              <a:rPr lang="ru-RU" dirty="0">
                <a:solidFill>
                  <a:schemeClr val="bg1"/>
                </a:solidFill>
              </a:rPr>
              <a:t> обработок </a:t>
            </a:r>
            <a:r>
              <a:rPr lang="ru-RU" dirty="0" smtClean="0">
                <a:solidFill>
                  <a:schemeClr val="bg1"/>
                </a:solidFill>
              </a:rPr>
              <a:t>эстрадными </a:t>
            </a:r>
            <a:r>
              <a:rPr lang="ru-RU" dirty="0" err="1" smtClean="0">
                <a:solidFill>
                  <a:schemeClr val="bg1"/>
                </a:solidFill>
              </a:rPr>
              <a:t>исполнителями.</a:t>
            </a:r>
            <a:r>
              <a:rPr lang="ru-RU" u="sng" dirty="0" err="1" smtClean="0">
                <a:solidFill>
                  <a:schemeClr val="bg1"/>
                </a:solidFill>
              </a:rPr>
              <a:t>Кэндис</a:t>
            </a:r>
            <a:r>
              <a:rPr lang="ru-RU" u="sng" dirty="0" smtClean="0">
                <a:solidFill>
                  <a:schemeClr val="bg1"/>
                </a:solidFill>
              </a:rPr>
              <a:t> </a:t>
            </a:r>
            <a:r>
              <a:rPr lang="ru-RU" u="sng" dirty="0" err="1" smtClean="0">
                <a:solidFill>
                  <a:schemeClr val="bg1"/>
                </a:solidFill>
              </a:rPr>
              <a:t>Найт</a:t>
            </a:r>
            <a:r>
              <a:rPr lang="ru-RU" dirty="0">
                <a:solidFill>
                  <a:schemeClr val="bg1"/>
                </a:solidFill>
              </a:rPr>
              <a:t> даже написала текст для этой </a:t>
            </a:r>
            <a:r>
              <a:rPr lang="ru-RU" dirty="0" smtClean="0">
                <a:solidFill>
                  <a:schemeClr val="bg1"/>
                </a:solidFill>
              </a:rPr>
              <a:t>композиции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 (на английском языке), и </a:t>
            </a:r>
            <a:r>
              <a:rPr lang="ru-RU" dirty="0" smtClean="0">
                <a:solidFill>
                  <a:schemeClr val="bg1"/>
                </a:solidFill>
              </a:rPr>
              <a:t>она исполнялась</a:t>
            </a:r>
            <a:r>
              <a:rPr lang="ru-RU" dirty="0">
                <a:solidFill>
                  <a:schemeClr val="bg1"/>
                </a:solidFill>
              </a:rPr>
              <a:t> как песня 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группой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Rainbow</a:t>
            </a:r>
            <a:r>
              <a:rPr lang="ru-RU" dirty="0">
                <a:solidFill>
                  <a:schemeClr val="bg1"/>
                </a:solidFill>
              </a:rPr>
              <a:t>. </a:t>
            </a:r>
            <a:r>
              <a:rPr lang="ru-RU" dirty="0" smtClean="0">
                <a:solidFill>
                  <a:schemeClr val="bg1"/>
                </a:solidFill>
              </a:rPr>
              <a:t>Текст</a:t>
            </a:r>
            <a:r>
              <a:rPr lang="ru-RU" dirty="0">
                <a:solidFill>
                  <a:schemeClr val="bg1"/>
                </a:solidFill>
              </a:rPr>
              <a:t> этой </a:t>
            </a:r>
            <a:r>
              <a:rPr lang="ru-RU" dirty="0" smtClean="0">
                <a:solidFill>
                  <a:schemeClr val="bg1"/>
                </a:solidFill>
              </a:rPr>
              <a:t>песни</a:t>
            </a:r>
            <a:r>
              <a:rPr lang="ru-RU" dirty="0">
                <a:solidFill>
                  <a:schemeClr val="bg1"/>
                </a:solidFill>
              </a:rPr>
              <a:t> является вольным 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пересказом</a:t>
            </a:r>
            <a:r>
              <a:rPr lang="ru-RU" dirty="0">
                <a:solidFill>
                  <a:schemeClr val="bg1"/>
                </a:solidFill>
              </a:rPr>
              <a:t> фрагмента пьесы </a:t>
            </a:r>
            <a:r>
              <a:rPr lang="ru-RU" dirty="0" smtClean="0">
                <a:solidFill>
                  <a:schemeClr val="bg1"/>
                </a:solidFill>
              </a:rPr>
              <a:t>от имени</a:t>
            </a:r>
            <a:r>
              <a:rPr lang="ru-RU" dirty="0">
                <a:solidFill>
                  <a:schemeClr val="bg1"/>
                </a:solidFill>
              </a:rPr>
              <a:t> Горного 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Короля.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Обработки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Следующие группы записывали свои </a:t>
            </a:r>
            <a:r>
              <a:rPr lang="ru-RU" dirty="0" err="1">
                <a:solidFill>
                  <a:schemeClr val="bg1"/>
                </a:solidFill>
              </a:rPr>
              <a:t>кавер-версии</a:t>
            </a:r>
            <a:r>
              <a:rPr lang="ru-RU" dirty="0">
                <a:solidFill>
                  <a:schemeClr val="bg1"/>
                </a:solidFill>
              </a:rPr>
              <a:t> «Горного Короля» (не считая обычного использования </a:t>
            </a:r>
            <a:r>
              <a:rPr lang="ru-RU" dirty="0" smtClean="0">
                <a:solidFill>
                  <a:schemeClr val="bg1"/>
                </a:solidFill>
              </a:rPr>
              <a:t>в качестве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интро</a:t>
            </a:r>
            <a:r>
              <a:rPr lang="ru-RU" dirty="0" smtClean="0">
                <a:solidFill>
                  <a:schemeClr val="bg1"/>
                </a:solidFill>
              </a:rPr>
              <a:t>/утро</a:t>
            </a:r>
            <a:r>
              <a:rPr lang="ru-RU" dirty="0">
                <a:solidFill>
                  <a:schemeClr val="bg1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Э.Григ - Утро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жэ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7541" y="1284496"/>
            <a:ext cx="7058835" cy="4611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Сюита «Пер </a:t>
            </a:r>
            <a:r>
              <a:rPr lang="ru-RU" b="1" dirty="0" err="1">
                <a:solidFill>
                  <a:schemeClr val="bg1"/>
                </a:solidFill>
              </a:rPr>
              <a:t>Гюнт</a:t>
            </a:r>
            <a:r>
              <a:rPr lang="ru-RU" b="1" dirty="0">
                <a:solidFill>
                  <a:schemeClr val="bg1"/>
                </a:solidFill>
              </a:rPr>
              <a:t>»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(норв.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i="1" dirty="0" err="1">
                <a:solidFill>
                  <a:schemeClr val="bg1"/>
                </a:solidFill>
              </a:rPr>
              <a:t>Peer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Gynt</a:t>
            </a:r>
            <a:r>
              <a:rPr lang="ru-RU" dirty="0">
                <a:solidFill>
                  <a:schemeClr val="bg1"/>
                </a:solidFill>
              </a:rPr>
              <a:t>) — камерно-симфоническое музыкальное произведение, специально написанное к </a:t>
            </a:r>
            <a:r>
              <a:rPr lang="ru-RU" dirty="0" smtClean="0">
                <a:solidFill>
                  <a:schemeClr val="bg1"/>
                </a:solidFill>
              </a:rPr>
              <a:t>одноименной театральной пьесе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Генрика Ибсена норвежским композитором</a:t>
            </a:r>
          </a:p>
          <a:p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Эдвардом Григом</a:t>
            </a:r>
            <a:r>
              <a:rPr lang="ru-RU" dirty="0">
                <a:solidFill>
                  <a:schemeClr val="bg1"/>
                </a:solidFill>
              </a:rPr>
              <a:t> в 1875 году (соч. 23). Премьера постановки пьесы (вместе с музыкой Э. Грига) состоялась 24 февраля 1876 года в Христиании (ныне город </a:t>
            </a:r>
            <a:r>
              <a:rPr lang="ru-RU" dirty="0" smtClean="0">
                <a:solidFill>
                  <a:schemeClr val="bg1"/>
                </a:solidFill>
              </a:rPr>
              <a:t>Осло).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История </a:t>
            </a:r>
            <a:r>
              <a:rPr lang="ru-RU" dirty="0" smtClean="0">
                <a:solidFill>
                  <a:schemeClr val="bg1"/>
                </a:solidFill>
              </a:rPr>
              <a:t>создания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Изначально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партитура</a:t>
            </a:r>
            <a:r>
              <a:rPr lang="ru-RU" dirty="0">
                <a:solidFill>
                  <a:schemeClr val="bg1"/>
                </a:solidFill>
              </a:rPr>
              <a:t> состояла из пяти актов и содержала 28 музыкальных </a:t>
            </a:r>
            <a:r>
              <a:rPr lang="ru-RU" dirty="0" smtClean="0">
                <a:solidFill>
                  <a:schemeClr val="bg1"/>
                </a:solidFill>
              </a:rPr>
              <a:t>произведений. </a:t>
            </a:r>
            <a:r>
              <a:rPr lang="ru-RU" dirty="0">
                <a:solidFill>
                  <a:schemeClr val="bg1"/>
                </a:solidFill>
              </a:rPr>
              <a:t>Но потом большая их часть была утрачена вплоть до 1980-х </a:t>
            </a:r>
            <a:r>
              <a:rPr lang="ru-RU" dirty="0" smtClean="0">
                <a:solidFill>
                  <a:schemeClr val="bg1"/>
                </a:solidFill>
              </a:rPr>
              <a:t>годов.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настоящее время 8 наиболее популярных музыкальных композиций составляют 2 </a:t>
            </a:r>
            <a:r>
              <a:rPr lang="ru-RU" dirty="0" smtClean="0">
                <a:solidFill>
                  <a:schemeClr val="bg1"/>
                </a:solidFill>
              </a:rPr>
              <a:t>сюиты.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</a:t>
            </a:r>
            <a:r>
              <a:rPr lang="ru-RU" dirty="0" smtClean="0">
                <a:solidFill>
                  <a:schemeClr val="bg1"/>
                </a:solidFill>
              </a:rPr>
              <a:t>ествие гномов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шестви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600200"/>
            <a:ext cx="7992888" cy="4853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Эдвард </a:t>
            </a:r>
            <a:r>
              <a:rPr lang="ru-RU" dirty="0" err="1" smtClean="0">
                <a:solidFill>
                  <a:schemeClr val="bg1"/>
                </a:solidFill>
              </a:rPr>
              <a:t>Хагеруп</a:t>
            </a:r>
            <a:r>
              <a:rPr lang="ru-RU" dirty="0" smtClean="0">
                <a:solidFill>
                  <a:schemeClr val="bg1"/>
                </a:solidFill>
              </a:rPr>
              <a:t> Григ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fontAlgn="t"/>
            <a:r>
              <a:rPr lang="ru-RU" sz="3400" dirty="0" smtClean="0">
                <a:solidFill>
                  <a:schemeClr val="bg1"/>
                </a:solidFill>
              </a:rPr>
              <a:t/>
            </a:r>
            <a:br>
              <a:rPr lang="ru-RU" sz="3400" dirty="0" smtClean="0">
                <a:solidFill>
                  <a:schemeClr val="bg1"/>
                </a:solidFill>
              </a:rPr>
            </a:br>
            <a:r>
              <a:rPr lang="ru-RU" sz="3400" dirty="0" smtClean="0">
                <a:solidFill>
                  <a:schemeClr val="bg1"/>
                </a:solidFill>
              </a:rPr>
              <a:t>Дата</a:t>
            </a:r>
            <a:r>
              <a:rPr lang="ru-RU" sz="3400" dirty="0" smtClean="0">
                <a:solidFill>
                  <a:schemeClr val="bg1"/>
                </a:solidFill>
              </a:rPr>
              <a:t> </a:t>
            </a:r>
            <a:r>
              <a:rPr lang="ru-RU" sz="3400" dirty="0" smtClean="0">
                <a:solidFill>
                  <a:schemeClr val="bg1"/>
                </a:solidFill>
              </a:rPr>
              <a:t>рождения: 15 июня 1843г..</a:t>
            </a:r>
          </a:p>
          <a:p>
            <a:pPr fontAlgn="t"/>
            <a:r>
              <a:rPr lang="ru-RU" sz="3400" dirty="0" smtClean="0">
                <a:solidFill>
                  <a:schemeClr val="bg1"/>
                </a:solidFill>
              </a:rPr>
              <a:t>Место</a:t>
            </a:r>
            <a:r>
              <a:rPr lang="ru-RU" sz="3400" dirty="0" smtClean="0">
                <a:solidFill>
                  <a:schemeClr val="bg1"/>
                </a:solidFill>
              </a:rPr>
              <a:t> </a:t>
            </a:r>
            <a:r>
              <a:rPr lang="ru-RU" sz="3400" dirty="0" smtClean="0">
                <a:solidFill>
                  <a:schemeClr val="bg1"/>
                </a:solidFill>
              </a:rPr>
              <a:t>рождения: Берген,</a:t>
            </a:r>
            <a:r>
              <a:rPr lang="ru-RU" sz="3400" dirty="0" smtClean="0">
                <a:solidFill>
                  <a:schemeClr val="bg1"/>
                </a:solidFill>
              </a:rPr>
              <a:t> </a:t>
            </a:r>
            <a:r>
              <a:rPr lang="ru-RU" sz="3400" dirty="0" smtClean="0">
                <a:solidFill>
                  <a:schemeClr val="bg1"/>
                </a:solidFill>
              </a:rPr>
              <a:t>Норвегия.</a:t>
            </a:r>
          </a:p>
          <a:p>
            <a:pPr fontAlgn="t"/>
            <a:r>
              <a:rPr lang="ru-RU" sz="3400" dirty="0" smtClean="0">
                <a:solidFill>
                  <a:schemeClr val="bg1"/>
                </a:solidFill>
              </a:rPr>
              <a:t>Дата</a:t>
            </a:r>
            <a:r>
              <a:rPr lang="ru-RU" sz="3400" dirty="0" smtClean="0">
                <a:solidFill>
                  <a:schemeClr val="bg1"/>
                </a:solidFill>
              </a:rPr>
              <a:t> </a:t>
            </a:r>
            <a:r>
              <a:rPr lang="ru-RU" sz="3400" dirty="0" smtClean="0">
                <a:solidFill>
                  <a:schemeClr val="bg1"/>
                </a:solidFill>
              </a:rPr>
              <a:t>смерти: 4 сентября 1907г.</a:t>
            </a:r>
            <a:r>
              <a:rPr lang="ru-RU" sz="3400" dirty="0" smtClean="0">
                <a:solidFill>
                  <a:schemeClr val="bg1"/>
                </a:solidFill>
              </a:rPr>
              <a:t> (64 года</a:t>
            </a:r>
            <a:r>
              <a:rPr lang="ru-RU" sz="3400" dirty="0" smtClean="0">
                <a:solidFill>
                  <a:schemeClr val="bg1"/>
                </a:solidFill>
              </a:rPr>
              <a:t>).</a:t>
            </a:r>
          </a:p>
          <a:p>
            <a:pPr fontAlgn="t"/>
            <a:r>
              <a:rPr lang="ru-RU" sz="3400" dirty="0" smtClean="0">
                <a:solidFill>
                  <a:schemeClr val="bg1"/>
                </a:solidFill>
              </a:rPr>
              <a:t>Место</a:t>
            </a:r>
            <a:r>
              <a:rPr lang="ru-RU" sz="3400" dirty="0" smtClean="0">
                <a:solidFill>
                  <a:schemeClr val="bg1"/>
                </a:solidFill>
              </a:rPr>
              <a:t> </a:t>
            </a:r>
            <a:r>
              <a:rPr lang="ru-RU" sz="3400" dirty="0" smtClean="0">
                <a:solidFill>
                  <a:schemeClr val="bg1"/>
                </a:solidFill>
              </a:rPr>
              <a:t>смерти: Берген,</a:t>
            </a:r>
            <a:r>
              <a:rPr lang="ru-RU" sz="3400" dirty="0" smtClean="0">
                <a:solidFill>
                  <a:schemeClr val="bg1"/>
                </a:solidFill>
              </a:rPr>
              <a:t> </a:t>
            </a:r>
            <a:r>
              <a:rPr lang="ru-RU" sz="3400" dirty="0" smtClean="0">
                <a:solidFill>
                  <a:schemeClr val="bg1"/>
                </a:solidFill>
              </a:rPr>
              <a:t>Норвегия. Страна</a:t>
            </a:r>
            <a:r>
              <a:rPr lang="ru-RU" sz="3400" dirty="0" smtClean="0">
                <a:solidFill>
                  <a:schemeClr val="bg1"/>
                </a:solidFill>
              </a:rPr>
              <a:t> </a:t>
            </a:r>
            <a:r>
              <a:rPr lang="ru-RU" sz="3400" dirty="0" smtClean="0">
                <a:solidFill>
                  <a:schemeClr val="bg1"/>
                </a:solidFill>
              </a:rPr>
              <a:t>Норвегия.</a:t>
            </a:r>
          </a:p>
          <a:p>
            <a:pPr fontAlgn="t"/>
            <a:r>
              <a:rPr lang="ru-RU" sz="3400" dirty="0" smtClean="0">
                <a:solidFill>
                  <a:schemeClr val="bg1"/>
                </a:solidFill>
              </a:rPr>
              <a:t>Профессии: композитор</a:t>
            </a:r>
            <a:r>
              <a:rPr lang="ru-RU" sz="3400" dirty="0" smtClean="0">
                <a:solidFill>
                  <a:schemeClr val="bg1"/>
                </a:solidFill>
              </a:rPr>
              <a:t>, дирижёр, пианист, музыкальный </a:t>
            </a:r>
            <a:r>
              <a:rPr lang="ru-RU" sz="3400" dirty="0" smtClean="0">
                <a:solidFill>
                  <a:schemeClr val="bg1"/>
                </a:solidFill>
              </a:rPr>
              <a:t>деятель.</a:t>
            </a:r>
          </a:p>
          <a:p>
            <a:pPr fontAlgn="t"/>
            <a:r>
              <a:rPr lang="ru-RU" sz="3400" dirty="0" smtClean="0">
                <a:solidFill>
                  <a:schemeClr val="bg1"/>
                </a:solidFill>
              </a:rPr>
              <a:t>Инструменты: фортепиано</a:t>
            </a:r>
            <a:r>
              <a:rPr lang="ru-RU" sz="3400" dirty="0" smtClean="0">
                <a:solidFill>
                  <a:schemeClr val="bg1"/>
                </a:solidFill>
              </a:rPr>
              <a:t>.</a:t>
            </a:r>
          </a:p>
          <a:p>
            <a:pPr fontAlgn="t"/>
            <a:r>
              <a:rPr lang="ru-RU" sz="3400" dirty="0" smtClean="0">
                <a:solidFill>
                  <a:schemeClr val="bg1"/>
                </a:solidFill>
              </a:rPr>
              <a:t>Жанры: концерт</a:t>
            </a:r>
            <a:r>
              <a:rPr lang="ru-RU" sz="3400" dirty="0" smtClean="0">
                <a:solidFill>
                  <a:schemeClr val="bg1"/>
                </a:solidFill>
              </a:rPr>
              <a:t>, вокальные произведения, симфонические произведения, камерная музыка, произведения для фортепиано, музыка для </a:t>
            </a:r>
            <a:r>
              <a:rPr lang="ru-RU" sz="3400" dirty="0" smtClean="0">
                <a:solidFill>
                  <a:schemeClr val="bg1"/>
                </a:solidFill>
              </a:rPr>
              <a:t>театра Награды.</a:t>
            </a:r>
            <a:endParaRPr lang="ru-RU" sz="3400" dirty="0" smtClean="0">
              <a:solidFill>
                <a:schemeClr val="bg1"/>
              </a:solidFill>
            </a:endParaRPr>
          </a:p>
          <a:p>
            <a:r>
              <a:rPr lang="ru-RU" sz="3400" dirty="0">
                <a:solidFill>
                  <a:schemeClr val="bg1"/>
                </a:solidFill>
              </a:rPr>
              <a:t> </a:t>
            </a:r>
            <a:r>
              <a:rPr lang="ru-RU" sz="3400" dirty="0" smtClean="0">
                <a:solidFill>
                  <a:schemeClr val="bg1"/>
                </a:solidFill>
              </a:rPr>
              <a:t>Н</a:t>
            </a:r>
            <a:r>
              <a:rPr lang="ru-RU" sz="3400" dirty="0" smtClean="0">
                <a:solidFill>
                  <a:schemeClr val="bg1"/>
                </a:solidFill>
              </a:rPr>
              <a:t>орвежский</a:t>
            </a:r>
            <a:r>
              <a:rPr lang="ru-RU" sz="3400" dirty="0">
                <a:solidFill>
                  <a:schemeClr val="bg1"/>
                </a:solidFill>
              </a:rPr>
              <a:t> </a:t>
            </a:r>
            <a:r>
              <a:rPr lang="ru-RU" sz="3400" dirty="0" smtClean="0">
                <a:solidFill>
                  <a:schemeClr val="bg1"/>
                </a:solidFill>
              </a:rPr>
              <a:t>композитор</a:t>
            </a:r>
            <a:r>
              <a:rPr lang="ru-RU" sz="3400" dirty="0">
                <a:solidFill>
                  <a:schemeClr val="bg1"/>
                </a:solidFill>
              </a:rPr>
              <a:t> периода </a:t>
            </a:r>
            <a:r>
              <a:rPr lang="ru-RU" sz="3400" dirty="0" smtClean="0">
                <a:solidFill>
                  <a:schemeClr val="bg1"/>
                </a:solidFill>
              </a:rPr>
              <a:t>романтизма,</a:t>
            </a:r>
            <a:r>
              <a:rPr lang="ru-RU" sz="3400" dirty="0">
                <a:solidFill>
                  <a:schemeClr val="bg1"/>
                </a:solidFill>
              </a:rPr>
              <a:t> </a:t>
            </a:r>
            <a:r>
              <a:rPr lang="ru-RU" sz="3400" dirty="0" smtClean="0">
                <a:solidFill>
                  <a:schemeClr val="bg1"/>
                </a:solidFill>
              </a:rPr>
              <a:t>музыкальный</a:t>
            </a:r>
            <a:r>
              <a:rPr lang="ru-RU" sz="3400" dirty="0">
                <a:solidFill>
                  <a:schemeClr val="bg1"/>
                </a:solidFill>
              </a:rPr>
              <a:t> деятель, </a:t>
            </a:r>
            <a:r>
              <a:rPr lang="ru-RU" sz="3400" dirty="0" smtClean="0">
                <a:solidFill>
                  <a:schemeClr val="bg1"/>
                </a:solidFill>
              </a:rPr>
              <a:t>пианист,</a:t>
            </a:r>
          </a:p>
          <a:p>
            <a:r>
              <a:rPr lang="ru-RU" sz="3400" dirty="0" smtClean="0">
                <a:solidFill>
                  <a:schemeClr val="bg1"/>
                </a:solidFill>
              </a:rPr>
              <a:t>дирижёр. </a:t>
            </a:r>
            <a:r>
              <a:rPr lang="ru-RU" sz="3400" dirty="0">
                <a:solidFill>
                  <a:schemeClr val="bg1"/>
                </a:solidFill>
              </a:rPr>
              <a:t>Творчество Грига формировалось под воздействием норвежской народной культуры.</a:t>
            </a:r>
          </a:p>
          <a:p>
            <a:r>
              <a:rPr lang="ru-RU" sz="3400" dirty="0">
                <a:solidFill>
                  <a:schemeClr val="bg1"/>
                </a:solidFill>
              </a:rPr>
              <a:t>Среди самых известных произведений Грига — две сюиты из музыки к </a:t>
            </a:r>
            <a:r>
              <a:rPr lang="ru-RU" sz="3400" dirty="0" smtClean="0">
                <a:solidFill>
                  <a:schemeClr val="bg1"/>
                </a:solidFill>
              </a:rPr>
              <a:t>драме Генрика Ибсена«Пер  </a:t>
            </a:r>
            <a:r>
              <a:rPr lang="ru-RU" sz="3400" dirty="0" err="1" smtClean="0">
                <a:solidFill>
                  <a:schemeClr val="bg1"/>
                </a:solidFill>
              </a:rPr>
              <a:t>Гюнт</a:t>
            </a:r>
            <a:r>
              <a:rPr lang="ru-RU" sz="3400" dirty="0" smtClean="0">
                <a:solidFill>
                  <a:schemeClr val="bg1"/>
                </a:solidFill>
              </a:rPr>
              <a:t>»,</a:t>
            </a:r>
            <a:r>
              <a:rPr lang="ru-RU" sz="3400" dirty="0">
                <a:solidFill>
                  <a:schemeClr val="bg1"/>
                </a:solidFill>
              </a:rPr>
              <a:t> </a:t>
            </a:r>
            <a:r>
              <a:rPr lang="ru-RU" sz="3400" dirty="0" smtClean="0">
                <a:solidFill>
                  <a:schemeClr val="bg1"/>
                </a:solidFill>
              </a:rPr>
              <a:t>концерт для фортепиано с оркестром, </a:t>
            </a:r>
            <a:r>
              <a:rPr lang="ru-RU" sz="3400" dirty="0">
                <a:solidFill>
                  <a:schemeClr val="bg1"/>
                </a:solidFill>
              </a:rPr>
              <a:t>скрипичные сонаты.</a:t>
            </a:r>
          </a:p>
          <a:p>
            <a:r>
              <a:rPr lang="ru-RU" sz="3400" dirty="0">
                <a:solidFill>
                  <a:schemeClr val="bg1"/>
                </a:solidFill>
              </a:rPr>
              <a:t>Основное внимание Григ уделял песням и</a:t>
            </a:r>
            <a:r>
              <a:rPr lang="ru-RU" sz="3400">
                <a:solidFill>
                  <a:schemeClr val="bg1"/>
                </a:solidFill>
              </a:rPr>
              <a:t> </a:t>
            </a:r>
            <a:r>
              <a:rPr lang="ru-RU" sz="3400" smtClean="0">
                <a:solidFill>
                  <a:schemeClr val="bg1"/>
                </a:solidFill>
              </a:rPr>
              <a:t>романсам</a:t>
            </a:r>
            <a:r>
              <a:rPr lang="ru-RU" sz="3400" dirty="0" smtClean="0">
                <a:solidFill>
                  <a:schemeClr val="bg1"/>
                </a:solidFill>
              </a:rPr>
              <a:t>, </a:t>
            </a:r>
            <a:r>
              <a:rPr lang="ru-RU" sz="3400" dirty="0">
                <a:solidFill>
                  <a:schemeClr val="bg1"/>
                </a:solidFill>
              </a:rPr>
              <a:t>которых опубликовал более 600. Ещё около двадцати его пьес изданы посмертно. Вокальные сочинения Грига написаны на слова датских и норвежских, иногда немецких поэтов.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Эдвард Григ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      Эдвард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Григ родился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15июня 1843года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в 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Бергене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в культурной и обеспеченной семье, происходившей от его прадеда по отцовской линии, 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шотландского купца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Александра Грига, перебравшегося в Берген около 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1770года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и некоторое время исполнявшего в этом городе обязанности 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британского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вице-консула. Дед композитора, Джон Григ, унаследовавший эту должность, играл в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бергенском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оркестре и женился на дочери его главного дирижёра Нильса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Хаслунна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Отец композитора, Александр Григ, был вице-консулом в третьем поколении. Мать композитора,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Гесина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Григ, в девичестве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Хагеруп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училась игре на фортепиано и вокалу в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Арфелоне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у 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Альберта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Метфесселя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затем выступала в Лондоне, а у себя дома в Бергене постоянно музицировала,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исполняя сочинения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Моцарта,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Вебера,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Шопена,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как было принято в состоятельных семьях, с детства обучала музыке Эдварда, его брата и трёх сестёр. Впервые будущий композитор сел за фортепиано в четыре года, и уже в детстве его стала занимать красота созвучий и гармоний.</a:t>
            </a: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«Гномы и </a:t>
            </a:r>
            <a:r>
              <a:rPr lang="ru-RU" dirty="0" smtClean="0">
                <a:solidFill>
                  <a:schemeClr val="bg1"/>
                </a:solidFill>
              </a:rPr>
              <a:t>Горный </a:t>
            </a:r>
            <a:r>
              <a:rPr lang="ru-RU" dirty="0" smtClean="0">
                <a:solidFill>
                  <a:schemeClr val="bg1"/>
                </a:solidFill>
              </a:rPr>
              <a:t>К</a:t>
            </a:r>
            <a:r>
              <a:rPr lang="ru-RU" dirty="0" smtClean="0">
                <a:solidFill>
                  <a:schemeClr val="bg1"/>
                </a:solidFill>
              </a:rPr>
              <a:t>ороль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горный король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980728"/>
            <a:ext cx="6696744" cy="56886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Создатели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Режиссёр: </a:t>
            </a:r>
            <a:r>
              <a:rPr lang="ru-RU" u="sng" dirty="0" smtClean="0">
                <a:solidFill>
                  <a:schemeClr val="bg1"/>
                </a:solidFill>
              </a:rPr>
              <a:t>Инесса Ковалевская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Сценарист: Инесса Ковалевская</a:t>
            </a:r>
          </a:p>
          <a:p>
            <a:r>
              <a:rPr lang="ru-RU" dirty="0">
                <a:solidFill>
                  <a:schemeClr val="bg1"/>
                </a:solidFill>
              </a:rPr>
              <a:t>Художник-постановщик: Галина </a:t>
            </a:r>
            <a:r>
              <a:rPr lang="ru-RU" dirty="0" err="1">
                <a:solidFill>
                  <a:schemeClr val="bg1"/>
                </a:solidFill>
              </a:rPr>
              <a:t>Шакицкая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Художники-мультипликаторы</a:t>
            </a:r>
            <a:r>
              <a:rPr lang="ru-RU" dirty="0">
                <a:solidFill>
                  <a:schemeClr val="bg1"/>
                </a:solidFill>
              </a:rPr>
              <a:t>: Эльвира Маслова, Галина </a:t>
            </a:r>
            <a:r>
              <a:rPr lang="ru-RU" dirty="0" err="1">
                <a:solidFill>
                  <a:schemeClr val="bg1"/>
                </a:solidFill>
              </a:rPr>
              <a:t>Зеброва</a:t>
            </a:r>
            <a:r>
              <a:rPr lang="ru-RU" dirty="0">
                <a:solidFill>
                  <a:schemeClr val="bg1"/>
                </a:solidFill>
              </a:rPr>
              <a:t>, 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Ольга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Орлова</a:t>
            </a:r>
            <a:r>
              <a:rPr lang="ru-RU" dirty="0">
                <a:solidFill>
                  <a:schemeClr val="bg1"/>
                </a:solidFill>
              </a:rPr>
              <a:t>, Алексей Миронов, П.Флоров</a:t>
            </a:r>
          </a:p>
          <a:p>
            <a:r>
              <a:rPr lang="ru-RU" dirty="0">
                <a:solidFill>
                  <a:schemeClr val="bg1"/>
                </a:solidFill>
              </a:rPr>
              <a:t>Художники: </a:t>
            </a:r>
            <a:r>
              <a:rPr lang="ru-RU" u="sng" dirty="0" smtClean="0">
                <a:solidFill>
                  <a:schemeClr val="bg1"/>
                </a:solidFill>
              </a:rPr>
              <a:t>Анна Атаманова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ru-RU" dirty="0">
                <a:solidFill>
                  <a:schemeClr val="bg1"/>
                </a:solidFill>
              </a:rPr>
              <a:t> Николай Митрохин, 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Ольга</a:t>
            </a:r>
            <a:r>
              <a:rPr lang="ru-RU" dirty="0">
                <a:solidFill>
                  <a:schemeClr val="bg1"/>
                </a:solidFill>
              </a:rPr>
              <a:t> Новоселова, Ирина </a:t>
            </a:r>
            <a:r>
              <a:rPr lang="ru-RU" dirty="0" err="1">
                <a:solidFill>
                  <a:schemeClr val="bg1"/>
                </a:solidFill>
              </a:rPr>
              <a:t>Собянина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Оператор: Наталия Михайлова</a:t>
            </a:r>
          </a:p>
          <a:p>
            <a:r>
              <a:rPr lang="ru-RU" dirty="0">
                <a:solidFill>
                  <a:schemeClr val="bg1"/>
                </a:solidFill>
              </a:rPr>
              <a:t>Звукооператор: </a:t>
            </a:r>
            <a:r>
              <a:rPr lang="ru-RU" u="sng" dirty="0" smtClean="0">
                <a:solidFill>
                  <a:schemeClr val="bg1"/>
                </a:solidFill>
              </a:rPr>
              <a:t>Борис </a:t>
            </a:r>
            <a:r>
              <a:rPr lang="ru-RU" u="sng" dirty="0" err="1" smtClean="0">
                <a:solidFill>
                  <a:schemeClr val="bg1"/>
                </a:solidFill>
              </a:rPr>
              <a:t>Фильчиков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Редактор: Елена Михайлова</a:t>
            </a:r>
          </a:p>
          <a:p>
            <a:r>
              <a:rPr lang="ru-RU" dirty="0">
                <a:solidFill>
                  <a:schemeClr val="bg1"/>
                </a:solidFill>
              </a:rPr>
              <a:t>Монтажёр: И.Герасимова</a:t>
            </a:r>
          </a:p>
          <a:p>
            <a:r>
              <a:rPr lang="ru-RU" dirty="0">
                <a:solidFill>
                  <a:schemeClr val="bg1"/>
                </a:solidFill>
              </a:rPr>
              <a:t>Директор: Белла </a:t>
            </a:r>
            <a:r>
              <a:rPr lang="ru-RU" dirty="0" err="1">
                <a:solidFill>
                  <a:schemeClr val="bg1"/>
                </a:solidFill>
              </a:rPr>
              <a:t>Ходова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гри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332656"/>
            <a:ext cx="1685664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Сюжет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Утро в горах. Маленький пастушок играет на </a:t>
            </a:r>
            <a:r>
              <a:rPr lang="ru-RU" sz="2800" dirty="0" smtClean="0">
                <a:solidFill>
                  <a:schemeClr val="bg1"/>
                </a:solidFill>
              </a:rPr>
              <a:t> флейте</a:t>
            </a:r>
            <a:r>
              <a:rPr lang="ru-RU" sz="2800" dirty="0">
                <a:solidFill>
                  <a:schemeClr val="bg1"/>
                </a:solidFill>
              </a:rPr>
              <a:t>, а рядом пасётся коза. И вдруг </a:t>
            </a:r>
            <a:r>
              <a:rPr lang="ru-RU" sz="2800" dirty="0" smtClean="0">
                <a:solidFill>
                  <a:schemeClr val="bg1"/>
                </a:solidFill>
              </a:rPr>
              <a:t>пастушок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  <a:r>
              <a:rPr lang="ru-RU" sz="2800" dirty="0" smtClean="0">
                <a:solidFill>
                  <a:schemeClr val="bg1"/>
                </a:solidFill>
              </a:rPr>
              <a:t>видит, что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  <a:r>
              <a:rPr lang="ru-RU" sz="2800" dirty="0" smtClean="0">
                <a:solidFill>
                  <a:schemeClr val="bg1"/>
                </a:solidFill>
              </a:rPr>
              <a:t>пять гномов шагают</a:t>
            </a:r>
            <a:r>
              <a:rPr lang="ru-RU" sz="2800" dirty="0">
                <a:solidFill>
                  <a:schemeClr val="bg1"/>
                </a:solidFill>
              </a:rPr>
              <a:t> друг за другом</a:t>
            </a:r>
            <a:r>
              <a:rPr lang="ru-RU" sz="2800" dirty="0" smtClean="0">
                <a:solidFill>
                  <a:schemeClr val="bg1"/>
                </a:solidFill>
              </a:rPr>
              <a:t>. Любопытный</a:t>
            </a:r>
            <a:r>
              <a:rPr lang="ru-RU" sz="2800" dirty="0">
                <a:solidFill>
                  <a:schemeClr val="bg1"/>
                </a:solidFill>
              </a:rPr>
              <a:t> пастушок спешит вдогонку и вслед 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за</a:t>
            </a:r>
            <a:r>
              <a:rPr lang="ru-RU" sz="2800" dirty="0">
                <a:solidFill>
                  <a:schemeClr val="bg1"/>
                </a:solidFill>
              </a:rPr>
              <a:t> гномами попадает </a:t>
            </a:r>
            <a:r>
              <a:rPr lang="ru-RU" sz="2800" dirty="0" smtClean="0">
                <a:solidFill>
                  <a:schemeClr val="bg1"/>
                </a:solidFill>
              </a:rPr>
              <a:t>в пещеру</a:t>
            </a:r>
            <a:r>
              <a:rPr lang="ru-RU" sz="2800" dirty="0">
                <a:solidFill>
                  <a:schemeClr val="bg1"/>
                </a:solidFill>
              </a:rPr>
              <a:t>, уходящую вглубь 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горы</a:t>
            </a:r>
            <a:r>
              <a:rPr lang="ru-RU" sz="2800" dirty="0">
                <a:solidFill>
                  <a:schemeClr val="bg1"/>
                </a:solidFill>
              </a:rPr>
              <a:t>. Под сводами видны великолепные </a:t>
            </a:r>
            <a:r>
              <a:rPr lang="ru-RU" sz="2800" u="sng" dirty="0" smtClean="0">
                <a:solidFill>
                  <a:schemeClr val="bg1"/>
                </a:solidFill>
              </a:rPr>
              <a:t>сталактиты</a:t>
            </a:r>
            <a:r>
              <a:rPr lang="ru-RU" sz="2800" dirty="0">
                <a:solidFill>
                  <a:schemeClr val="bg1"/>
                </a:solidFill>
              </a:rPr>
              <a:t> и летучие мыши. В центре </a:t>
            </a:r>
            <a:r>
              <a:rPr lang="ru-RU" sz="2800" dirty="0" smtClean="0">
                <a:solidFill>
                  <a:schemeClr val="bg1"/>
                </a:solidFill>
              </a:rPr>
              <a:t>зала на</a:t>
            </a:r>
            <a:r>
              <a:rPr lang="ru-RU" sz="2800" dirty="0">
                <a:solidFill>
                  <a:schemeClr val="bg1"/>
                </a:solidFill>
              </a:rPr>
              <a:t> троне сидит 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Горный</a:t>
            </a:r>
            <a:r>
              <a:rPr lang="ru-RU" sz="2800" dirty="0">
                <a:solidFill>
                  <a:schemeClr val="bg1"/>
                </a:solidFill>
              </a:rPr>
              <a:t> Король, а вокруг </a:t>
            </a:r>
            <a:r>
              <a:rPr lang="ru-RU" sz="2800" dirty="0" smtClean="0">
                <a:solidFill>
                  <a:schemeClr val="bg1"/>
                </a:solidFill>
              </a:rPr>
              <a:t>пляшут его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  <a:r>
              <a:rPr lang="ru-RU" sz="2800" dirty="0" err="1">
                <a:solidFill>
                  <a:schemeClr val="bg1"/>
                </a:solidFill>
              </a:rPr>
              <a:t>подданые</a:t>
            </a:r>
            <a:r>
              <a:rPr lang="ru-RU" sz="2800" dirty="0">
                <a:solidFill>
                  <a:schemeClr val="bg1"/>
                </a:solidFill>
              </a:rPr>
              <a:t>. 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Испуганный</a:t>
            </a:r>
            <a:r>
              <a:rPr lang="ru-RU" sz="2800" dirty="0">
                <a:solidFill>
                  <a:schemeClr val="bg1"/>
                </a:solidFill>
              </a:rPr>
              <a:t> пастушок выскакивает из пещеры, </a:t>
            </a:r>
            <a:r>
              <a:rPr lang="ru-RU" sz="2800" dirty="0" err="1" smtClean="0">
                <a:solidFill>
                  <a:schemeClr val="bg1"/>
                </a:solidFill>
              </a:rPr>
              <a:t>на-тыкается</a:t>
            </a:r>
            <a:r>
              <a:rPr lang="ru-RU" sz="2800" dirty="0">
                <a:solidFill>
                  <a:schemeClr val="bg1"/>
                </a:solidFill>
              </a:rPr>
              <a:t> на козу, и вместе они убегают прочь.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Музыка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Мультфильм основан на </a:t>
            </a:r>
            <a:r>
              <a:rPr lang="ru-RU" dirty="0" smtClean="0">
                <a:solidFill>
                  <a:schemeClr val="bg1"/>
                </a:solidFill>
              </a:rPr>
              <a:t>музыке</a:t>
            </a:r>
          </a:p>
          <a:p>
            <a:r>
              <a:rPr lang="ru-RU" dirty="0">
                <a:solidFill>
                  <a:schemeClr val="bg1"/>
                </a:solidFill>
              </a:rPr>
              <a:t> норвежского композитора </a:t>
            </a:r>
            <a:r>
              <a:rPr lang="ru-RU" u="sng" dirty="0" smtClean="0">
                <a:solidFill>
                  <a:schemeClr val="bg1"/>
                </a:solidFill>
              </a:rPr>
              <a:t>Эдварда Грига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ru-RU" dirty="0">
                <a:solidFill>
                  <a:schemeClr val="bg1"/>
                </a:solidFill>
              </a:rPr>
              <a:t> в том числе для второй сюиты</a:t>
            </a:r>
            <a:r>
              <a:rPr lang="ru-RU" dirty="0" smtClean="0">
                <a:solidFill>
                  <a:schemeClr val="bg1"/>
                </a:solidFill>
              </a:rPr>
              <a:t>(«</a:t>
            </a:r>
            <a:r>
              <a:rPr lang="ru-RU" u="sng" dirty="0" smtClean="0">
                <a:solidFill>
                  <a:schemeClr val="bg1"/>
                </a:solidFill>
              </a:rPr>
              <a:t>Пер </a:t>
            </a:r>
            <a:r>
              <a:rPr lang="ru-RU" u="sng" dirty="0" err="1" smtClean="0">
                <a:solidFill>
                  <a:schemeClr val="bg1"/>
                </a:solidFill>
              </a:rPr>
              <a:t>Гюнт</a:t>
            </a:r>
            <a:r>
              <a:rPr lang="ru-RU" dirty="0" smtClean="0">
                <a:solidFill>
                  <a:schemeClr val="bg1"/>
                </a:solidFill>
              </a:rPr>
              <a:t>»),</a:t>
            </a:r>
            <a:r>
              <a:rPr lang="ru-RU" dirty="0">
                <a:solidFill>
                  <a:schemeClr val="bg1"/>
                </a:solidFill>
              </a:rPr>
              <a:t> в обработке для оркестра.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пещере горного короля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пещер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203194"/>
            <a:ext cx="7632848" cy="48901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Композиция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Композиция «В</a:t>
            </a:r>
            <a:r>
              <a:rPr lang="ru-RU" dirty="0">
                <a:solidFill>
                  <a:schemeClr val="bg1"/>
                </a:solidFill>
              </a:rPr>
              <a:t> пещере </a:t>
            </a:r>
            <a:r>
              <a:rPr lang="ru-RU" dirty="0" smtClean="0">
                <a:solidFill>
                  <a:schemeClr val="bg1"/>
                </a:solidFill>
              </a:rPr>
              <a:t>Горного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К</a:t>
            </a:r>
            <a:r>
              <a:rPr lang="ru-RU" dirty="0" smtClean="0">
                <a:solidFill>
                  <a:schemeClr val="bg1"/>
                </a:solidFill>
              </a:rPr>
              <a:t>ороля»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начинается</a:t>
            </a:r>
            <a:r>
              <a:rPr lang="ru-RU" dirty="0">
                <a:solidFill>
                  <a:schemeClr val="bg1"/>
                </a:solidFill>
              </a:rPr>
              <a:t> с основной темы, исполняемой на 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u="sng" dirty="0" smtClean="0">
                <a:solidFill>
                  <a:schemeClr val="bg1"/>
                </a:solidFill>
              </a:rPr>
              <a:t>фаготах</a:t>
            </a:r>
            <a:r>
              <a:rPr lang="ru-RU" dirty="0">
                <a:solidFill>
                  <a:schemeClr val="bg1"/>
                </a:solidFill>
              </a:rPr>
              <a:t> и </a:t>
            </a:r>
            <a:r>
              <a:rPr lang="ru-RU" u="sng" dirty="0" smtClean="0">
                <a:solidFill>
                  <a:schemeClr val="bg1"/>
                </a:solidFill>
              </a:rPr>
              <a:t>контрабасах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Мелодия звучит сперва в нижнем регистре, повышается на </a:t>
            </a:r>
            <a:r>
              <a:rPr lang="ru-RU" dirty="0" err="1">
                <a:solidFill>
                  <a:schemeClr val="bg1"/>
                </a:solidFill>
              </a:rPr>
              <a:t>полоктавы</a:t>
            </a:r>
            <a:r>
              <a:rPr lang="ru-RU" dirty="0">
                <a:solidFill>
                  <a:schemeClr val="bg1"/>
                </a:solidFill>
              </a:rPr>
              <a:t>, но снова </a:t>
            </a:r>
            <a:r>
              <a:rPr lang="ru-RU" dirty="0" smtClean="0">
                <a:solidFill>
                  <a:schemeClr val="bg1"/>
                </a:solidFill>
              </a:rPr>
              <a:t>возвращается</a:t>
            </a:r>
            <a:r>
              <a:rPr lang="ru-RU" dirty="0">
                <a:solidFill>
                  <a:schemeClr val="bg1"/>
                </a:solidFill>
              </a:rPr>
              <a:t> в 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прежнюю тональность</a:t>
            </a:r>
            <a:r>
              <a:rPr lang="ru-RU" dirty="0">
                <a:solidFill>
                  <a:schemeClr val="bg1"/>
                </a:solidFill>
              </a:rPr>
              <a:t>. Тема начинается 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медленно,с</a:t>
            </a:r>
            <a:r>
              <a:rPr lang="ru-RU" dirty="0">
                <a:solidFill>
                  <a:schemeClr val="bg1"/>
                </a:solidFill>
              </a:rPr>
              <a:t> каждым повторением все больше 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ускоряется</a:t>
            </a:r>
            <a:r>
              <a:rPr lang="ru-RU" dirty="0">
                <a:solidFill>
                  <a:schemeClr val="bg1"/>
                </a:solidFill>
              </a:rPr>
              <a:t>, и в конце </a:t>
            </a:r>
            <a:r>
              <a:rPr lang="ru-RU" dirty="0" smtClean="0">
                <a:solidFill>
                  <a:schemeClr val="bg1"/>
                </a:solidFill>
              </a:rPr>
              <a:t>срывается в</a:t>
            </a:r>
            <a:r>
              <a:rPr lang="ru-RU" dirty="0">
                <a:solidFill>
                  <a:schemeClr val="bg1"/>
                </a:solidFill>
              </a:rPr>
              <a:t> бурное 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u="sng" dirty="0" smtClean="0">
                <a:solidFill>
                  <a:schemeClr val="bg1"/>
                </a:solidFill>
              </a:rPr>
              <a:t>престиссимо.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 Либретто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 соответствии с сюжетом, Пер </a:t>
            </a:r>
            <a:r>
              <a:rPr lang="ru-RU" dirty="0" err="1">
                <a:solidFill>
                  <a:schemeClr val="bg1"/>
                </a:solidFill>
              </a:rPr>
              <a:t>Гюнт</a:t>
            </a:r>
            <a:r>
              <a:rPr lang="ru-RU" dirty="0">
                <a:solidFill>
                  <a:schemeClr val="bg1"/>
                </a:solidFill>
              </a:rPr>
              <a:t> соблазнил дочь короля троллей. Во время звучания композиции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свита короля</a:t>
            </a:r>
            <a:r>
              <a:rPr lang="ru-RU" dirty="0">
                <a:solidFill>
                  <a:schemeClr val="bg1"/>
                </a:solidFill>
              </a:rPr>
              <a:t> требует расправы над </a:t>
            </a:r>
            <a:r>
              <a:rPr lang="ru-RU" dirty="0" smtClean="0">
                <a:solidFill>
                  <a:schemeClr val="bg1"/>
                </a:solidFill>
              </a:rPr>
              <a:t>вероломным</a:t>
            </a:r>
          </a:p>
          <a:p>
            <a:r>
              <a:rPr lang="ru-RU" dirty="0">
                <a:solidFill>
                  <a:schemeClr val="bg1"/>
                </a:solidFill>
              </a:rPr>
              <a:t> человеком:</a:t>
            </a:r>
          </a:p>
          <a:p>
            <a:r>
              <a:rPr lang="ru-RU" i="1" dirty="0" err="1" smtClean="0">
                <a:solidFill>
                  <a:schemeClr val="bg1"/>
                </a:solidFill>
              </a:rPr>
              <a:t>Slagt</a:t>
            </a:r>
            <a:r>
              <a:rPr lang="ru-RU" i="1" dirty="0" smtClean="0">
                <a:solidFill>
                  <a:schemeClr val="bg1"/>
                </a:solidFill>
              </a:rPr>
              <a:t> </a:t>
            </a:r>
            <a:r>
              <a:rPr lang="ru-RU" i="1" dirty="0" err="1" smtClean="0">
                <a:solidFill>
                  <a:schemeClr val="bg1"/>
                </a:solidFill>
              </a:rPr>
              <a:t>ham</a:t>
            </a:r>
            <a:r>
              <a:rPr lang="ru-RU" i="1" dirty="0" smtClean="0">
                <a:solidFill>
                  <a:schemeClr val="bg1"/>
                </a:solidFill>
              </a:rPr>
              <a:t>! </a:t>
            </a:r>
            <a:r>
              <a:rPr lang="ru-RU" i="1" dirty="0" err="1" smtClean="0">
                <a:solidFill>
                  <a:schemeClr val="bg1"/>
                </a:solidFill>
              </a:rPr>
              <a:t>Kristenmands</a:t>
            </a:r>
            <a:r>
              <a:rPr lang="ru-RU" i="1" dirty="0" smtClean="0">
                <a:solidFill>
                  <a:schemeClr val="bg1"/>
                </a:solidFill>
              </a:rPr>
              <a:t> </a:t>
            </a:r>
            <a:r>
              <a:rPr lang="ru-RU" i="1" dirty="0" err="1" smtClean="0">
                <a:solidFill>
                  <a:schemeClr val="bg1"/>
                </a:solidFill>
              </a:rPr>
              <a:t>søn</a:t>
            </a:r>
            <a:r>
              <a:rPr lang="ru-RU" i="1" dirty="0" smtClean="0">
                <a:solidFill>
                  <a:schemeClr val="bg1"/>
                </a:solidFill>
              </a:rPr>
              <a:t> </a:t>
            </a:r>
            <a:r>
              <a:rPr lang="ru-RU" i="1" dirty="0" err="1" smtClean="0">
                <a:solidFill>
                  <a:schemeClr val="bg1"/>
                </a:solidFill>
              </a:rPr>
              <a:t>har</a:t>
            </a:r>
            <a:r>
              <a:rPr lang="ru-RU" i="1" dirty="0" smtClean="0">
                <a:solidFill>
                  <a:schemeClr val="bg1"/>
                </a:solidFill>
              </a:rPr>
              <a:t> </a:t>
            </a:r>
            <a:r>
              <a:rPr lang="ru-RU" i="1" dirty="0" err="1" smtClean="0">
                <a:solidFill>
                  <a:schemeClr val="bg1"/>
                </a:solidFill>
              </a:rPr>
              <a:t>dåret</a:t>
            </a:r>
            <a:r>
              <a:rPr lang="ru-RU" i="1" dirty="0" smtClean="0">
                <a:solidFill>
                  <a:schemeClr val="bg1"/>
                </a:solidFill>
              </a:rPr>
              <a:t> </a:t>
            </a:r>
            <a:r>
              <a:rPr lang="ru-RU" i="1" dirty="0" err="1" smtClean="0">
                <a:solidFill>
                  <a:schemeClr val="bg1"/>
                </a:solidFill>
              </a:rPr>
              <a:t>Dovregubbens</a:t>
            </a:r>
            <a:r>
              <a:rPr lang="ru-RU" i="1" dirty="0" smtClean="0">
                <a:solidFill>
                  <a:schemeClr val="bg1"/>
                </a:solidFill>
              </a:rPr>
              <a:t> </a:t>
            </a:r>
            <a:r>
              <a:rPr lang="ru-RU" i="1" dirty="0" err="1" smtClean="0">
                <a:solidFill>
                  <a:schemeClr val="bg1"/>
                </a:solidFill>
              </a:rPr>
              <a:t>veneste</a:t>
            </a:r>
            <a:r>
              <a:rPr lang="ru-RU" i="1" dirty="0" smtClean="0">
                <a:solidFill>
                  <a:schemeClr val="bg1"/>
                </a:solidFill>
              </a:rPr>
              <a:t> </a:t>
            </a:r>
            <a:r>
              <a:rPr lang="ru-RU" i="1" dirty="0" err="1" smtClean="0">
                <a:solidFill>
                  <a:schemeClr val="bg1"/>
                </a:solidFill>
              </a:rPr>
              <a:t>mø</a:t>
            </a:r>
            <a:r>
              <a:rPr lang="ru-RU" i="1" dirty="0" smtClean="0">
                <a:solidFill>
                  <a:schemeClr val="bg1"/>
                </a:solidFill>
              </a:rPr>
              <a:t>!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err="1" smtClean="0">
                <a:solidFill>
                  <a:schemeClr val="bg1"/>
                </a:solidFill>
              </a:rPr>
              <a:t>Slagt</a:t>
            </a:r>
            <a:r>
              <a:rPr lang="ru-RU" i="1" dirty="0" smtClean="0">
                <a:solidFill>
                  <a:schemeClr val="bg1"/>
                </a:solidFill>
              </a:rPr>
              <a:t> </a:t>
            </a:r>
            <a:r>
              <a:rPr lang="ru-RU" i="1" dirty="0" err="1" smtClean="0">
                <a:solidFill>
                  <a:schemeClr val="bg1"/>
                </a:solidFill>
              </a:rPr>
              <a:t>ham</a:t>
            </a:r>
            <a:r>
              <a:rPr lang="ru-RU" i="1" dirty="0" smtClean="0">
                <a:solidFill>
                  <a:schemeClr val="bg1"/>
                </a:solidFill>
              </a:rPr>
              <a:t>!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err="1" smtClean="0">
                <a:solidFill>
                  <a:schemeClr val="bg1"/>
                </a:solidFill>
              </a:rPr>
              <a:t>Slagt</a:t>
            </a:r>
            <a:r>
              <a:rPr lang="ru-RU" i="1" dirty="0" smtClean="0">
                <a:solidFill>
                  <a:schemeClr val="bg1"/>
                </a:solidFill>
              </a:rPr>
              <a:t> </a:t>
            </a:r>
            <a:r>
              <a:rPr lang="ru-RU" i="1" dirty="0" err="1" smtClean="0">
                <a:solidFill>
                  <a:schemeClr val="bg1"/>
                </a:solidFill>
              </a:rPr>
              <a:t>ham</a:t>
            </a:r>
            <a:r>
              <a:rPr lang="ru-RU" i="1" dirty="0" smtClean="0">
                <a:solidFill>
                  <a:schemeClr val="bg1"/>
                </a:solidFill>
              </a:rPr>
              <a:t>!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Убей его! Этот сын христианского народа 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соблазнил</a:t>
            </a:r>
            <a:r>
              <a:rPr lang="ru-RU" i="1" dirty="0" smtClean="0">
                <a:solidFill>
                  <a:schemeClr val="bg1"/>
                </a:solidFill>
              </a:rPr>
              <a:t> прекраснейшую дочь Горного </a:t>
            </a:r>
            <a:r>
              <a:rPr lang="ru-RU" i="1" dirty="0" smtClean="0">
                <a:solidFill>
                  <a:schemeClr val="bg1"/>
                </a:solidFill>
              </a:rPr>
              <a:t>Короля</a:t>
            </a:r>
            <a:r>
              <a:rPr lang="ru-RU" i="1" dirty="0" smtClean="0">
                <a:solidFill>
                  <a:schemeClr val="bg1"/>
                </a:solidFill>
              </a:rPr>
              <a:t>!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Убей его!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Убей его!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67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Дистанционная олимпиада по музыке 1-4 классы 1 тур  2018-2019 учебный год</vt:lpstr>
      <vt:lpstr>Эдвард Григ</vt:lpstr>
      <vt:lpstr>«Гномы и Горный Король» </vt:lpstr>
      <vt:lpstr>Создатели </vt:lpstr>
      <vt:lpstr>Сюжет </vt:lpstr>
      <vt:lpstr>Музыка </vt:lpstr>
      <vt:lpstr>В пещере горного короля </vt:lpstr>
      <vt:lpstr>Композиция </vt:lpstr>
      <vt:lpstr> Либретто </vt:lpstr>
      <vt:lpstr> Использование  </vt:lpstr>
      <vt:lpstr>Обработки </vt:lpstr>
      <vt:lpstr>Э.Григ - Утро </vt:lpstr>
      <vt:lpstr>Слайд 13</vt:lpstr>
      <vt:lpstr>История создания</vt:lpstr>
      <vt:lpstr>Шествие гномов</vt:lpstr>
      <vt:lpstr>Эдвард Хагеруп Григ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User</cp:lastModifiedBy>
  <cp:revision>45</cp:revision>
  <dcterms:created xsi:type="dcterms:W3CDTF">2018-11-19T09:30:47Z</dcterms:created>
  <dcterms:modified xsi:type="dcterms:W3CDTF">2018-11-19T19:22:16Z</dcterms:modified>
</cp:coreProperties>
</file>