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5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5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DC412-AB30-430E-9FBE-36FD83EF3FE4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E08E4-8AEE-44A6-9209-388EBBC0A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4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08E4-8AEE-44A6-9209-388EBBC0AF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2493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Эдвард Григ. </a:t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Шествие гномов.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5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434">
        <p:wipe/>
      </p:transition>
    </mc:Choice>
    <mc:Fallback>
      <p:transition spd="slow" advTm="5434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     </a:t>
            </a:r>
            <a:r>
              <a:rPr lang="ru-RU" sz="2000" b="1" i="1" dirty="0" smtClean="0">
                <a:solidFill>
                  <a:srgbClr val="FFFF00"/>
                </a:solidFill>
              </a:rPr>
              <a:t>Эдвард </a:t>
            </a:r>
            <a:r>
              <a:rPr lang="ru-RU" sz="2000" b="1" i="1" dirty="0">
                <a:solidFill>
                  <a:srgbClr val="FFFF00"/>
                </a:solidFill>
              </a:rPr>
              <a:t>Григ - норвежский композитор, пианист, дирижёр, музыкальный деятель. Учился в Лейпцигской консерватории (1858—62), в том числе у </a:t>
            </a:r>
            <a:r>
              <a:rPr lang="ru-RU" sz="2000" b="1" i="1" dirty="0" err="1">
                <a:solidFill>
                  <a:srgbClr val="FFFF00"/>
                </a:solidFill>
              </a:rPr>
              <a:t>Мошелеса</a:t>
            </a:r>
            <a:r>
              <a:rPr lang="ru-RU" sz="2000" b="1" i="1" dirty="0">
                <a:solidFill>
                  <a:srgbClr val="FFFF00"/>
                </a:solidFill>
              </a:rPr>
              <a:t> по классу фортепьяно, у Рейнеке по композиции, в 1863 продолжил занятия композицией у Гаде в Копенгагене. Там же познакомился с композитором </a:t>
            </a:r>
            <a:r>
              <a:rPr lang="ru-RU" sz="2000" b="1" i="1" dirty="0" err="1">
                <a:solidFill>
                  <a:srgbClr val="FFFF00"/>
                </a:solidFill>
              </a:rPr>
              <a:t>Нурдроком</a:t>
            </a:r>
            <a:r>
              <a:rPr lang="ru-RU" sz="2000" b="1" i="1" dirty="0">
                <a:solidFill>
                  <a:srgbClr val="FFFF00"/>
                </a:solidFill>
              </a:rPr>
              <a:t>, оказавшем большое влияние на творчество Грига. Вместе с </a:t>
            </a:r>
            <a:r>
              <a:rPr lang="ru-RU" sz="2000" b="1" i="1" dirty="0" err="1">
                <a:solidFill>
                  <a:srgbClr val="FFFF00"/>
                </a:solidFill>
              </a:rPr>
              <a:t>Нурдроком</a:t>
            </a:r>
            <a:r>
              <a:rPr lang="ru-RU" sz="2000" b="1" i="1" dirty="0">
                <a:solidFill>
                  <a:srgbClr val="FFFF00"/>
                </a:solidFill>
              </a:rPr>
              <a:t>,  </a:t>
            </a:r>
            <a:r>
              <a:rPr lang="ru-RU" sz="2000" b="1" i="1" dirty="0" err="1">
                <a:solidFill>
                  <a:srgbClr val="FFFF00"/>
                </a:solidFill>
              </a:rPr>
              <a:t>Хорнеманом</a:t>
            </a:r>
            <a:r>
              <a:rPr lang="ru-RU" sz="2000" b="1" i="1" dirty="0">
                <a:solidFill>
                  <a:srgbClr val="FFFF00"/>
                </a:solidFill>
              </a:rPr>
              <a:t> они организовали </a:t>
            </a:r>
            <a:r>
              <a:rPr lang="ru-RU" sz="2000" b="1" i="1" dirty="0" err="1">
                <a:solidFill>
                  <a:srgbClr val="FFFF00"/>
                </a:solidFill>
              </a:rPr>
              <a:t>межскандинавское</a:t>
            </a:r>
            <a:r>
              <a:rPr lang="ru-RU" sz="2000" b="1" i="1" dirty="0">
                <a:solidFill>
                  <a:srgbClr val="FFFF00"/>
                </a:solidFill>
              </a:rPr>
              <a:t> музыкальное общество «Евтерпа». С </a:t>
            </a:r>
            <a:r>
              <a:rPr lang="ru-RU" sz="2000" b="1" i="1" dirty="0" smtClean="0">
                <a:solidFill>
                  <a:srgbClr val="FFFF00"/>
                </a:solidFill>
              </a:rPr>
              <a:t>1866 </a:t>
            </a:r>
            <a:r>
              <a:rPr lang="ru-RU" sz="2000" b="1" i="1" dirty="0">
                <a:solidFill>
                  <a:srgbClr val="FFFF00"/>
                </a:solidFill>
              </a:rPr>
              <a:t>Григ жил в </a:t>
            </a:r>
            <a:r>
              <a:rPr lang="ru-RU" sz="2000" b="1" i="1" dirty="0" err="1">
                <a:solidFill>
                  <a:srgbClr val="FFFF00"/>
                </a:solidFill>
              </a:rPr>
              <a:t>Кристиании</a:t>
            </a:r>
            <a:r>
              <a:rPr lang="ru-RU" sz="2000" b="1" i="1" dirty="0">
                <a:solidFill>
                  <a:srgbClr val="FFFF00"/>
                </a:solidFill>
              </a:rPr>
              <a:t> (Осло), там в 70-е он сблизился с кругами передовой норвежской интеллигенции</a:t>
            </a:r>
            <a:r>
              <a:rPr lang="ru-RU" sz="2000" b="1" i="1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     </a:t>
            </a:r>
            <a:r>
              <a:rPr lang="ru-RU" sz="2000" b="1" i="1" dirty="0" smtClean="0">
                <a:solidFill>
                  <a:srgbClr val="FFFF00"/>
                </a:solidFill>
              </a:rPr>
              <a:t>Григ </a:t>
            </a:r>
            <a:r>
              <a:rPr lang="ru-RU" sz="2000" b="1" i="1" dirty="0">
                <a:solidFill>
                  <a:srgbClr val="FFFF00"/>
                </a:solidFill>
              </a:rPr>
              <a:t>проявил себя как мастер фортепьянной («Лирические пьесы») и камерно-вокальной музыки. Он обрабатывал норвежские народные мелодии. Под воздействием норвежского фольклора сложились характерные для Грига стилистические приёмы и особенности гармонии и ритмики (широкое использование лидийского и дорийского ладов, органных пунктов, народных танцевальных ритмов</a:t>
            </a:r>
            <a:r>
              <a:rPr lang="ru-RU" sz="2000" b="1" i="1" dirty="0" smtClean="0">
                <a:solidFill>
                  <a:srgbClr val="FFFF00"/>
                </a:solidFill>
              </a:rPr>
              <a:t>).</a:t>
            </a:r>
          </a:p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Лирические пьесы отражают тему родины, которую Григ так любил и почитал. Тема Родины звучит в торжественной «Родной песне», </a:t>
            </a:r>
            <a:r>
              <a:rPr lang="ru-RU" sz="2000" b="1" i="1" dirty="0" smtClean="0">
                <a:solidFill>
                  <a:srgbClr val="FFFF00"/>
                </a:solidFill>
              </a:rPr>
              <a:t>в </a:t>
            </a:r>
            <a:r>
              <a:rPr lang="ru-RU" sz="2000" b="1" i="1" dirty="0">
                <a:solidFill>
                  <a:srgbClr val="FFFF00"/>
                </a:solidFill>
              </a:rPr>
              <a:t>жанрово-лирической сценке «На родину», в многочисленных народно-танцевальных пьесах, задуманных как жанрово-бытовые зарисовки. Эта тема продолжается в великолепных «музыкальных пейзажах», в своеобразных мотивах народно-фантастических пьес («Шествие гномов», «Кобольд»). </a:t>
            </a:r>
          </a:p>
          <a:p>
            <a:pPr algn="just"/>
            <a:endParaRPr lang="ru-RU" sz="2000" b="1" i="1" dirty="0"/>
          </a:p>
          <a:p>
            <a:pPr algn="just"/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43737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087">
        <p:split orient="vert"/>
      </p:transition>
    </mc:Choice>
    <mc:Fallback>
      <p:transition spd="slow" advTm="1108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840760" cy="66247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24128" y="188640"/>
            <a:ext cx="3211708" cy="6500584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sz="1800" b="1" i="1" dirty="0" smtClean="0">
                <a:solidFill>
                  <a:srgbClr val="FFFF00"/>
                </a:solidFill>
              </a:rPr>
              <a:t>     </a:t>
            </a:r>
            <a:r>
              <a:rPr lang="ru-RU" sz="1900" b="1" i="1" dirty="0" smtClean="0">
                <a:solidFill>
                  <a:srgbClr val="FFFF00"/>
                </a:solidFill>
              </a:rPr>
              <a:t>Яркая, красочная, динамическая пьеса, которая рисует фантастическое шествие сказочных существ.</a:t>
            </a:r>
          </a:p>
          <a:p>
            <a:pPr marL="137160" indent="0" algn="ctr">
              <a:buNone/>
            </a:pPr>
            <a:r>
              <a:rPr lang="ru-RU" sz="1900" b="1" i="1" dirty="0">
                <a:solidFill>
                  <a:srgbClr val="FFFF00"/>
                </a:solidFill>
              </a:rPr>
              <a:t> </a:t>
            </a:r>
            <a:r>
              <a:rPr lang="ru-RU" sz="1900" b="1" i="1" dirty="0" smtClean="0">
                <a:solidFill>
                  <a:srgbClr val="FFFF00"/>
                </a:solidFill>
              </a:rPr>
              <a:t>  Строение её просто и своеобразно – при повторяющемся проведении темы без изменения мелодии, она с каждым разом появляется в многоголосии звуков, с новыми фигурациями в фактуре, которые усиливают её причудливость. Всё это соответствует лежащему в основе пьесы образу  непристойной пляски, нарастания движения, гомона. </a:t>
            </a:r>
          </a:p>
          <a:p>
            <a:pPr marL="137160" indent="0" algn="ctr">
              <a:buNone/>
            </a:pPr>
            <a:r>
              <a:rPr lang="ru-RU" sz="1900" b="1" i="1" dirty="0">
                <a:solidFill>
                  <a:srgbClr val="FFFF00"/>
                </a:solidFill>
              </a:rPr>
              <a:t> </a:t>
            </a:r>
            <a:r>
              <a:rPr lang="ru-RU" sz="1900" b="1" i="1" dirty="0" smtClean="0">
                <a:solidFill>
                  <a:srgbClr val="FFFF00"/>
                </a:solidFill>
              </a:rPr>
              <a:t>    Пьеса написана в форме вариаций, а её основная тема звучит таинственно.</a:t>
            </a:r>
            <a:endParaRPr lang="ru-RU" sz="1900" b="1" i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79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741">
        <p14:prism/>
      </p:transition>
    </mc:Choice>
    <mc:Fallback>
      <p:transition spd="slow" advTm="67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2656"/>
            <a:ext cx="431641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116632"/>
            <a:ext cx="8352928" cy="65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95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415">
        <p14:honeycomb/>
      </p:transition>
    </mc:Choice>
    <mc:Fallback>
      <p:transition spd="slow" advTm="24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555458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16632"/>
            <a:ext cx="4968552" cy="65527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4176464" cy="6624736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Музыкальные </a:t>
            </a:r>
            <a:r>
              <a:rPr lang="ru-RU" sz="18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средства крайне скупы: моторная ритмика и на её фоне прихотливый и резкий узор метрических акцентов, </a:t>
            </a: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сжатые </a:t>
            </a:r>
            <a:r>
              <a:rPr lang="ru-RU" sz="18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тонической гармонии хроматизмы и разбросанные, жёстко звучащие большие септаккорды; «стучащая» мелодия и резкие «свистящие» мелодические фигурки; динамические </a:t>
            </a: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контрасты между </a:t>
            </a:r>
            <a:r>
              <a:rPr lang="ru-RU" sz="18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двумя предложениями периода и широкие лиги нарастания и спада звучности. </a:t>
            </a:r>
          </a:p>
          <a:p>
            <a:pPr marL="137160" indent="0" algn="just"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Образ </a:t>
            </a:r>
            <a:r>
              <a:rPr lang="ru-RU" sz="18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средней части открывается слушателю лишь после того, как исчезли фантастические </a:t>
            </a: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видения. </a:t>
            </a:r>
            <a:r>
              <a:rPr lang="ru-RU" sz="18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Светлое звучание темы, простой по структуре, ассоциируется со звучанием народной </a:t>
            </a: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мелодии.</a:t>
            </a:r>
          </a:p>
          <a:p>
            <a:pPr marL="137160" indent="0" algn="just">
              <a:buNone/>
            </a:pPr>
            <a:r>
              <a:rPr lang="ru-RU" sz="18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Чистый</a:t>
            </a:r>
            <a:r>
              <a:rPr lang="ru-RU" sz="18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ясный строй её отразился в простоте и строгости гармонического склада </a:t>
            </a: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чередование </a:t>
            </a:r>
            <a:r>
              <a:rPr lang="ru-RU" sz="18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мажорной тоники и её </a:t>
            </a: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параллели.</a:t>
            </a:r>
            <a:endParaRPr lang="ru-RU" sz="1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4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159">
        <p14:reveal/>
      </p:transition>
    </mc:Choice>
    <mc:Fallback>
      <p:transition spd="slow" advTm="141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316288" cy="655272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30190"/>
            <a:ext cx="9036496" cy="2822746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ru-RU" sz="1800" b="1" i="1" dirty="0" smtClean="0"/>
              <a:t>    </a:t>
            </a:r>
          </a:p>
          <a:p>
            <a:pPr marL="137160" indent="0" algn="just">
              <a:buNone/>
            </a:pPr>
            <a:r>
              <a:rPr lang="ru-RU" sz="1800" b="1" i="1" dirty="0" smtClean="0"/>
              <a:t>     </a:t>
            </a:r>
            <a:r>
              <a:rPr lang="ru-RU" sz="2300" b="1" i="1" dirty="0" smtClean="0">
                <a:solidFill>
                  <a:srgbClr val="FFFF00"/>
                </a:solidFill>
              </a:rPr>
              <a:t>Таинственное </a:t>
            </a:r>
            <a:r>
              <a:rPr lang="ru-RU" sz="2300" b="1" i="1" dirty="0">
                <a:solidFill>
                  <a:srgbClr val="FFFF00"/>
                </a:solidFill>
              </a:rPr>
              <a:t>«Шествие гномов» продолжает традицию фантастических сцен «Пера </a:t>
            </a:r>
            <a:r>
              <a:rPr lang="ru-RU" sz="2300" b="1" i="1" dirty="0" err="1">
                <a:solidFill>
                  <a:srgbClr val="FFFF00"/>
                </a:solidFill>
              </a:rPr>
              <a:t>Гюнта</a:t>
            </a:r>
            <a:r>
              <a:rPr lang="ru-RU" sz="2300" b="1" i="1" dirty="0" smtClean="0">
                <a:solidFill>
                  <a:srgbClr val="FFFF00"/>
                </a:solidFill>
              </a:rPr>
              <a:t>. </a:t>
            </a:r>
            <a:r>
              <a:rPr lang="ru-RU" sz="2300" b="1" i="1" dirty="0">
                <a:solidFill>
                  <a:srgbClr val="FFFF00"/>
                </a:solidFill>
              </a:rPr>
              <a:t>Здесь маленькие тролли – забавные уродцы – уже не напоминают злобных «духов тьмы». В таинственное волшебное царство проникает луч света: простой народный напев мажорного трио, журчащие пассажи, подобные струйкам ручейка, говорят об окружающей сказочных героев природе – вполне реальной, чарующе-светлой и прекрасной. Пьеса несёт раскрепощение, смелость, необходимую для адекватного воплощения замысла.</a:t>
            </a:r>
          </a:p>
        </p:txBody>
      </p:sp>
    </p:spTree>
    <p:extLst>
      <p:ext uri="{BB962C8B-B14F-4D97-AF65-F5344CB8AC3E}">
        <p14:creationId xmlns:p14="http://schemas.microsoft.com/office/powerpoint/2010/main" val="254559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3662">
        <p:checker/>
      </p:transition>
    </mc:Choice>
    <mc:Fallback>
      <p:transition spd="slow" advTm="13662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403"/>
            <a:ext cx="9144000" cy="673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18" y="122403"/>
            <a:ext cx="911488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200" b="1" i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Творчество </a:t>
            </a:r>
            <a:r>
              <a:rPr lang="ru-RU" sz="2200" b="1" i="1" cap="none" spc="0" dirty="0" err="1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Э.Грига</a:t>
            </a:r>
            <a:r>
              <a:rPr lang="ru-RU" sz="2200" b="1" i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было сформировано на основе норвежской народной культуры.</a:t>
            </a:r>
            <a:r>
              <a:rPr lang="ru-RU" sz="2200" b="1" i="1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i="1" dirty="0">
                <a:ln w="50800"/>
                <a:solidFill>
                  <a:schemeClr val="bg1">
                    <a:lumMod val="95000"/>
                    <a:lumOff val="5000"/>
                  </a:schemeClr>
                </a:solidFill>
              </a:rPr>
              <a:t>В суровых северных условиях родились гномы, эльфы, тролли. Григ настолько точно передал образы этих сказочных существ, что слушая его музыку, можно зримо представить себе эльфа или тролля. В произведениях Грига сказочные персонажи будто бы оживают, композитор своей музыкой дарит им жизнь, и даже не зная, как выглядит тот или иной персонаж, слушая произведения Грига можно «нарисовать» в своём воображении его портрет.</a:t>
            </a:r>
            <a:endParaRPr lang="ru-RU" sz="2200" b="1" i="1" cap="none" spc="0" dirty="0">
              <a:ln w="50800"/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678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510">
        <p14:ripple/>
      </p:transition>
    </mc:Choice>
    <mc:Fallback>
      <p:transition spd="slow" advTm="105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416</Words>
  <Application>Microsoft Office PowerPoint</Application>
  <PresentationFormat>Экран (4:3)</PresentationFormat>
  <Paragraphs>14</Paragraphs>
  <Slides>7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Эдвард Григ.  Шествие гномов.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Эдвард Григ. Утро.</dc:title>
  <dc:creator>Windows 7</dc:creator>
  <cp:lastModifiedBy>Windows 7</cp:lastModifiedBy>
  <cp:revision>11</cp:revision>
  <dcterms:created xsi:type="dcterms:W3CDTF">2018-11-19T17:09:43Z</dcterms:created>
  <dcterms:modified xsi:type="dcterms:W3CDTF">2018-11-19T19:08:12Z</dcterms:modified>
</cp:coreProperties>
</file>