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88" autoAdjust="0"/>
  </p:normalViewPr>
  <p:slideViewPr>
    <p:cSldViewPr>
      <p:cViewPr>
        <p:scale>
          <a:sx n="100" d="100"/>
          <a:sy n="100" d="100"/>
        </p:scale>
        <p:origin x="-10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5FB0-B9DF-4134-8F3D-E0138BD8AD6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8C23-A0A8-4A50-929B-5D3CA7131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E%D0%BB%D0%BE%D0%BD%D1%87%D0%B5%D0%BB%D1%8C" TargetMode="External"/><Relationship Id="rId7" Type="http://schemas.openxmlformats.org/officeDocument/2006/relationships/hyperlink" Target="https://ru.wikipedia.org/wiki/%D0%A2%D0%B5%D0%BC%D0%BF_(%D0%BC%D1%83%D0%B7%D1%8B%D0%BA%D0%B0)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0%B0-%D0%B4%D0%B8%D0%B5%D0%B7_%D0%BC%D0%B0%D0%B6%D0%BE%D1%80" TargetMode="External"/><Relationship Id="rId5" Type="http://schemas.openxmlformats.org/officeDocument/2006/relationships/hyperlink" Target="https://ru.wikipedia.org/wiki/%D0%9A%D0%BE%D0%BD%D1%82%D1%80%D0%B0%D0%B1%D0%B0%D1%81" TargetMode="External"/><Relationship Id="rId4" Type="http://schemas.openxmlformats.org/officeDocument/2006/relationships/hyperlink" Target="https://ru.wikipedia.org/wiki/%D0%A4%D0%B0%D0%B3%D0%BE%D1%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5400" dirty="0" smtClean="0"/>
              <a:t>В пещере горного короля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8000" dirty="0" smtClean="0"/>
              <a:t>Эдвард Григ</a:t>
            </a:r>
            <a:endParaRPr lang="ru-RU" sz="8000" dirty="0"/>
          </a:p>
        </p:txBody>
      </p:sp>
    </p:spTree>
  </p:cSld>
  <p:clrMapOvr>
    <a:masterClrMapping/>
  </p:clrMapOvr>
  <p:transition>
    <p:pull dir="r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ÑÐ¸Ð³. Ð¡ÑÐ¸ÑÐ° Â«ÐÐµÑ ÐÑÐ½ÑÂ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4824536" cy="4392488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pull dir="r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32848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В пещере горного короля (норв. I </a:t>
            </a:r>
            <a:r>
              <a:rPr lang="ru-RU" sz="1400" dirty="0" err="1"/>
              <a:t>Dovregubbens</a:t>
            </a:r>
            <a:r>
              <a:rPr lang="ru-RU" sz="1400" dirty="0"/>
              <a:t> </a:t>
            </a:r>
            <a:r>
              <a:rPr lang="ru-RU" sz="1400" dirty="0" err="1"/>
              <a:t>Hall</a:t>
            </a:r>
            <a:r>
              <a:rPr lang="ru-RU" sz="1400" dirty="0"/>
              <a:t>) — композиция из сюиты норвежского композитора Эдварда Грига на пьесу Генрика Ибсена «Пер </a:t>
            </a:r>
            <a:r>
              <a:rPr lang="ru-RU" sz="1400" dirty="0" err="1"/>
              <a:t>Гюнт</a:t>
            </a:r>
            <a:r>
              <a:rPr lang="ru-RU" sz="1400" dirty="0"/>
              <a:t>». Премьера состоялась 24 февраля 1876 года в Осло. Композиция является наиболее известным и узнаваемым произведением Грига, и одной из самых популярных классических </a:t>
            </a:r>
            <a:r>
              <a:rPr lang="ru-RU" sz="1400" dirty="0" err="1"/>
              <a:t>мелодий.В</a:t>
            </a:r>
            <a:r>
              <a:rPr lang="ru-RU" sz="1400" dirty="0"/>
              <a:t> тронном зале собираются придворные горного короля – тролли, кобольды, гномы, чтобы праздновать свадьбу своей принцессы с Пером. Благодаря этому, а также своему звучанию, «В пещере горного короля» ассоциируется с троллями, а также с мистикой и таинственной атмосферой вообще.</a:t>
            </a:r>
          </a:p>
          <a:p>
            <a:r>
              <a:rPr lang="ru-RU" sz="1400" dirty="0"/>
              <a:t>Согласно сюжету Пер </a:t>
            </a:r>
            <a:r>
              <a:rPr lang="ru-RU" sz="1400" dirty="0" err="1"/>
              <a:t>Гюнт</a:t>
            </a:r>
            <a:r>
              <a:rPr lang="ru-RU" sz="1400" dirty="0"/>
              <a:t> соблазнил дочь короля троллей. Во время звучания композиции свита короля требует расправы над вероломным человеком. Пер не подозревает об опасности и чуть не погибает в мрачной пещере, окружённый «духами тьмы».</a:t>
            </a:r>
          </a:p>
          <a:p>
            <a:r>
              <a:rPr lang="ru-RU" sz="1400" dirty="0"/>
              <a:t>Сюита Пер </a:t>
            </a:r>
            <a:r>
              <a:rPr lang="ru-RU" sz="1400" dirty="0" err="1"/>
              <a:t>Гюнт</a:t>
            </a:r>
            <a:r>
              <a:rPr lang="ru-RU" sz="1400" dirty="0"/>
              <a:t> (норв. </a:t>
            </a:r>
            <a:r>
              <a:rPr lang="ru-RU" sz="1400" dirty="0" err="1"/>
              <a:t>Peer</a:t>
            </a:r>
            <a:r>
              <a:rPr lang="ru-RU" sz="1400" dirty="0"/>
              <a:t> </a:t>
            </a:r>
            <a:r>
              <a:rPr lang="ru-RU" sz="1400" dirty="0" err="1"/>
              <a:t>Gynt</a:t>
            </a:r>
            <a:r>
              <a:rPr lang="ru-RU" sz="1400" dirty="0"/>
              <a:t>) — камерно-симфоническое музыкальное произведение, специально написанное к одноименной театральной пьесе Генрика Ибсена норвежским композитором Эдвардом Григом в 1875 году (соч. 23).</a:t>
            </a:r>
          </a:p>
          <a:p>
            <a:r>
              <a:rPr lang="ru-RU" sz="1400" dirty="0"/>
              <a:t>Впоследствии произведение было разделено на две отдельные сюиты: Сюита № 1 (соч. 46) и Сюита № 2 (соч. 55).</a:t>
            </a:r>
          </a:p>
        </p:txBody>
      </p:sp>
    </p:spTree>
  </p:cSld>
  <p:clrMapOvr>
    <a:masterClrMapping/>
  </p:clrMapOvr>
  <p:transition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480720" cy="341632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В пещере горного короля» начинается с основной темы, написанной для </a:t>
            </a:r>
            <a:r>
              <a:rPr lang="ru-RU" sz="2400" dirty="0">
                <a:hlinkClick r:id="rId3" tooltip="Виолончель"/>
              </a:rPr>
              <a:t>виолончели</a:t>
            </a:r>
            <a:r>
              <a:rPr lang="ru-RU" sz="2400" dirty="0"/>
              <a:t>, </a:t>
            </a:r>
            <a:r>
              <a:rPr lang="ru-RU" sz="2400" dirty="0">
                <a:hlinkClick r:id="rId4" tooltip="Фагот"/>
              </a:rPr>
              <a:t>фагота</a:t>
            </a:r>
            <a:r>
              <a:rPr lang="ru-RU" sz="2400" dirty="0"/>
              <a:t> и </a:t>
            </a:r>
            <a:r>
              <a:rPr lang="ru-RU" sz="2400" dirty="0">
                <a:hlinkClick r:id="rId5" tooltip="Контрабас"/>
              </a:rPr>
              <a:t>контрабаса</a:t>
            </a:r>
            <a:r>
              <a:rPr lang="ru-RU" sz="2400" dirty="0"/>
              <a:t>. Мелодия звучит в нижнем регистре, затем повышается на квинту (до </a:t>
            </a:r>
            <a:r>
              <a:rPr lang="ru-RU" sz="2400" dirty="0">
                <a:hlinkClick r:id="rId6" tooltip="Фа-диез мажор"/>
              </a:rPr>
              <a:t>фа-диез мажор</a:t>
            </a:r>
            <a:r>
              <a:rPr lang="ru-RU" sz="2400" dirty="0"/>
              <a:t>, которая является доминантой) и снова возвращается в прежнюю тональность. Тема начинается медленно, с каждым повторением все больше ускоряется, и в конце срывается в бурное </a:t>
            </a:r>
            <a:r>
              <a:rPr lang="ru-RU" sz="2400" dirty="0">
                <a:hlinkClick r:id="rId7" tooltip="Темп (музыка)"/>
              </a:rPr>
              <a:t>престиссимо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764704"/>
            <a:ext cx="8173416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Сюита </a:t>
            </a:r>
            <a:r>
              <a:rPr lang="ru-RU" sz="1400" dirty="0"/>
              <a:t>Грига вдохновлена одноименной поэмой Генрика Ибсена. Главный герой - молодой норвежский крестьянин Пер </a:t>
            </a:r>
            <a:r>
              <a:rPr lang="ru-RU" sz="1400" dirty="0" err="1"/>
              <a:t>Гюнт</a:t>
            </a:r>
            <a:r>
              <a:rPr lang="ru-RU" sz="1400" dirty="0"/>
              <a:t>. Именно этот эпизод ("В пещере горного короля") в поэме (!) повествует о приключениях Пера </a:t>
            </a:r>
            <a:r>
              <a:rPr lang="ru-RU" sz="1400" dirty="0" err="1"/>
              <a:t>Гюнта</a:t>
            </a:r>
            <a:r>
              <a:rPr lang="ru-RU" sz="1400" dirty="0"/>
              <a:t> в лесу, когда его выгнали из деревни, за то, что он украл чужую невесту </a:t>
            </a:r>
            <a:r>
              <a:rPr lang="ru-RU" sz="1400" dirty="0" err="1"/>
              <a:t>Ингрид</a:t>
            </a:r>
            <a:r>
              <a:rPr lang="ru-RU" sz="1400" dirty="0"/>
              <a:t> прямо с ее свадьбы и, соблазнив ее, бросил.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Итак, Пер </a:t>
            </a:r>
            <a:r>
              <a:rPr lang="ru-RU" sz="1400" dirty="0" err="1"/>
              <a:t>Гюнт</a:t>
            </a:r>
            <a:r>
              <a:rPr lang="ru-RU" sz="1400" dirty="0"/>
              <a:t> прячется в лесу от взбешенных земляков и </a:t>
            </a:r>
            <a:r>
              <a:rPr lang="ru-RU" sz="1400" dirty="0" err="1"/>
              <a:t>Ингрид</a:t>
            </a:r>
            <a:r>
              <a:rPr lang="ru-RU" sz="1400" dirty="0"/>
              <a:t>. Здесь наутро он встречает Женщину в Зеленом Плаще, дочь </a:t>
            </a:r>
            <a:r>
              <a:rPr lang="ru-RU" sz="1400" dirty="0" err="1"/>
              <a:t>Доврского</a:t>
            </a:r>
            <a:r>
              <a:rPr lang="ru-RU" sz="1400" dirty="0"/>
              <a:t> короля — правителя обитающей в лесу нечисти — троллей, кобольдов, леших и ведьм. Пер хочет Женщину, но ещё больше ему хочется побыть настоящим принцем — пусть даже лесным! Условия </a:t>
            </a:r>
            <a:r>
              <a:rPr lang="ru-RU" sz="1400" dirty="0" err="1"/>
              <a:t>Доврский</a:t>
            </a:r>
            <a:r>
              <a:rPr lang="ru-RU" sz="1400" dirty="0"/>
              <a:t> дед (так зовут лесные придворные короля) ставит жесткие: тролли исповедуют «почвеннические» принципы, они не признают свободного выезда за пределы леса и довольствуются только домашним — едой, одеждой, обычаями. Принцессу отдадут замуж за Пера, но прежде ему следует надеть хвост и выпить здешнего меду (жидкого помета) . Покривившись, Пер соглашается и на то и на другое. Все во дворце </a:t>
            </a:r>
            <a:r>
              <a:rPr lang="ru-RU" sz="1400" dirty="0" err="1"/>
              <a:t>Доврского</a:t>
            </a:r>
            <a:r>
              <a:rPr lang="ru-RU" sz="1400" dirty="0"/>
              <a:t> деда выглядит заскорузлым и безобразным, но это, как объясняет </a:t>
            </a:r>
            <a:r>
              <a:rPr lang="ru-RU" sz="1400" dirty="0" err="1"/>
              <a:t>Доврский</a:t>
            </a:r>
            <a:r>
              <a:rPr lang="ru-RU" sz="1400" dirty="0"/>
              <a:t> дед, лишь дефект человеческого взгляда на жизнь. Если, сделав операцию, перекосить Перу глаз, он тоже будет видеть вместо белого черное и вместо безобразного прекрасное, то есть приобретет мировоззрение истинного тролля. Но на операцию Пер, готовый ради власти и славы почти на все, не идет — он был и останется человеком! Тролли наваливаются на него, но, услышав звуки церковного колокола, отпускают.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Конечно, в музыке Грига нет всех этих подробностей, а есть настроение, соответствие тому образу, который лежит в основе пьесы: нестройная пляска, нарастание движения, гомона.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Обожаю музыку Грига и не только его "Пера </a:t>
            </a:r>
            <a:r>
              <a:rPr lang="ru-RU" sz="1400" dirty="0" err="1"/>
              <a:t>Гюнта</a:t>
            </a:r>
            <a:r>
              <a:rPr lang="ru-RU" sz="1400" dirty="0"/>
              <a:t>"! Кстати, "В пещере горного короля" - это лишь один номер из восьми музыкальных эпизодов о странной и богатой на события жизни Пера. Кроме него, чудесные эпизоды: "Утро", "Танец </a:t>
            </a:r>
            <a:r>
              <a:rPr lang="ru-RU" sz="1400" dirty="0" err="1"/>
              <a:t>Анитры</a:t>
            </a:r>
            <a:r>
              <a:rPr lang="ru-RU" sz="1400" dirty="0"/>
              <a:t>", "Песня </a:t>
            </a:r>
            <a:r>
              <a:rPr lang="ru-RU" sz="1400" dirty="0" err="1"/>
              <a:t>Сольвейг</a:t>
            </a:r>
            <a:r>
              <a:rPr lang="ru-RU" sz="1400" dirty="0"/>
              <a:t>", "Жалоба </a:t>
            </a:r>
            <a:r>
              <a:rPr lang="ru-RU" sz="1400" dirty="0" err="1"/>
              <a:t>Ингрид</a:t>
            </a:r>
            <a:r>
              <a:rPr lang="ru-RU" sz="1400" dirty="0"/>
              <a:t>" и др. </a:t>
            </a:r>
          </a:p>
        </p:txBody>
      </p:sp>
    </p:spTree>
  </p:cSld>
  <p:clrMapOvr>
    <a:masterClrMapping/>
  </p:clrMapOvr>
  <p:transition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µÑ ÐÑÐ½Ñ Ð² Ð¿ÐµÑÐµÑÐµ Ð³Ð¾ÑÐ½Ð¾Ð³Ð¾ ÐºÐ¾ÑÐ¾Ð»Ñ. Ð¥ÑÐ´Ð¾Ð¶Ð½Ð¸Ðº Ð¢ÐµÐ¾Ð´Ð¾Ñ ÐÐ¸ÑÑÐµÐ»ÑÑÐµÐ½, 1890 Ð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13065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064896" cy="5262979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Тихо, еле слышно звучит в первом проведении чёткая ритмичная тема у виолончелей и контрабасов </a:t>
            </a:r>
            <a:r>
              <a:rPr lang="ru-RU" sz="1400" dirty="0" err="1" smtClean="0"/>
              <a:t>pizzicato</a:t>
            </a:r>
            <a:r>
              <a:rPr lang="ru-RU" sz="1400" dirty="0" smtClean="0"/>
              <a:t>. Жутковато звучат октавы фаготов, аккомпанирующие теме. Последний звук подхватывают и тянут загадочные застопоренные валторны. Во втором предложении фаготы и низкие струнные меняются местами: теперь тему ведут </a:t>
            </a:r>
            <a:r>
              <a:rPr lang="ru-RU" sz="1400" dirty="0" err="1" smtClean="0"/>
              <a:t>фаготы.Средний</a:t>
            </a:r>
            <a:r>
              <a:rPr lang="ru-RU" sz="1400" dirty="0" smtClean="0"/>
              <a:t> раздел темы — почти точная секвенция темы, квинтой выше, но с немного иным ладовым оттенком. Подобный приём был и в «Смерти </a:t>
            </a:r>
            <a:r>
              <a:rPr lang="ru-RU" sz="1400" dirty="0" err="1" smtClean="0"/>
              <a:t>Озе</a:t>
            </a:r>
            <a:r>
              <a:rPr lang="ru-RU" sz="1400" dirty="0" smtClean="0"/>
              <a:t>», хотя образ совсем другой. Оркестровка среднего раздела такая же, как в начале. Реприза темы точно повторяет первый </a:t>
            </a:r>
            <a:r>
              <a:rPr lang="ru-RU" sz="1400" dirty="0" err="1" smtClean="0"/>
              <a:t>период.Такое</a:t>
            </a:r>
            <a:r>
              <a:rPr lang="ru-RU" sz="1400" dirty="0" smtClean="0"/>
              <a:t> однообразие приёмов создаёт особое, «колдовское» воздействие. Монотонность заклинания. Три периода в теме, три проведения темы. Выходит, что это заклинание повторяется девять раз. Но манера, с какой оно произносится, будет постепенно </a:t>
            </a:r>
            <a:r>
              <a:rPr lang="ru-RU" sz="1400" dirty="0" err="1" smtClean="0"/>
              <a:t>изменяться.Второй</a:t>
            </a:r>
            <a:r>
              <a:rPr lang="ru-RU" sz="1400" dirty="0" smtClean="0"/>
              <a:t> раз тема тоже попарно проводится у струнных и деревянных духовых. Только вместо виолончелей и контрабасов играют первые и вторые скрипки, а вместо двух фаготов — гобой и кларнет. Тема звучит теперь в среднем регистре. Все четыре валторны поддерживают её острыми, колючими аккордами, а у альтов появляются короткие «завывающие» подголоски. В репризе второго проведения в этот «вой» включаются и </a:t>
            </a:r>
            <a:r>
              <a:rPr lang="ru-RU" sz="1400" dirty="0" err="1" smtClean="0"/>
              <a:t>скрипки.Уже</a:t>
            </a:r>
            <a:r>
              <a:rPr lang="ru-RU" sz="1400" dirty="0" smtClean="0"/>
              <a:t> с середины второго проведения начинается постепенное ускорение и усиление </a:t>
            </a:r>
            <a:r>
              <a:rPr lang="ru-RU" sz="1400" dirty="0" err="1" smtClean="0"/>
              <a:t>динамики.Оркестровка</a:t>
            </a:r>
            <a:r>
              <a:rPr lang="ru-RU" sz="1400" dirty="0" smtClean="0"/>
              <a:t> настолько обогащается и усложняется, что все её тонкости невозможно передать на фортепиано. Поэтому фактура фортепианной версии значительно отличается от фактуры оркестрового </a:t>
            </a:r>
            <a:r>
              <a:rPr lang="ru-RU" sz="1400" dirty="0" err="1" smtClean="0"/>
              <a:t>оригинала.В</a:t>
            </a:r>
            <a:r>
              <a:rPr lang="ru-RU" sz="1400" dirty="0" smtClean="0"/>
              <a:t> третьем проведении оглушительно вступают тарелки. Музыка ещё быстрее, громкость доходит до </a:t>
            </a:r>
            <a:r>
              <a:rPr lang="ru-RU" sz="1400" dirty="0" err="1" smtClean="0"/>
              <a:t>ff</a:t>
            </a:r>
            <a:r>
              <a:rPr lang="ru-RU" sz="1400" dirty="0" smtClean="0"/>
              <a:t>. Пример 125 показывает, как оркестровая фактура третьего проведения темы распределяется «по этажам». Пронзительно звучит «утолщённая» в две октавы тема у всех скрипок и альтов, которые ведут её штрихом </a:t>
            </a:r>
            <a:r>
              <a:rPr lang="ru-RU" sz="1400" dirty="0" err="1" smtClean="0"/>
              <a:t>tremolo</a:t>
            </a:r>
            <a:r>
              <a:rPr lang="ru-RU" sz="1400" dirty="0" smtClean="0"/>
              <a:t>. Басы виолончелей и контрабасов как бы притоптывают в зловещей пляске. Гремит </a:t>
            </a:r>
            <a:r>
              <a:rPr lang="ru-RU" sz="1400" dirty="0" err="1" smtClean="0"/>
              <a:t>tremolo</a:t>
            </a:r>
            <a:r>
              <a:rPr lang="ru-RU" sz="1400" dirty="0" smtClean="0"/>
              <a:t> литавр. Аккорды медных духовых «отбивают» четверти, их усиливают тарелки с большим барабаном. А деревянные духовые сопровождают этот шабаш завывающими </a:t>
            </a:r>
            <a:r>
              <a:rPr lang="ru-RU" sz="1400" dirty="0" err="1" smtClean="0"/>
              <a:t>выкриками.Подробнее</a:t>
            </a:r>
            <a:r>
              <a:rPr lang="ru-RU" sz="1400" dirty="0" smtClean="0"/>
              <a:t> - на </a:t>
            </a:r>
            <a:r>
              <a:rPr lang="ru-RU" sz="1400" dirty="0" err="1" smtClean="0"/>
              <a:t>Znanija.com</a:t>
            </a:r>
            <a:r>
              <a:rPr lang="ru-RU" sz="1400" dirty="0" smtClean="0"/>
              <a:t> - https://znanija.com/task/22552989#readmore</a:t>
            </a:r>
            <a:endParaRPr lang="ru-RU" sz="1400" dirty="0"/>
          </a:p>
        </p:txBody>
      </p:sp>
    </p:spTree>
  </p:cSld>
  <p:clrMapOvr>
    <a:masterClrMapping/>
  </p:clrMapOvr>
  <p:transition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630_115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7343800" cy="4927476"/>
          </a:xfrm>
          <a:prstGeom prst="rect">
            <a:avLst/>
          </a:prstGeom>
        </p:spPr>
      </p:pic>
    </p:spTree>
  </p:cSld>
  <p:clrMapOvr>
    <a:masterClrMapping/>
  </p:clrMapOvr>
  <p:transition>
    <p:pull dir="r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618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пещере горного короля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пещере горного короля</dc:title>
  <dc:creator>Домашний</dc:creator>
  <cp:lastModifiedBy>Домашний</cp:lastModifiedBy>
  <cp:revision>11</cp:revision>
  <dcterms:created xsi:type="dcterms:W3CDTF">2018-11-19T08:05:15Z</dcterms:created>
  <dcterms:modified xsi:type="dcterms:W3CDTF">2018-11-19T09:39:37Z</dcterms:modified>
</cp:coreProperties>
</file>