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3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DE3B48C-13A2-4A4D-B0DA-6284C8FDFBA0}" type="datetimeFigureOut">
              <a:rPr lang="ru-RU" smtClean="0"/>
              <a:t>19.11.2018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93D276-EAEE-4029-8148-45CF2AC74EB9}" type="slidenum">
              <a:rPr lang="ru-RU" smtClean="0"/>
              <a:t>‹#›</a:t>
            </a:fld>
            <a:endParaRPr lang="ru-RU"/>
          </a:p>
        </p:txBody>
      </p:sp>
    </p:spTree>
    <p:extLst>
      <p:ext uri="{BB962C8B-B14F-4D97-AF65-F5344CB8AC3E}">
        <p14:creationId xmlns:p14="http://schemas.microsoft.com/office/powerpoint/2010/main" val="3329545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DE3B48C-13A2-4A4D-B0DA-6284C8FDFBA0}" type="datetimeFigureOut">
              <a:rPr lang="ru-RU" smtClean="0"/>
              <a:t>19.11.2018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93D276-EAEE-4029-8148-45CF2AC74EB9}" type="slidenum">
              <a:rPr lang="ru-RU" smtClean="0"/>
              <a:t>‹#›</a:t>
            </a:fld>
            <a:endParaRPr lang="ru-RU"/>
          </a:p>
        </p:txBody>
      </p:sp>
    </p:spTree>
    <p:extLst>
      <p:ext uri="{BB962C8B-B14F-4D97-AF65-F5344CB8AC3E}">
        <p14:creationId xmlns:p14="http://schemas.microsoft.com/office/powerpoint/2010/main" val="1932456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DE3B48C-13A2-4A4D-B0DA-6284C8FDFBA0}" type="datetimeFigureOut">
              <a:rPr lang="ru-RU" smtClean="0"/>
              <a:t>19.11.2018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93D276-EAEE-4029-8148-45CF2AC74EB9}" type="slidenum">
              <a:rPr lang="ru-RU" smtClean="0"/>
              <a:t>‹#›</a:t>
            </a:fld>
            <a:endParaRPr lang="ru-RU"/>
          </a:p>
        </p:txBody>
      </p:sp>
    </p:spTree>
    <p:extLst>
      <p:ext uri="{BB962C8B-B14F-4D97-AF65-F5344CB8AC3E}">
        <p14:creationId xmlns:p14="http://schemas.microsoft.com/office/powerpoint/2010/main" val="3376543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DE3B48C-13A2-4A4D-B0DA-6284C8FDFBA0}" type="datetimeFigureOut">
              <a:rPr lang="ru-RU" smtClean="0"/>
              <a:t>19.11.2018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93D276-EAEE-4029-8148-45CF2AC74EB9}" type="slidenum">
              <a:rPr lang="ru-RU" smtClean="0"/>
              <a:t>‹#›</a:t>
            </a:fld>
            <a:endParaRPr lang="ru-RU"/>
          </a:p>
        </p:txBody>
      </p:sp>
    </p:spTree>
    <p:extLst>
      <p:ext uri="{BB962C8B-B14F-4D97-AF65-F5344CB8AC3E}">
        <p14:creationId xmlns:p14="http://schemas.microsoft.com/office/powerpoint/2010/main" val="2067358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DE3B48C-13A2-4A4D-B0DA-6284C8FDFBA0}" type="datetimeFigureOut">
              <a:rPr lang="ru-RU" smtClean="0"/>
              <a:t>19.11.2018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93D276-EAEE-4029-8148-45CF2AC74EB9}" type="slidenum">
              <a:rPr lang="ru-RU" smtClean="0"/>
              <a:t>‹#›</a:t>
            </a:fld>
            <a:endParaRPr lang="ru-RU"/>
          </a:p>
        </p:txBody>
      </p:sp>
    </p:spTree>
    <p:extLst>
      <p:ext uri="{BB962C8B-B14F-4D97-AF65-F5344CB8AC3E}">
        <p14:creationId xmlns:p14="http://schemas.microsoft.com/office/powerpoint/2010/main" val="391599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DE3B48C-13A2-4A4D-B0DA-6284C8FDFBA0}" type="datetimeFigureOut">
              <a:rPr lang="ru-RU" smtClean="0"/>
              <a:t>19.11.2018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093D276-EAEE-4029-8148-45CF2AC74EB9}" type="slidenum">
              <a:rPr lang="ru-RU" smtClean="0"/>
              <a:t>‹#›</a:t>
            </a:fld>
            <a:endParaRPr lang="ru-RU"/>
          </a:p>
        </p:txBody>
      </p:sp>
    </p:spTree>
    <p:extLst>
      <p:ext uri="{BB962C8B-B14F-4D97-AF65-F5344CB8AC3E}">
        <p14:creationId xmlns:p14="http://schemas.microsoft.com/office/powerpoint/2010/main" val="1665823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DE3B48C-13A2-4A4D-B0DA-6284C8FDFBA0}" type="datetimeFigureOut">
              <a:rPr lang="ru-RU" smtClean="0"/>
              <a:t>19.11.2018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093D276-EAEE-4029-8148-45CF2AC74EB9}" type="slidenum">
              <a:rPr lang="ru-RU" smtClean="0"/>
              <a:t>‹#›</a:t>
            </a:fld>
            <a:endParaRPr lang="ru-RU"/>
          </a:p>
        </p:txBody>
      </p:sp>
    </p:spTree>
    <p:extLst>
      <p:ext uri="{BB962C8B-B14F-4D97-AF65-F5344CB8AC3E}">
        <p14:creationId xmlns:p14="http://schemas.microsoft.com/office/powerpoint/2010/main" val="246089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DE3B48C-13A2-4A4D-B0DA-6284C8FDFBA0}" type="datetimeFigureOut">
              <a:rPr lang="ru-RU" smtClean="0"/>
              <a:t>19.11.2018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093D276-EAEE-4029-8148-45CF2AC74EB9}" type="slidenum">
              <a:rPr lang="ru-RU" smtClean="0"/>
              <a:t>‹#›</a:t>
            </a:fld>
            <a:endParaRPr lang="ru-RU"/>
          </a:p>
        </p:txBody>
      </p:sp>
    </p:spTree>
    <p:extLst>
      <p:ext uri="{BB962C8B-B14F-4D97-AF65-F5344CB8AC3E}">
        <p14:creationId xmlns:p14="http://schemas.microsoft.com/office/powerpoint/2010/main" val="3202038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DE3B48C-13A2-4A4D-B0DA-6284C8FDFBA0}" type="datetimeFigureOut">
              <a:rPr lang="ru-RU" smtClean="0"/>
              <a:t>19.11.2018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093D276-EAEE-4029-8148-45CF2AC74EB9}" type="slidenum">
              <a:rPr lang="ru-RU" smtClean="0"/>
              <a:t>‹#›</a:t>
            </a:fld>
            <a:endParaRPr lang="ru-RU"/>
          </a:p>
        </p:txBody>
      </p:sp>
    </p:spTree>
    <p:extLst>
      <p:ext uri="{BB962C8B-B14F-4D97-AF65-F5344CB8AC3E}">
        <p14:creationId xmlns:p14="http://schemas.microsoft.com/office/powerpoint/2010/main" val="1758274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DE3B48C-13A2-4A4D-B0DA-6284C8FDFBA0}" type="datetimeFigureOut">
              <a:rPr lang="ru-RU" smtClean="0"/>
              <a:t>19.11.2018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093D276-EAEE-4029-8148-45CF2AC74EB9}" type="slidenum">
              <a:rPr lang="ru-RU" smtClean="0"/>
              <a:t>‹#›</a:t>
            </a:fld>
            <a:endParaRPr lang="ru-RU"/>
          </a:p>
        </p:txBody>
      </p:sp>
    </p:spTree>
    <p:extLst>
      <p:ext uri="{BB962C8B-B14F-4D97-AF65-F5344CB8AC3E}">
        <p14:creationId xmlns:p14="http://schemas.microsoft.com/office/powerpoint/2010/main" val="1588950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DE3B48C-13A2-4A4D-B0DA-6284C8FDFBA0}" type="datetimeFigureOut">
              <a:rPr lang="ru-RU" smtClean="0"/>
              <a:t>19.11.2018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093D276-EAEE-4029-8148-45CF2AC74EB9}" type="slidenum">
              <a:rPr lang="ru-RU" smtClean="0"/>
              <a:t>‹#›</a:t>
            </a:fld>
            <a:endParaRPr lang="ru-RU"/>
          </a:p>
        </p:txBody>
      </p:sp>
    </p:spTree>
    <p:extLst>
      <p:ext uri="{BB962C8B-B14F-4D97-AF65-F5344CB8AC3E}">
        <p14:creationId xmlns:p14="http://schemas.microsoft.com/office/powerpoint/2010/main" val="3246190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E3B48C-13A2-4A4D-B0DA-6284C8FDFBA0}" type="datetimeFigureOut">
              <a:rPr lang="ru-RU" smtClean="0"/>
              <a:t>19.11.2018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93D276-EAEE-4029-8148-45CF2AC74EB9}" type="slidenum">
              <a:rPr lang="ru-RU" smtClean="0"/>
              <a:t>‹#›</a:t>
            </a:fld>
            <a:endParaRPr lang="ru-RU"/>
          </a:p>
        </p:txBody>
      </p:sp>
    </p:spTree>
    <p:extLst>
      <p:ext uri="{BB962C8B-B14F-4D97-AF65-F5344CB8AC3E}">
        <p14:creationId xmlns:p14="http://schemas.microsoft.com/office/powerpoint/2010/main" val="1046785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oundtimes.ru/muzykalnaya-shkatulka/velikie-kompozitory/edvard-gri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09340" y="0"/>
            <a:ext cx="4209560" cy="6190531"/>
          </a:xfrm>
          <a:prstGeom prst="rect">
            <a:avLst/>
          </a:prstGeom>
        </p:spPr>
      </p:pic>
      <p:sp>
        <p:nvSpPr>
          <p:cNvPr id="2" name="Заголовок 1"/>
          <p:cNvSpPr>
            <a:spLocks noGrp="1"/>
          </p:cNvSpPr>
          <p:nvPr>
            <p:ph type="ctrTitle"/>
          </p:nvPr>
        </p:nvSpPr>
        <p:spPr>
          <a:xfrm>
            <a:off x="1435100" y="2316163"/>
            <a:ext cx="4392789" cy="2387600"/>
          </a:xfrm>
        </p:spPr>
        <p:txBody>
          <a:bodyPr>
            <a:normAutofit fontScale="90000"/>
          </a:bodyPr>
          <a:lstStyle/>
          <a:p>
            <a:r>
              <a:rPr lang="ru-RU" sz="6700" b="1" i="1" dirty="0">
                <a:latin typeface="Times New Roman" panose="02020603050405020304" pitchFamily="18" charset="0"/>
                <a:cs typeface="Times New Roman" panose="02020603050405020304" pitchFamily="18" charset="0"/>
              </a:rPr>
              <a:t>Эдвард </a:t>
            </a:r>
            <a:r>
              <a:rPr lang="ru-RU" sz="6700" b="1" i="1" dirty="0" smtClean="0">
                <a:latin typeface="Times New Roman" panose="02020603050405020304" pitchFamily="18" charset="0"/>
                <a:cs typeface="Times New Roman" panose="02020603050405020304" pitchFamily="18" charset="0"/>
              </a:rPr>
              <a:t>Григ- </a:t>
            </a:r>
            <a:r>
              <a:rPr lang="ru-RU" sz="6700" b="1" dirty="0">
                <a:latin typeface="Times New Roman" panose="02020603050405020304" pitchFamily="18" charset="0"/>
                <a:cs typeface="Times New Roman" panose="02020603050405020304" pitchFamily="18" charset="0"/>
              </a:rPr>
              <a:t/>
            </a:r>
            <a:br>
              <a:rPr lang="ru-RU" sz="6700" b="1" dirty="0">
                <a:latin typeface="Times New Roman" panose="02020603050405020304" pitchFamily="18" charset="0"/>
                <a:cs typeface="Times New Roman" panose="02020603050405020304" pitchFamily="18" charset="0"/>
              </a:rPr>
            </a:br>
            <a:r>
              <a:rPr lang="ru-RU" sz="6700" dirty="0" smtClean="0">
                <a:latin typeface="Times New Roman" panose="02020603050405020304" pitchFamily="18" charset="0"/>
                <a:cs typeface="Times New Roman" panose="02020603050405020304" pitchFamily="18" charset="0"/>
              </a:rPr>
              <a:t>норвежский </a:t>
            </a:r>
            <a:r>
              <a:rPr lang="ru-RU" sz="6700" dirty="0">
                <a:latin typeface="Times New Roman" panose="02020603050405020304" pitchFamily="18" charset="0"/>
                <a:cs typeface="Times New Roman" panose="02020603050405020304" pitchFamily="18" charset="0"/>
              </a:rPr>
              <a:t>композитор</a:t>
            </a:r>
            <a:r>
              <a:rPr lang="ru-RU" dirty="0"/>
              <a:t/>
            </a:r>
            <a:br>
              <a:rPr lang="ru-RU" dirty="0"/>
            </a:br>
            <a:endParaRPr lang="ru-RU" dirty="0"/>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302" y="4137782"/>
            <a:ext cx="8076897" cy="2436056"/>
          </a:xfrm>
          <a:prstGeom prst="rect">
            <a:avLst/>
          </a:prstGeom>
        </p:spPr>
      </p:pic>
    </p:spTree>
    <p:extLst>
      <p:ext uri="{BB962C8B-B14F-4D97-AF65-F5344CB8AC3E}">
        <p14:creationId xmlns:p14="http://schemas.microsoft.com/office/powerpoint/2010/main" val="3586577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9500" y="749300"/>
            <a:ext cx="5664200" cy="5283199"/>
          </a:xfrm>
        </p:spPr>
        <p:txBody>
          <a:bodyPr>
            <a:normAutofit/>
          </a:bodyPr>
          <a:lstStyle/>
          <a:p>
            <a:pPr algn="l"/>
            <a:r>
              <a:rPr lang="ru-RU" sz="1800" dirty="0" smtClean="0">
                <a:latin typeface="Times New Roman" panose="02020603050405020304" pitchFamily="18" charset="0"/>
                <a:cs typeface="Times New Roman" panose="02020603050405020304" pitchFamily="18" charset="0"/>
              </a:rPr>
              <a:t>Эдвард </a:t>
            </a:r>
            <a:r>
              <a:rPr lang="ru-RU" sz="1800" dirty="0">
                <a:latin typeface="Times New Roman" panose="02020603050405020304" pitchFamily="18" charset="0"/>
                <a:cs typeface="Times New Roman" panose="02020603050405020304" pitchFamily="18" charset="0"/>
              </a:rPr>
              <a:t>Григ очень любил природу и сказки, любил мечтать и фантазировать.</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Однажды, когда он был ещё маленьким ребёнком, они вместе с отцом отправились на прогулку. Дорога шла вдоль ущелья. Вдруг Эдвард остановился у сосны, выглядывающей из глубины ущелья. Сосна вросла прямо в трещину камня. Мальчик долго смотрел на сосну. Потом, повернувшись к отцу, спросил:</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А где же гномы? Где они могут прятаться?</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Отец подумал: сын растёт большим фантазёром и, посмотрев на него внимательно, сказал:</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Ты спрашиваешь, где живут гномы? В сказках, мой милый, в старых норвежских сказках.</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Но Эдвард не поверил отцу. Он был уверен, что гномы живут среди скал, в горах, в лесах или в корнях старых сосен.</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Для мальчика природа действительно была живой. И сам он жил в мире сказки не только, когда был ребёнком, но и тогда, когда стал взрослым</a:t>
            </a:r>
            <a:r>
              <a:rPr lang="ru-RU" sz="1800" dirty="0" smtClean="0">
                <a:latin typeface="Times New Roman" panose="02020603050405020304" pitchFamily="18" charset="0"/>
                <a:cs typeface="Times New Roman" panose="02020603050405020304" pitchFamily="18" charset="0"/>
              </a:rPr>
              <a:t>. Так появилось </a:t>
            </a:r>
            <a:r>
              <a:rPr lang="ru-RU" sz="1800" dirty="0">
                <a:latin typeface="Times New Roman" panose="02020603050405020304" pitchFamily="18" charset="0"/>
                <a:cs typeface="Times New Roman" panose="02020603050405020304" pitchFamily="18" charset="0"/>
              </a:rPr>
              <a:t>«Шествие гномов</a:t>
            </a:r>
            <a:r>
              <a:rPr lang="ru-RU" sz="1800" dirty="0" smtClean="0">
                <a:latin typeface="Times New Roman" panose="02020603050405020304" pitchFamily="18" charset="0"/>
                <a:cs typeface="Times New Roman" panose="02020603050405020304" pitchFamily="18" charset="0"/>
              </a:rPr>
              <a:t>».</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3700" y="1193800"/>
            <a:ext cx="4800600" cy="4161987"/>
          </a:xfrm>
          <a:prstGeom prst="rect">
            <a:avLst/>
          </a:prstGeom>
        </p:spPr>
      </p:pic>
    </p:spTree>
    <p:extLst>
      <p:ext uri="{BB962C8B-B14F-4D97-AF65-F5344CB8AC3E}">
        <p14:creationId xmlns:p14="http://schemas.microsoft.com/office/powerpoint/2010/main" val="3620232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736975"/>
          </a:xfrm>
        </p:spPr>
        <p:txBody>
          <a:bodyPr>
            <a:normAutofit fontScale="90000"/>
          </a:bodyPr>
          <a:lstStyle/>
          <a:p>
            <a:r>
              <a:rPr lang="ru-RU" sz="1800" dirty="0">
                <a:latin typeface="Times New Roman" panose="02020603050405020304" pitchFamily="18" charset="0"/>
                <a:cs typeface="Times New Roman" panose="02020603050405020304" pitchFamily="18" charset="0"/>
              </a:rPr>
              <a:t>Генрик Ибсен, родившийся и выросший в Норвегии, прославился на весь мир благодаря сочинению двух пьес «Брандт» и «Пер </a:t>
            </a:r>
            <a:r>
              <a:rPr lang="ru-RU" sz="1800" dirty="0" err="1">
                <a:latin typeface="Times New Roman" panose="02020603050405020304" pitchFamily="18" charset="0"/>
                <a:cs typeface="Times New Roman" panose="02020603050405020304" pitchFamily="18" charset="0"/>
              </a:rPr>
              <a:t>Гюнт</a:t>
            </a:r>
            <a:r>
              <a:rPr lang="ru-RU" sz="1800" dirty="0">
                <a:latin typeface="Times New Roman" panose="02020603050405020304" pitchFamily="18" charset="0"/>
                <a:cs typeface="Times New Roman" panose="02020603050405020304" pitchFamily="18" charset="0"/>
              </a:rPr>
              <a:t>». В этих пьесах противопоставлены образы человека и его стремления в жизни. Один из героев старается найти истинный жизненный путь, а другой буквально убегает от проблем и ничего не хочет менять. Пер </a:t>
            </a:r>
            <a:r>
              <a:rPr lang="ru-RU" sz="1800" dirty="0" err="1">
                <a:latin typeface="Times New Roman" panose="02020603050405020304" pitchFamily="18" charset="0"/>
                <a:cs typeface="Times New Roman" panose="02020603050405020304" pitchFamily="18" charset="0"/>
              </a:rPr>
              <a:t>Гюнт</a:t>
            </a:r>
            <a:r>
              <a:rPr lang="ru-RU" sz="1800" dirty="0">
                <a:latin typeface="Times New Roman" panose="02020603050405020304" pitchFamily="18" charset="0"/>
                <a:cs typeface="Times New Roman" panose="02020603050405020304" pitchFamily="18" charset="0"/>
              </a:rPr>
              <a:t>, как литературный персонаж представлял собой достаточно актуальную для всех времен психологическую модель. Он не хотел менять себя, не хотел искать смысл, он хотел, чтобы его принимали таким, какой он есть.</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Работа над пьесой продолжалась на протяжении 1867 года. Осенью, когда писатель находился в Сорренто он окончательно закончил работу над сочинением, состоящим из 5 актов, и не делящегося на картины. За основу был взят герой из народного фольклора Норвегии, при этом Ибсен постарался наполнить его характерными качествами романтика, который находится в постоянных странствиях, поисках, и упускает в своей жизни по-настоящему важное чувство. Тем не менее, главными качествами Пер </a:t>
            </a:r>
            <a:r>
              <a:rPr lang="ru-RU" sz="1800" dirty="0" err="1">
                <a:latin typeface="Times New Roman" panose="02020603050405020304" pitchFamily="18" charset="0"/>
                <a:cs typeface="Times New Roman" panose="02020603050405020304" pitchFamily="18" charset="0"/>
              </a:rPr>
              <a:t>Гюнта</a:t>
            </a:r>
            <a:r>
              <a:rPr lang="ru-RU" sz="1800" dirty="0">
                <a:latin typeface="Times New Roman" panose="02020603050405020304" pitchFamily="18" charset="0"/>
                <a:cs typeface="Times New Roman" panose="02020603050405020304" pitchFamily="18" charset="0"/>
              </a:rPr>
              <a:t> можно считать отважность, смелость и желание совершать отчаянные поступки.</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В конце 1873 года началась редакция произведения для постановки. Ибсен был очень внимательным к каждой детали, особенно важную роль для него играла музыка. Писатель подумал, что никто лучше не справится с задачей сочинить такое музыкальное сопровождение, которое могло бы передать атмосферу действия, чем </a:t>
            </a:r>
            <a:r>
              <a:rPr lang="ru-RU" sz="1800" dirty="0">
                <a:latin typeface="Times New Roman" panose="02020603050405020304" pitchFamily="18" charset="0"/>
                <a:cs typeface="Times New Roman" panose="02020603050405020304" pitchFamily="18" charset="0"/>
                <a:hlinkClick r:id="rId2"/>
              </a:rPr>
              <a:t>Эдвард Григ</a:t>
            </a:r>
            <a:r>
              <a:rPr lang="ru-RU" sz="1800" dirty="0">
                <a:latin typeface="Times New Roman" panose="02020603050405020304" pitchFamily="18" charset="0"/>
                <a:cs typeface="Times New Roman" panose="02020603050405020304" pitchFamily="18" charset="0"/>
              </a:rPr>
              <a:t>. В те времена композитор был известен на весь мир. До этого Григ не единожды писал романсы на стихи Ибсена, поэтому музыкант охотно согласился на сотрудничество. При этом писатель точно знал, какую музыку хочет для конкретного акта</a:t>
            </a:r>
            <a:r>
              <a:rPr lang="ru-RU" sz="1800" dirty="0" smtClean="0">
                <a:latin typeface="Times New Roman" panose="02020603050405020304" pitchFamily="18" charset="0"/>
                <a:cs typeface="Times New Roman" panose="02020603050405020304" pitchFamily="18" charset="0"/>
              </a:rPr>
              <a:t>.</a:t>
            </a:r>
            <a:r>
              <a:rPr lang="ru-RU" dirty="0"/>
              <a:t> Пер </a:t>
            </a:r>
            <a:r>
              <a:rPr lang="ru-RU" dirty="0" err="1"/>
              <a:t>Гюнт</a:t>
            </a:r>
            <a:r>
              <a:rPr lang="ru-RU" dirty="0"/>
              <a:t> В пещере горного короля Эдвард Григ</a:t>
            </a:r>
            <a:br>
              <a:rPr lang="ru-RU" dirty="0"/>
            </a:br>
            <a:endParaRPr lang="ru-RU"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81450" y="4102100"/>
            <a:ext cx="4229100" cy="2384155"/>
          </a:xfrm>
          <a:prstGeom prst="rect">
            <a:avLst/>
          </a:prstGeom>
        </p:spPr>
      </p:pic>
    </p:spTree>
    <p:extLst>
      <p:ext uri="{BB962C8B-B14F-4D97-AF65-F5344CB8AC3E}">
        <p14:creationId xmlns:p14="http://schemas.microsoft.com/office/powerpoint/2010/main" val="1054455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58856819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112</Words>
  <Application>Microsoft Office PowerPoint</Application>
  <PresentationFormat>Широкоэкранный</PresentationFormat>
  <Paragraphs>3</Paragraphs>
  <Slides>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Times New Roman</vt:lpstr>
      <vt:lpstr>Тема Office</vt:lpstr>
      <vt:lpstr>Эдвард Григ-  норвежский композитор </vt:lpstr>
      <vt:lpstr>Эдвард Григ очень любил природу и сказки, любил мечтать и фантазировать. Однажды, когда он был ещё маленьким ребёнком, они вместе с отцом отправились на прогулку. Дорога шла вдоль ущелья. Вдруг Эдвард остановился у сосны, выглядывающей из глубины ущелья. Сосна вросла прямо в трещину камня. Мальчик долго смотрел на сосну. Потом, повернувшись к отцу, спросил: - А где же гномы? Где они могут прятаться? Отец подумал: сын растёт большим фантазёром и, посмотрев на него внимательно, сказал: - Ты спрашиваешь, где живут гномы? В сказках, мой милый, в старых норвежских сказках. Но Эдвард не поверил отцу. Он был уверен, что гномы живут среди скал, в горах, в лесах или в корнях старых сосен. Для мальчика природа действительно была живой. И сам он жил в мире сказки не только, когда был ребёнком, но и тогда, когда стал взрослым. Так появилось «Шествие гномов». </vt:lpstr>
      <vt:lpstr>Генрик Ибсен, родившийся и выросший в Норвегии, прославился на весь мир благодаря сочинению двух пьес «Брандт» и «Пер Гюнт». В этих пьесах противопоставлены образы человека и его стремления в жизни. Один из героев старается найти истинный жизненный путь, а другой буквально убегает от проблем и ничего не хочет менять. Пер Гюнт, как литературный персонаж представлял собой достаточно актуальную для всех времен психологическую модель. Он не хотел менять себя, не хотел искать смысл, он хотел, чтобы его принимали таким, какой он есть. Работа над пьесой продолжалась на протяжении 1867 года. Осенью, когда писатель находился в Сорренто он окончательно закончил работу над сочинением, состоящим из 5 актов, и не делящегося на картины. За основу был взят герой из народного фольклора Норвегии, при этом Ибсен постарался наполнить его характерными качествами романтика, который находится в постоянных странствиях, поисках, и упускает в своей жизни по-настоящему важное чувство. Тем не менее, главными качествами Пер Гюнта можно считать отважность, смелость и желание совершать отчаянные поступки. В конце 1873 года началась редакция произведения для постановки. Ибсен был очень внимательным к каждой детали, особенно важную роль для него играла музыка. Писатель подумал, что никто лучше не справится с задачей сочинить такое музыкальное сопровождение, которое могло бы передать атмосферу действия, чем Эдвард Григ. В те времена композитор был известен на весь мир. До этого Григ не единожды писал романсы на стихи Ибсена, поэтому музыкант охотно согласился на сотрудничество. При этом писатель точно знал, какую музыку хочет для конкретного акта. Пер Гюнт В пещере горного короля Эдвард Григ </vt:lpstr>
      <vt:lpstr>Презентация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Эдвард Григ-  норвежский композитор </dc:title>
  <dc:creator>Дмитрий Миронов</dc:creator>
  <cp:lastModifiedBy>Дмитрий Миронов</cp:lastModifiedBy>
  <cp:revision>2</cp:revision>
  <dcterms:created xsi:type="dcterms:W3CDTF">2018-11-19T09:05:53Z</dcterms:created>
  <dcterms:modified xsi:type="dcterms:W3CDTF">2018-11-19T09:23:12Z</dcterms:modified>
</cp:coreProperties>
</file>