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8" r:id="rId3"/>
    <p:sldId id="279" r:id="rId4"/>
    <p:sldId id="280" r:id="rId5"/>
    <p:sldId id="283" r:id="rId6"/>
    <p:sldId id="287" r:id="rId7"/>
    <p:sldId id="281" r:id="rId8"/>
    <p:sldId id="288" r:id="rId9"/>
    <p:sldId id="286" r:id="rId10"/>
    <p:sldId id="291" r:id="rId11"/>
    <p:sldId id="289" r:id="rId12"/>
    <p:sldId id="294" r:id="rId13"/>
    <p:sldId id="292" r:id="rId14"/>
    <p:sldId id="300" r:id="rId15"/>
    <p:sldId id="296" r:id="rId16"/>
    <p:sldId id="301" r:id="rId17"/>
    <p:sldId id="299" r:id="rId18"/>
    <p:sldId id="295" r:id="rId19"/>
    <p:sldId id="290" r:id="rId20"/>
    <p:sldId id="302" r:id="rId21"/>
    <p:sldId id="303" r:id="rId22"/>
    <p:sldId id="277" r:id="rId23"/>
    <p:sldId id="276" r:id="rId24"/>
    <p:sldId id="30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385315"/>
            <a:ext cx="5672150" cy="735013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6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Э. Григ</a:t>
            </a:r>
            <a: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endParaRPr lang="ru-RU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419872" y="4653136"/>
            <a:ext cx="5328592" cy="1800199"/>
          </a:xfrm>
        </p:spPr>
        <p:txBody>
          <a:bodyPr>
            <a:normAutofit lnSpcReduction="1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r"/>
            <a:r>
              <a:rPr lang="ru-RU" sz="2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выполнил: Егоров Виктор</a:t>
            </a:r>
          </a:p>
          <a:p>
            <a:pPr algn="r"/>
            <a:r>
              <a:rPr lang="ru-RU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2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ченик 3 класса МБОУ СОШ № 7 </a:t>
            </a:r>
          </a:p>
          <a:p>
            <a:pPr algn="r"/>
            <a:r>
              <a:rPr lang="ru-RU" sz="2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г. Туймазы</a:t>
            </a:r>
          </a:p>
          <a:p>
            <a:pPr algn="r"/>
            <a:r>
              <a:rPr lang="ru-RU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р</a:t>
            </a:r>
            <a:r>
              <a:rPr lang="ru-RU" sz="2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уководитель: Челпанова О.М.,</a:t>
            </a:r>
          </a:p>
          <a:p>
            <a:pPr algn="r"/>
            <a:r>
              <a:rPr lang="ru-RU" sz="2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у</a:t>
            </a:r>
            <a:r>
              <a:rPr lang="ru-RU" sz="2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читель начальных классов</a:t>
            </a:r>
          </a:p>
          <a:p>
            <a:endParaRPr lang="ru-RU" sz="24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2348067" y="775413"/>
            <a:ext cx="6709504" cy="1872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«УТРО»</a:t>
            </a:r>
          </a:p>
          <a:p>
            <a: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«В ПЕЩЕРЕ ГОРНОГО КОРОЛЯ»</a:t>
            </a:r>
          </a:p>
          <a:p>
            <a:r>
              <a:rPr lang="ru-RU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>«ШЕСТВИЕ ГНОМОВ»</a:t>
            </a:r>
          </a:p>
          <a:p>
            <a:endParaRPr lang="ru-RU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6977" r="13901"/>
          <a:stretch/>
        </p:blipFill>
        <p:spPr>
          <a:xfrm>
            <a:off x="467544" y="2490592"/>
            <a:ext cx="4104456" cy="3962743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6210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9606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ПЕЩЕРЕ ГОРНОГО КОРОЛЯ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39465"/>
            <a:ext cx="8229600" cy="561662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Мелодия </a:t>
            </a:r>
            <a:r>
              <a:rPr lang="ru-RU" dirty="0"/>
              <a:t>звучит в нижнем </a:t>
            </a:r>
            <a:r>
              <a:rPr lang="ru-RU" dirty="0" smtClean="0"/>
              <a:t>регистре.</a:t>
            </a:r>
          </a:p>
          <a:p>
            <a:pPr algn="just"/>
            <a:r>
              <a:rPr lang="ru-RU" dirty="0" smtClean="0"/>
              <a:t>Повышается </a:t>
            </a:r>
            <a:r>
              <a:rPr lang="ru-RU" dirty="0"/>
              <a:t>на квинту (до фа-диез мажор, которая является </a:t>
            </a:r>
            <a:r>
              <a:rPr lang="ru-RU" dirty="0" smtClean="0"/>
              <a:t>доминантой).</a:t>
            </a:r>
          </a:p>
          <a:p>
            <a:pPr algn="just"/>
            <a:r>
              <a:rPr lang="ru-RU" dirty="0"/>
              <a:t>В</a:t>
            </a:r>
            <a:r>
              <a:rPr lang="ru-RU" dirty="0" smtClean="0"/>
              <a:t>озвращается </a:t>
            </a:r>
            <a:r>
              <a:rPr lang="ru-RU" dirty="0"/>
              <a:t>в прежнюю тональность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 </a:t>
            </a:r>
            <a:r>
              <a:rPr lang="ru-RU" dirty="0"/>
              <a:t>Тема начинается медленно, с каждым повторением все больше ускоряется, и в конце срывается в бурное престиссимо.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39113374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Пьеса написана в форме вариаций на неизменную мелодию. Сама тема </a:t>
            </a:r>
            <a:r>
              <a:rPr lang="ru-RU" dirty="0" smtClean="0"/>
              <a:t>(в характере марша)имеет </a:t>
            </a:r>
            <a:r>
              <a:rPr lang="ru-RU" dirty="0"/>
              <a:t>трёхчастное строение. С каждым новым проведением темы ускоряется темп, поднимается регистр, усиливается динамика. Тема проходит три раза, а завершается пьеса маленькой кодой.</a:t>
            </a:r>
          </a:p>
        </p:txBody>
      </p:sp>
    </p:spTree>
    <p:extLst>
      <p:ext uri="{BB962C8B-B14F-4D97-AF65-F5344CB8AC3E}">
        <p14:creationId xmlns:p14="http://schemas.microsoft.com/office/powerpoint/2010/main" val="166990094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Музыка таинственная</a:t>
            </a:r>
            <a:r>
              <a:rPr lang="ru-RU" dirty="0" smtClean="0"/>
              <a:t>, сказочная</a:t>
            </a:r>
            <a:r>
              <a:rPr lang="ru-RU" dirty="0"/>
              <a:t>, танцевальная, волшебная, </a:t>
            </a:r>
            <a:r>
              <a:rPr lang="ru-RU" dirty="0" smtClean="0"/>
              <a:t>фантастическая.</a:t>
            </a:r>
          </a:p>
          <a:p>
            <a:pPr algn="just"/>
            <a:r>
              <a:rPr lang="ru-RU" dirty="0"/>
              <a:t>З</a:t>
            </a:r>
            <a:r>
              <a:rPr lang="ru-RU" dirty="0" smtClean="0"/>
              <a:t>вучит </a:t>
            </a:r>
            <a:r>
              <a:rPr lang="ru-RU" dirty="0"/>
              <a:t>симфонический оркестр</a:t>
            </a:r>
            <a:r>
              <a:rPr lang="ru-RU" dirty="0" smtClean="0"/>
              <a:t>.</a:t>
            </a:r>
            <a:endParaRPr lang="ru-RU" dirty="0"/>
          </a:p>
          <a:p>
            <a:pPr algn="just"/>
            <a:r>
              <a:rPr lang="ru-RU" dirty="0" smtClean="0"/>
              <a:t>Начало: </a:t>
            </a:r>
            <a:r>
              <a:rPr lang="ru-RU" dirty="0"/>
              <a:t>музыка тихая, достаточно медленная. </a:t>
            </a:r>
            <a:endParaRPr lang="ru-RU" dirty="0" smtClean="0"/>
          </a:p>
          <a:p>
            <a:pPr algn="just"/>
            <a:r>
              <a:rPr lang="ru-RU" dirty="0" smtClean="0"/>
              <a:t>Середина: усиливается </a:t>
            </a:r>
            <a:r>
              <a:rPr lang="ru-RU" dirty="0"/>
              <a:t>звук и ускоряется темп. </a:t>
            </a:r>
            <a:endParaRPr lang="ru-RU" dirty="0" smtClean="0"/>
          </a:p>
          <a:p>
            <a:pPr algn="just"/>
            <a:r>
              <a:rPr lang="ru-RU" dirty="0" smtClean="0"/>
              <a:t>Конец: музыка </a:t>
            </a:r>
            <a:r>
              <a:rPr lang="ru-RU" dirty="0"/>
              <a:t>похожа на бешенную скачку.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0453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«Лирическая сюита» для оркестра: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5516" y="1988840"/>
            <a:ext cx="8712968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«</a:t>
            </a:r>
            <a:r>
              <a:rPr lang="ru-RU" sz="4400" dirty="0"/>
              <a:t>Мальчик-пастух</a:t>
            </a:r>
            <a:r>
              <a:rPr lang="ru-RU" sz="4400" dirty="0" smtClean="0"/>
              <a:t>»</a:t>
            </a:r>
          </a:p>
          <a:p>
            <a:r>
              <a:rPr lang="ru-RU" sz="4400" dirty="0" smtClean="0"/>
              <a:t>«</a:t>
            </a:r>
            <a:r>
              <a:rPr lang="ru-RU" sz="4400" dirty="0" err="1"/>
              <a:t>Гангар</a:t>
            </a:r>
            <a:r>
              <a:rPr lang="ru-RU" sz="4400" dirty="0" smtClean="0"/>
              <a:t>»</a:t>
            </a:r>
          </a:p>
          <a:p>
            <a:r>
              <a:rPr lang="ru-RU" sz="4400" dirty="0" smtClean="0"/>
              <a:t>«</a:t>
            </a:r>
            <a:r>
              <a:rPr lang="ru-RU" sz="4400" dirty="0"/>
              <a:t>Ноктюрн</a:t>
            </a:r>
            <a:r>
              <a:rPr lang="ru-RU" sz="4400" dirty="0" smtClean="0"/>
              <a:t>»</a:t>
            </a:r>
          </a:p>
          <a:p>
            <a:r>
              <a:rPr lang="ru-RU" sz="4400" dirty="0" smtClean="0"/>
              <a:t>«</a:t>
            </a:r>
            <a:r>
              <a:rPr lang="ru-RU" sz="4400" dirty="0"/>
              <a:t>Шествие гномов</a:t>
            </a:r>
            <a:r>
              <a:rPr lang="ru-RU" sz="4400" dirty="0" smtClean="0"/>
              <a:t>»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33604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616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791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ШЕСТВИЕ ГНОМОВ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Трехчастная форма.</a:t>
            </a:r>
          </a:p>
          <a:p>
            <a:pPr algn="just"/>
            <a:r>
              <a:rPr lang="ru-RU" dirty="0" smtClean="0"/>
              <a:t>Марш необычный, сказочный. </a:t>
            </a:r>
          </a:p>
          <a:p>
            <a:pPr algn="just"/>
            <a:r>
              <a:rPr lang="ru-RU" dirty="0" smtClean="0"/>
              <a:t>Фантастический танец.</a:t>
            </a:r>
          </a:p>
          <a:p>
            <a:pPr algn="just"/>
            <a:r>
              <a:rPr lang="ru-RU" dirty="0" smtClean="0"/>
              <a:t>Моторная ритмика.</a:t>
            </a:r>
          </a:p>
          <a:p>
            <a:pPr algn="just"/>
            <a:r>
              <a:rPr lang="ru-RU" dirty="0" smtClean="0"/>
              <a:t>Прихотливый и резкий узор метрических акцентов, синкоп.</a:t>
            </a:r>
          </a:p>
          <a:p>
            <a:pPr algn="just"/>
            <a:r>
              <a:rPr lang="ru-RU" dirty="0" smtClean="0"/>
              <a:t>Сжатые в тонической гармонии хроматизмы.</a:t>
            </a:r>
          </a:p>
          <a:p>
            <a:pPr algn="just"/>
            <a:r>
              <a:rPr lang="ru-RU" dirty="0" smtClean="0"/>
              <a:t>Разбросанные, жестко звучащие большие септаккорды.</a:t>
            </a:r>
          </a:p>
          <a:p>
            <a:pPr algn="just"/>
            <a:r>
              <a:rPr lang="ru-RU" dirty="0" smtClean="0"/>
              <a:t>«Стучащая» мелодия.</a:t>
            </a:r>
          </a:p>
          <a:p>
            <a:pPr algn="just"/>
            <a:r>
              <a:rPr lang="ru-RU" dirty="0" smtClean="0"/>
              <a:t>Резкие «свистящие» мелодические фигурки.</a:t>
            </a:r>
          </a:p>
          <a:p>
            <a:pPr algn="just"/>
            <a:r>
              <a:rPr lang="ru-RU" dirty="0" smtClean="0"/>
              <a:t>Динамические </a:t>
            </a:r>
            <a:r>
              <a:rPr lang="ru-RU" dirty="0"/>
              <a:t>контрасты (</a:t>
            </a:r>
            <a:r>
              <a:rPr lang="ru-RU" dirty="0" err="1"/>
              <a:t>pp</a:t>
            </a:r>
            <a:r>
              <a:rPr lang="ru-RU" dirty="0"/>
              <a:t> — </a:t>
            </a:r>
            <a:r>
              <a:rPr lang="ru-RU" dirty="0" err="1"/>
              <a:t>ff</a:t>
            </a:r>
            <a:r>
              <a:rPr lang="ru-RU" dirty="0"/>
              <a:t>) между двумя предложениями </a:t>
            </a:r>
            <a:r>
              <a:rPr lang="ru-RU" dirty="0" smtClean="0"/>
              <a:t>периода.</a:t>
            </a:r>
          </a:p>
          <a:p>
            <a:pPr algn="just"/>
            <a:r>
              <a:rPr lang="ru-RU" dirty="0" smtClean="0"/>
              <a:t>Широкие </a:t>
            </a:r>
            <a:r>
              <a:rPr lang="ru-RU" dirty="0"/>
              <a:t>лиги нарастания и спада </a:t>
            </a:r>
            <a:r>
              <a:rPr lang="ru-RU" dirty="0" smtClean="0"/>
              <a:t>звучности.</a:t>
            </a:r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56871167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Начало. Причудливый </a:t>
            </a:r>
            <a:r>
              <a:rPr lang="ru-RU" dirty="0"/>
              <a:t>марш гномов, которые двигаются пёстрой, шумной толпой, прыгая и приплясывая на </a:t>
            </a:r>
            <a:r>
              <a:rPr lang="ru-RU" dirty="0" smtClean="0"/>
              <a:t>ходу.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Постепенно </a:t>
            </a:r>
            <a:r>
              <a:rPr lang="ru-RU" dirty="0"/>
              <a:t>шум и свист умолкают, шествие удаляется, последние гномы исчезают...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90440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904656"/>
          </a:xfrm>
        </p:spPr>
        <p:txBody>
          <a:bodyPr>
            <a:noAutofit/>
          </a:bodyPr>
          <a:lstStyle/>
          <a:p>
            <a:pPr algn="just"/>
            <a:r>
              <a:rPr lang="ru-RU" sz="2500" dirty="0" smtClean="0"/>
              <a:t>Средняя часть. </a:t>
            </a:r>
            <a:r>
              <a:rPr lang="ru-RU" sz="2500" dirty="0"/>
              <a:t>Здесь характер музыки резко меняется: звучит мягкая, спокойная, по-народному простая и выразительная мелодия. Музыка начала средней части повторяется ещё раз на несколько ступеней выше (в другом, более высоком регистре), что сообщает всей этой части ещё более прозрачный, лёгкий, </a:t>
            </a:r>
            <a:r>
              <a:rPr lang="ru-RU" sz="2500" dirty="0" smtClean="0"/>
              <a:t>характер.</a:t>
            </a:r>
            <a:endParaRPr lang="ru-RU" sz="2500" dirty="0"/>
          </a:p>
          <a:p>
            <a:pPr algn="just"/>
            <a:r>
              <a:rPr lang="ru-RU" sz="2500" dirty="0"/>
              <a:t>Нежный, лирический напев этой сельской песни </a:t>
            </a:r>
            <a:r>
              <a:rPr lang="ru-RU" sz="2500" dirty="0" smtClean="0"/>
              <a:t>помогает нам представить картины </a:t>
            </a:r>
            <a:r>
              <a:rPr lang="ru-RU" sz="2500" dirty="0"/>
              <a:t>норвежской природы: чистое, как кристалл, горное озеро, скалы, отражённые в его холодных водах, прибрежный тёмный еловый бор. </a:t>
            </a:r>
            <a:endParaRPr lang="ru-RU" sz="2500" dirty="0" smtClean="0"/>
          </a:p>
          <a:p>
            <a:pPr algn="just"/>
            <a:r>
              <a:rPr lang="ru-RU" sz="2500" dirty="0" smtClean="0"/>
              <a:t>Но </a:t>
            </a:r>
            <a:r>
              <a:rPr lang="ru-RU" sz="2500" dirty="0"/>
              <a:t>эта картина </a:t>
            </a:r>
            <a:r>
              <a:rPr lang="ru-RU" sz="2500" dirty="0" smtClean="0"/>
              <a:t>недолгая. Безмятежная песня </a:t>
            </a:r>
            <a:r>
              <a:rPr lang="ru-RU" sz="2500" dirty="0"/>
              <a:t>скоро кончается, её сменяют лёгкие, порхающие звуки, образующие </a:t>
            </a:r>
            <a:r>
              <a:rPr lang="ru-RU" sz="2500" dirty="0" smtClean="0"/>
              <a:t>взлетающие </a:t>
            </a:r>
            <a:r>
              <a:rPr lang="ru-RU" sz="2500" dirty="0"/>
              <a:t>вверх пассажи. Кажется, будто мимо нас проносится лёгкий рой воздушных </a:t>
            </a:r>
            <a:r>
              <a:rPr lang="ru-RU" sz="2500" dirty="0" smtClean="0"/>
              <a:t>эльфов.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36084196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С удовольствием просмотрел мультфильм «Гномы и Горный король» (фантазию на темы Эдварда Грига).</a:t>
            </a:r>
          </a:p>
          <a:p>
            <a:pPr marL="0" indent="0" algn="just">
              <a:buNone/>
            </a:pPr>
            <a:r>
              <a:rPr lang="ru-RU" dirty="0" smtClean="0"/>
              <a:t>Считаю, что режиссерский замысел полностью совпал с замыслами великого норвежского композитора.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86899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7"/>
            <a:ext cx="8229600" cy="31683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«Я почерпнул богатые сокровища в народных напевах моей родины и из этого, до сих пор неисследованного источника норвежской народной души пытался создать национальное искусство</a:t>
            </a:r>
            <a:r>
              <a:rPr lang="ru-RU" dirty="0" smtClean="0"/>
              <a:t>»</a:t>
            </a:r>
          </a:p>
          <a:p>
            <a:pPr marL="0" indent="0" algn="r">
              <a:buNone/>
            </a:pPr>
            <a:r>
              <a:rPr lang="ru-RU" dirty="0" smtClean="0"/>
              <a:t>Эдвард Григ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852936"/>
            <a:ext cx="5506414" cy="367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73774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Мультфильм  «В пещере горного короля» также посмотрел с интересом. </a:t>
            </a:r>
          </a:p>
          <a:p>
            <a:pPr marL="0" indent="0" algn="just">
              <a:buNone/>
            </a:pPr>
            <a:r>
              <a:rPr lang="ru-RU" dirty="0" smtClean="0"/>
              <a:t>В этом мультфильме увидел много загадочного, фантастического.</a:t>
            </a:r>
          </a:p>
          <a:p>
            <a:pPr marL="0" indent="0" algn="just">
              <a:buNone/>
            </a:pPr>
            <a:r>
              <a:rPr lang="ru-RU" dirty="0" smtClean="0"/>
              <a:t>Как будто музыка и мультфильм созданы одновременно в одно и тоже время.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7820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А вот третье и четвертое видео просмотрел только один раз.</a:t>
            </a:r>
          </a:p>
          <a:p>
            <a:pPr marL="0" indent="0" algn="just">
              <a:buNone/>
            </a:pPr>
            <a:r>
              <a:rPr lang="ru-RU" dirty="0" smtClean="0"/>
              <a:t>И больше не хотелось смотреть и слушать.</a:t>
            </a:r>
          </a:p>
          <a:p>
            <a:pPr marL="0" indent="0" algn="just">
              <a:buNone/>
            </a:pPr>
            <a:r>
              <a:rPr lang="ru-RU" dirty="0" smtClean="0"/>
              <a:t>Не вдохновили.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1197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Мое отношение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525963"/>
          </a:xfrm>
        </p:spPr>
        <p:txBody>
          <a:bodyPr/>
          <a:lstStyle/>
          <a:p>
            <a:pPr algn="just"/>
            <a:r>
              <a:rPr lang="ru-RU" dirty="0" smtClean="0"/>
              <a:t>Спасибо организаторам </a:t>
            </a:r>
            <a:r>
              <a:rPr lang="ru-RU" dirty="0" err="1" smtClean="0"/>
              <a:t>акмуллинской</a:t>
            </a:r>
            <a:r>
              <a:rPr lang="ru-RU" dirty="0" smtClean="0"/>
              <a:t> олимпиады за возможность слушать классическую музыку.</a:t>
            </a:r>
          </a:p>
          <a:p>
            <a:pPr algn="just"/>
            <a:r>
              <a:rPr lang="ru-RU" dirty="0" smtClean="0"/>
              <a:t>Появилось желание посетить театр и прослушать сюиты в симфоническом исполнении.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65171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"В его музыке, проникнутой чарующей меланхолией, отражающей в себе красоты норвежской природы, то величественно-широкой и грандиозной, то серенькой, скромной, убогой, но для души северянина всегда несказанно чарующей, есть что-то нам близкое, родное, немедленно находящее в нашем сердце горячий, сочувственный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отклик«</a:t>
            </a:r>
          </a:p>
          <a:p>
            <a:pPr marL="0" indent="0" algn="r">
              <a:buNone/>
            </a:pPr>
            <a:r>
              <a:rPr lang="ru-RU" err="1" smtClean="0">
                <a:solidFill>
                  <a:srgbClr val="000000"/>
                </a:solidFill>
                <a:latin typeface="Arial" panose="020B0604020202020204" pitchFamily="34" charset="0"/>
              </a:rPr>
              <a:t>П.И</a:t>
            </a:r>
            <a:r>
              <a:rPr lang="ru-RU" smtClean="0">
                <a:solidFill>
                  <a:srgbClr val="000000"/>
                </a:solidFill>
                <a:latin typeface="Arial" panose="020B0604020202020204" pitchFamily="34" charset="0"/>
              </a:rPr>
              <a:t>. Чайковский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0882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77072"/>
            <a:ext cx="626469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 ВНИМАНИЕ!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6518" r="11737" b="5501"/>
          <a:stretch/>
        </p:blipFill>
        <p:spPr>
          <a:xfrm>
            <a:off x="4015243" y="516794"/>
            <a:ext cx="4579459" cy="3416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359450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/slide/j/J9f01ATak6qlbY4CpS2zdmVRUQy8xBjtsFNEwu/slide-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6944" cy="620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467544" y="4591044"/>
            <a:ext cx="6709504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норвежский композитор</a:t>
            </a:r>
          </a:p>
          <a:p>
            <a:pPr algn="just"/>
            <a: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пианист</a:t>
            </a:r>
          </a:p>
          <a:p>
            <a:pPr algn="just"/>
            <a:r>
              <a:rPr lang="ru-RU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дирижер</a:t>
            </a:r>
            <a:endParaRPr lang="ru-RU" sz="40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617659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Пер-</a:t>
            </a:r>
            <a:r>
              <a:rPr lang="ru-RU" dirty="0" err="1" smtClean="0"/>
              <a:t>Гюнт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Музыка </a:t>
            </a:r>
            <a:r>
              <a:rPr lang="ru-RU" dirty="0"/>
              <a:t>к драме «</a:t>
            </a:r>
            <a:r>
              <a:rPr lang="ru-RU" dirty="0" smtClean="0"/>
              <a:t>Пер-</a:t>
            </a:r>
            <a:r>
              <a:rPr lang="ru-RU" dirty="0" err="1" smtClean="0"/>
              <a:t>Гюнт</a:t>
            </a:r>
            <a:r>
              <a:rPr lang="ru-RU" dirty="0"/>
              <a:t>» содержит 23 номера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Эдвард Григ отобрал самые яркие и составил две оркестровые сюиты.</a:t>
            </a:r>
          </a:p>
          <a:p>
            <a:pPr marL="0" indent="0" algn="just">
              <a:buNone/>
            </a:pPr>
            <a:endParaRPr lang="ru-RU" dirty="0" smtClean="0"/>
          </a:p>
          <a:p>
            <a:pPr algn="just"/>
            <a:r>
              <a:rPr lang="ru-RU" dirty="0"/>
              <a:t>Сюита – это музыкальное произведение, состоящее из нескольких самостоятельных частей разных по характеру, объединенных общим художественным замыслом и программой.</a:t>
            </a:r>
          </a:p>
        </p:txBody>
      </p:sp>
    </p:spTree>
    <p:extLst>
      <p:ext uri="{BB962C8B-B14F-4D97-AF65-F5344CB8AC3E}">
        <p14:creationId xmlns:p14="http://schemas.microsoft.com/office/powerpoint/2010/main" val="264234920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Пер-</a:t>
            </a:r>
            <a:r>
              <a:rPr lang="ru-RU" dirty="0" err="1" smtClean="0"/>
              <a:t>Гюнт</a:t>
            </a:r>
            <a:r>
              <a:rPr lang="ru-RU" dirty="0" smtClean="0"/>
              <a:t>. Первая сюита: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/>
              <a:t>Утро</a:t>
            </a:r>
            <a:r>
              <a:rPr lang="ru-RU" dirty="0" smtClean="0"/>
              <a:t>» (радостные и светлые чувства)</a:t>
            </a:r>
          </a:p>
          <a:p>
            <a:r>
              <a:rPr lang="ru-RU" dirty="0" smtClean="0"/>
              <a:t>«</a:t>
            </a:r>
            <a:r>
              <a:rPr lang="ru-RU" dirty="0"/>
              <a:t>Смерть Осе</a:t>
            </a:r>
            <a:r>
              <a:rPr lang="ru-RU" dirty="0" smtClean="0"/>
              <a:t>» (трагедия конца жизни)</a:t>
            </a:r>
          </a:p>
          <a:p>
            <a:pPr algn="just"/>
            <a:r>
              <a:rPr lang="ru-RU" dirty="0" smtClean="0"/>
              <a:t>«</a:t>
            </a:r>
            <a:r>
              <a:rPr lang="ru-RU" dirty="0"/>
              <a:t>Танец </a:t>
            </a:r>
            <a:r>
              <a:rPr lang="ru-RU" dirty="0" err="1"/>
              <a:t>Анитры</a:t>
            </a:r>
            <a:r>
              <a:rPr lang="ru-RU" dirty="0" smtClean="0"/>
              <a:t>» (жанровая изящная зарисовка)</a:t>
            </a:r>
          </a:p>
          <a:p>
            <a:pPr algn="just"/>
            <a:r>
              <a:rPr lang="ru-RU" dirty="0" smtClean="0"/>
              <a:t>«</a:t>
            </a:r>
            <a:r>
              <a:rPr lang="ru-RU" dirty="0"/>
              <a:t>В пещере горного </a:t>
            </a:r>
            <a:r>
              <a:rPr lang="ru-RU" dirty="0" smtClean="0"/>
              <a:t>короля» (буйная фантастика)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03266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496944" cy="618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96163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Мелодия: мягкая, песенная</a:t>
            </a:r>
            <a:r>
              <a:rPr lang="ru-RU" dirty="0"/>
              <a:t>, </a:t>
            </a:r>
            <a:r>
              <a:rPr lang="ru-RU" dirty="0" smtClean="0"/>
              <a:t>светлая, спокойная, лирическая.</a:t>
            </a:r>
          </a:p>
          <a:p>
            <a:pPr algn="just"/>
            <a:r>
              <a:rPr lang="ru-RU" dirty="0" smtClean="0"/>
              <a:t>Инструменты: струнные </a:t>
            </a:r>
            <a:r>
              <a:rPr lang="ru-RU" dirty="0"/>
              <a:t>инструменты, флейта</a:t>
            </a:r>
            <a:r>
              <a:rPr lang="ru-RU" dirty="0" smtClean="0"/>
              <a:t>, гобой (деревянные </a:t>
            </a:r>
            <a:r>
              <a:rPr lang="ru-RU" dirty="0"/>
              <a:t>духовые </a:t>
            </a:r>
            <a:r>
              <a:rPr lang="ru-RU" dirty="0" smtClean="0"/>
              <a:t>инструменты высокого звучания), валторна, хода, в </a:t>
            </a:r>
            <a:r>
              <a:rPr lang="ru-RU" dirty="0"/>
              <a:t>конце пьесы звучит весь оркестр. </a:t>
            </a:r>
            <a:endParaRPr lang="ru-RU" dirty="0" smtClean="0"/>
          </a:p>
          <a:p>
            <a:pPr algn="just"/>
            <a:r>
              <a:rPr lang="ru-RU" dirty="0"/>
              <a:t>Пьеса строится на вариантном развитии одной пентатонной мелодии. </a:t>
            </a:r>
            <a:endParaRPr lang="ru-RU" dirty="0" smtClean="0"/>
          </a:p>
          <a:p>
            <a:pPr algn="just"/>
            <a:r>
              <a:rPr lang="ru-RU" dirty="0"/>
              <a:t>Темп неторопливый, фактура гомофонно-гармоническая. </a:t>
            </a:r>
            <a:endParaRPr lang="ru-RU" dirty="0" smtClean="0"/>
          </a:p>
          <a:p>
            <a:pPr algn="just"/>
            <a:r>
              <a:rPr lang="ru-RU" dirty="0" smtClean="0"/>
              <a:t>Мажорный лад</a:t>
            </a:r>
            <a:r>
              <a:rPr lang="ru-RU" dirty="0"/>
              <a:t>.</a:t>
            </a:r>
            <a:endParaRPr lang="ru-RU" dirty="0" smtClean="0"/>
          </a:p>
          <a:p>
            <a:pPr algn="just"/>
            <a:r>
              <a:rPr lang="ru-RU" dirty="0"/>
              <a:t>Р</a:t>
            </a:r>
            <a:r>
              <a:rPr lang="ru-RU" dirty="0" smtClean="0"/>
              <a:t>итм </a:t>
            </a:r>
            <a:r>
              <a:rPr lang="ru-RU" dirty="0"/>
              <a:t>плавный, ровный, однообразный. </a:t>
            </a:r>
            <a:endParaRPr lang="ru-RU" dirty="0" smtClean="0"/>
          </a:p>
          <a:p>
            <a:pPr algn="just"/>
            <a:r>
              <a:rPr lang="ru-RU" dirty="0" smtClean="0"/>
              <a:t>Гармония.</a:t>
            </a:r>
          </a:p>
          <a:p>
            <a:pPr algn="just"/>
            <a:r>
              <a:rPr lang="ru-RU" dirty="0" smtClean="0"/>
              <a:t>Тихая</a:t>
            </a:r>
            <a:r>
              <a:rPr lang="ru-RU" dirty="0"/>
              <a:t>, нежная (</a:t>
            </a:r>
            <a:r>
              <a:rPr lang="ru-RU" dirty="0" err="1" smtClean="0"/>
              <a:t>mp</a:t>
            </a:r>
            <a:r>
              <a:rPr lang="ru-RU" dirty="0" smtClean="0"/>
              <a:t>). Постепенно </a:t>
            </a:r>
            <a:r>
              <a:rPr lang="ru-RU" dirty="0"/>
              <a:t>динамика усиливается (</a:t>
            </a:r>
            <a:r>
              <a:rPr lang="en-US" dirty="0"/>
              <a:t>f). 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2921555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Композитор изобразил картину раннего теплого утра. Постепенно восходит солнце, постепенно освещая своими мягкими лучами все вокруг. 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(Тёплый, тихий звук - струнные</a:t>
            </a:r>
            <a:r>
              <a:rPr lang="ru-RU" dirty="0"/>
              <a:t>, играющие в </a:t>
            </a:r>
            <a:r>
              <a:rPr lang="ru-RU" dirty="0" smtClean="0"/>
              <a:t>аккомпанементе). </a:t>
            </a:r>
          </a:p>
          <a:p>
            <a:pPr marL="0" indent="0" algn="just">
              <a:buNone/>
            </a:pPr>
            <a:r>
              <a:rPr lang="ru-RU" dirty="0" smtClean="0"/>
              <a:t>(Звуки </a:t>
            </a:r>
            <a:r>
              <a:rPr lang="ru-RU" dirty="0"/>
              <a:t>пастушеской свирели </a:t>
            </a:r>
            <a:r>
              <a:rPr lang="ru-RU" dirty="0" smtClean="0"/>
              <a:t>– флейта). </a:t>
            </a:r>
          </a:p>
          <a:p>
            <a:pPr marL="0" indent="0" algn="just">
              <a:buNone/>
            </a:pPr>
            <a:r>
              <a:rPr lang="ru-RU" dirty="0" smtClean="0"/>
              <a:t>(Пение </a:t>
            </a:r>
            <a:r>
              <a:rPr lang="ru-RU" dirty="0"/>
              <a:t>птиц </a:t>
            </a:r>
            <a:r>
              <a:rPr lang="ru-RU" dirty="0" smtClean="0"/>
              <a:t>– флейта </a:t>
            </a:r>
            <a:r>
              <a:rPr lang="ru-RU" dirty="0"/>
              <a:t>и </a:t>
            </a:r>
            <a:r>
              <a:rPr lang="ru-RU" dirty="0" smtClean="0"/>
              <a:t>гобой </a:t>
            </a:r>
            <a:r>
              <a:rPr lang="ru-RU" dirty="0"/>
              <a:t>(деревянные духовые инструменты высокого звучания</a:t>
            </a:r>
            <a:r>
              <a:rPr lang="ru-RU" dirty="0" smtClean="0"/>
              <a:t>)).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(Звуки охотничьего рога – соло валторны и ходы).</a:t>
            </a:r>
          </a:p>
          <a:p>
            <a:pPr marL="0" indent="0" algn="just">
              <a:buNone/>
            </a:pPr>
            <a:r>
              <a:rPr lang="ru-RU" dirty="0" smtClean="0"/>
              <a:t>(Лесные голоса на фоне тишины – легкие трели флейты).</a:t>
            </a:r>
          </a:p>
          <a:p>
            <a:pPr marL="0" indent="0" algn="just">
              <a:buNone/>
            </a:pPr>
            <a:r>
              <a:rPr lang="ru-RU" dirty="0" smtClean="0"/>
              <a:t>( Потоки солнечного света – весь оркестр).</a:t>
            </a:r>
          </a:p>
          <a:p>
            <a:pPr marL="0" indent="0" algn="just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2798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/>
              <a:t>Композитор  </a:t>
            </a:r>
            <a:r>
              <a:rPr lang="ru-RU" dirty="0" smtClean="0"/>
              <a:t>передает душевное </a:t>
            </a:r>
            <a:r>
              <a:rPr lang="ru-RU" dirty="0"/>
              <a:t>настроение, которое возникает при виде восходящего солнца. </a:t>
            </a:r>
            <a:endParaRPr lang="ru-RU" dirty="0" smtClean="0"/>
          </a:p>
          <a:p>
            <a:pPr algn="just"/>
            <a:r>
              <a:rPr lang="ru-RU" dirty="0" smtClean="0"/>
              <a:t>В пьесе выражены </a:t>
            </a:r>
            <a:r>
              <a:rPr lang="ru-RU" dirty="0"/>
              <a:t>чувства человека, его мысли и переживания. </a:t>
            </a:r>
            <a:endParaRPr lang="ru-RU" dirty="0" smtClean="0"/>
          </a:p>
          <a:p>
            <a:pPr algn="just"/>
            <a:r>
              <a:rPr lang="ru-RU" dirty="0" smtClean="0"/>
              <a:t>В пьесе </a:t>
            </a:r>
            <a:r>
              <a:rPr lang="ru-RU" dirty="0"/>
              <a:t>передано пробуждение восторга в душе человека, его восхищение красотой природы. </a:t>
            </a:r>
            <a:endParaRPr lang="ru-RU" dirty="0" smtClean="0"/>
          </a:p>
          <a:p>
            <a:pPr algn="just"/>
            <a:r>
              <a:rPr lang="ru-RU" dirty="0" smtClean="0"/>
              <a:t>На </a:t>
            </a:r>
            <a:r>
              <a:rPr lang="ru-RU" dirty="0"/>
              <a:t>душе у нас </a:t>
            </a:r>
            <a:r>
              <a:rPr lang="ru-RU" dirty="0" smtClean="0"/>
              <a:t>становится светло </a:t>
            </a:r>
            <a:r>
              <a:rPr lang="ru-RU" dirty="0"/>
              <a:t>от этой прекрасной, чудной музыки.</a:t>
            </a:r>
          </a:p>
        </p:txBody>
      </p:sp>
    </p:spTree>
    <p:extLst>
      <p:ext uri="{BB962C8B-B14F-4D97-AF65-F5344CB8AC3E}">
        <p14:creationId xmlns:p14="http://schemas.microsoft.com/office/powerpoint/2010/main" val="5713047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885</Words>
  <Application>Microsoft Office PowerPoint</Application>
  <PresentationFormat>Экран (4:3)</PresentationFormat>
  <Paragraphs>95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Arial</vt:lpstr>
      <vt:lpstr>Calibri</vt:lpstr>
      <vt:lpstr>Тема Office</vt:lpstr>
      <vt:lpstr> Э. Григ </vt:lpstr>
      <vt:lpstr>Презентация PowerPoint</vt:lpstr>
      <vt:lpstr>Презентация PowerPoint</vt:lpstr>
      <vt:lpstr>Пер-Гюнт</vt:lpstr>
      <vt:lpstr>Пер-Гюнт. Первая сюита:</vt:lpstr>
      <vt:lpstr>Презентация PowerPoint</vt:lpstr>
      <vt:lpstr>УТРО</vt:lpstr>
      <vt:lpstr>Презентация PowerPoint</vt:lpstr>
      <vt:lpstr>Презентация PowerPoint</vt:lpstr>
      <vt:lpstr>Презентация PowerPoint</vt:lpstr>
      <vt:lpstr>В ПЕЩЕРЕ ГОРНОГО КОРОЛЯ</vt:lpstr>
      <vt:lpstr>Презентация PowerPoint</vt:lpstr>
      <vt:lpstr>Презентация PowerPoint</vt:lpstr>
      <vt:lpstr>«Лирическая сюита» для оркестра:</vt:lpstr>
      <vt:lpstr>Презентация PowerPoint</vt:lpstr>
      <vt:lpstr>ШЕСТВИЕ ГНОМОВ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Мое отношение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71</cp:revision>
  <dcterms:created xsi:type="dcterms:W3CDTF">2017-12-28T08:43:21Z</dcterms:created>
  <dcterms:modified xsi:type="dcterms:W3CDTF">2018-11-18T22:19:03Z</dcterms:modified>
</cp:coreProperties>
</file>