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6D04-61C6-4C08-8F90-0751F4CF4EDF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F2F-6850-4893-A689-D0B236FA49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6D04-61C6-4C08-8F90-0751F4CF4EDF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F2F-6850-4893-A689-D0B236FA49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6D04-61C6-4C08-8F90-0751F4CF4EDF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F2F-6850-4893-A689-D0B236FA49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6D04-61C6-4C08-8F90-0751F4CF4EDF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F2F-6850-4893-A689-D0B236FA49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6D04-61C6-4C08-8F90-0751F4CF4EDF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F2F-6850-4893-A689-D0B236FA49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6D04-61C6-4C08-8F90-0751F4CF4EDF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F2F-6850-4893-A689-D0B236FA49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6D04-61C6-4C08-8F90-0751F4CF4EDF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F2F-6850-4893-A689-D0B236FA49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6D04-61C6-4C08-8F90-0751F4CF4EDF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F2F-6850-4893-A689-D0B236FA49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6D04-61C6-4C08-8F90-0751F4CF4EDF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F2F-6850-4893-A689-D0B236FA49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6D04-61C6-4C08-8F90-0751F4CF4EDF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F2F-6850-4893-A689-D0B236FA49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6D04-61C6-4C08-8F90-0751F4CF4EDF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F2F-6850-4893-A689-D0B236FA49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56D04-61C6-4C08-8F90-0751F4CF4EDF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22F2F-6850-4893-A689-D0B236FA49F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8%D0%B1%D1%81%D0%B5%D0%BD,_%D0%93%D0%B5%D0%BD%D1%80%D0%B8%D0%BA" TargetMode="External"/><Relationship Id="rId3" Type="http://schemas.openxmlformats.org/officeDocument/2006/relationships/hyperlink" Target="https://ru.wikipedia.org/wiki/%D0%9A%D0%BE%D0%BC%D0%BF%D0%BE%D0%B7%D0%B8%D1%82%D0%BE%D1%80" TargetMode="External"/><Relationship Id="rId7" Type="http://schemas.openxmlformats.org/officeDocument/2006/relationships/hyperlink" Target="https://ru.wikipedia.org/wiki/%D0%94%D0%B8%D1%80%D0%B8%D0%B6%D1%91%D1%80" TargetMode="External"/><Relationship Id="rId2" Type="http://schemas.openxmlformats.org/officeDocument/2006/relationships/hyperlink" Target="https://ru.wikipedia.org/wiki/%D0%9D%D0%BE%D1%80%D0%B2%D0%B5%D0%B3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F%D0%B8%D0%B0%D0%BD%D0%B8%D1%81%D1%82" TargetMode="External"/><Relationship Id="rId11" Type="http://schemas.openxmlformats.org/officeDocument/2006/relationships/hyperlink" Target="https://ru.wikipedia.org/wiki/%D0%A0%D0%BE%D0%BC%D0%B0%D0%BD%D1%81_(%D0%BC%D1%83%D0%B7%D1%8B%D0%BA%D0%B0)" TargetMode="External"/><Relationship Id="rId5" Type="http://schemas.openxmlformats.org/officeDocument/2006/relationships/hyperlink" Target="https://ru.wikipedia.org/wiki/%D0%9C%D1%83%D0%B7%D1%8B%D0%BA%D0%B0" TargetMode="External"/><Relationship Id="rId10" Type="http://schemas.openxmlformats.org/officeDocument/2006/relationships/hyperlink" Target="https://ru.wikipedia.org/wiki/%D0%9A%D0%BE%D0%BD%D1%86%D0%B5%D1%80%D1%82_%D0%B4%D0%BB%D1%8F_%D1%84%D0%BE%D1%80%D1%82%D0%B5%D0%BF%D0%B8%D0%B0%D0%BD%D0%BE_%D1%81_%D0%BE%D1%80%D0%BA%D0%B5%D1%81%D1%82%D1%80%D0%BE%D0%BC_(%D0%93%D1%80%D0%B8%D0%B3)" TargetMode="External"/><Relationship Id="rId4" Type="http://schemas.openxmlformats.org/officeDocument/2006/relationships/hyperlink" Target="https://ru.wikipedia.org/wiki/%D0%A0%D0%BE%D0%BC%D0%B0%D0%BD%D1%82%D0%B8%D0%B7%D0%BC" TargetMode="External"/><Relationship Id="rId9" Type="http://schemas.openxmlformats.org/officeDocument/2006/relationships/hyperlink" Target="https://ru.wikipedia.org/wiki/%D0%9F%D0%B5%D1%80_%D0%93%D1%8E%D0%BD%D1%8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1%D1%80%D0%B0%D0%BD%D0%B4_(%D0%BF%D1%8C%D0%B5%D1%81%D0%B0)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по </a:t>
            </a:r>
            <a:r>
              <a:rPr lang="ru-RU" dirty="0" err="1" smtClean="0"/>
              <a:t>твочеству</a:t>
            </a:r>
            <a:r>
              <a:rPr lang="ru-RU" dirty="0" smtClean="0"/>
              <a:t> Э.Грига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dirty="0" err="1" smtClean="0">
                <a:solidFill>
                  <a:schemeClr val="tx1"/>
                </a:solidFill>
              </a:rPr>
              <a:t>Нурисламова</a:t>
            </a:r>
            <a:r>
              <a:rPr lang="ru-RU" sz="2400" dirty="0" smtClean="0">
                <a:solidFill>
                  <a:schemeClr val="tx1"/>
                </a:solidFill>
              </a:rPr>
              <a:t> Дана 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МБОУСОШ №7 г. Туймазы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Э.Григ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100" b="1" dirty="0" err="1"/>
              <a:t>Э́двард</a:t>
            </a:r>
            <a:r>
              <a:rPr lang="ru-RU" sz="3100" b="1" dirty="0"/>
              <a:t> </a:t>
            </a:r>
            <a:r>
              <a:rPr lang="ru-RU" sz="3100" b="1" dirty="0" err="1" smtClean="0"/>
              <a:t>Хагеруп</a:t>
            </a:r>
            <a:r>
              <a:rPr lang="ru-RU" sz="3100" b="1" dirty="0" smtClean="0"/>
              <a:t> Григ</a:t>
            </a:r>
            <a:r>
              <a:rPr lang="ru-RU" sz="3100" dirty="0"/>
              <a:t> </a:t>
            </a:r>
            <a:r>
              <a:rPr lang="ru-RU" sz="3100" dirty="0" smtClean="0"/>
              <a:t>-</a:t>
            </a:r>
            <a:r>
              <a:rPr lang="ru-RU" sz="3100" dirty="0"/>
              <a:t> </a:t>
            </a:r>
            <a:r>
              <a:rPr lang="ru-RU" sz="3100" dirty="0" smtClean="0">
                <a:hlinkClick r:id="rId2" tooltip="Норвегия"/>
              </a:rPr>
              <a:t>норвежский</a:t>
            </a:r>
            <a:r>
              <a:rPr lang="ru-RU" sz="3100" dirty="0"/>
              <a:t> </a:t>
            </a:r>
            <a:r>
              <a:rPr lang="ru-RU" sz="3100" dirty="0">
                <a:hlinkClick r:id="rId3" tooltip="Композитор"/>
              </a:rPr>
              <a:t>композитор</a:t>
            </a:r>
            <a:r>
              <a:rPr lang="ru-RU" sz="3100" dirty="0"/>
              <a:t> периода </a:t>
            </a:r>
            <a:r>
              <a:rPr lang="ru-RU" sz="3100" dirty="0">
                <a:hlinkClick r:id="rId4" tooltip="Романтизм"/>
              </a:rPr>
              <a:t>романтизма</a:t>
            </a:r>
            <a:r>
              <a:rPr lang="ru-RU" sz="3100" dirty="0"/>
              <a:t>, </a:t>
            </a:r>
            <a:r>
              <a:rPr lang="ru-RU" sz="3100" dirty="0" smtClean="0">
                <a:hlinkClick r:id="rId5" tooltip="Музыка"/>
              </a:rPr>
              <a:t>музыкальный</a:t>
            </a:r>
            <a:r>
              <a:rPr lang="ru-RU" sz="3100" dirty="0"/>
              <a:t> деятель, </a:t>
            </a:r>
            <a:r>
              <a:rPr lang="ru-RU" sz="3100" dirty="0">
                <a:hlinkClick r:id="rId6" tooltip="Пианист"/>
              </a:rPr>
              <a:t>пианист</a:t>
            </a:r>
            <a:r>
              <a:rPr lang="ru-RU" sz="3100" dirty="0"/>
              <a:t>, </a:t>
            </a:r>
            <a:r>
              <a:rPr lang="ru-RU" sz="3100" dirty="0">
                <a:hlinkClick r:id="rId7" tooltip="Дирижёр"/>
              </a:rPr>
              <a:t>дирижёр</a:t>
            </a:r>
            <a:r>
              <a:rPr lang="ru-RU" sz="3100" dirty="0"/>
              <a:t>. Творчество Грига формировалось под воздействием норвежской народной культуры.</a:t>
            </a:r>
          </a:p>
          <a:p>
            <a:r>
              <a:rPr lang="ru-RU" sz="3100" dirty="0" smtClean="0"/>
              <a:t>Среди </a:t>
            </a:r>
            <a:r>
              <a:rPr lang="ru-RU" sz="3100" dirty="0"/>
              <a:t>самых известных произведений Грига — две сюиты из музыки к драме </a:t>
            </a:r>
            <a:r>
              <a:rPr lang="ru-RU" sz="3100" dirty="0">
                <a:hlinkClick r:id="rId8" tooltip="Ибсен, Генрик"/>
              </a:rPr>
              <a:t>Генрика Ибсена</a:t>
            </a:r>
            <a:r>
              <a:rPr lang="ru-RU" sz="3100" dirty="0"/>
              <a:t> «</a:t>
            </a:r>
            <a:r>
              <a:rPr lang="ru-RU" sz="3100" dirty="0">
                <a:hlinkClick r:id="rId9" tooltip="Пер Гюнт"/>
              </a:rPr>
              <a:t>Пер </a:t>
            </a:r>
            <a:r>
              <a:rPr lang="ru-RU" sz="3100" dirty="0" err="1">
                <a:hlinkClick r:id="rId9" tooltip="Пер Гюнт"/>
              </a:rPr>
              <a:t>Гюнт</a:t>
            </a:r>
            <a:r>
              <a:rPr lang="ru-RU" sz="3100" dirty="0"/>
              <a:t>», </a:t>
            </a:r>
            <a:r>
              <a:rPr lang="ru-RU" sz="3100" dirty="0">
                <a:hlinkClick r:id="rId10" tooltip="Концерт для фортепиано с оркестром (Григ)"/>
              </a:rPr>
              <a:t>концерт для фортепиано с оркестром</a:t>
            </a:r>
            <a:r>
              <a:rPr lang="ru-RU" sz="3100" dirty="0"/>
              <a:t>, скрипичные сонаты.</a:t>
            </a:r>
          </a:p>
          <a:p>
            <a:r>
              <a:rPr lang="ru-RU" sz="3100" dirty="0"/>
              <a:t>Основное внимание Григ уделял песням и </a:t>
            </a:r>
            <a:r>
              <a:rPr lang="ru-RU" sz="3100" u="sng" dirty="0">
                <a:hlinkClick r:id="rId11"/>
              </a:rPr>
              <a:t>романсам</a:t>
            </a:r>
            <a:r>
              <a:rPr lang="ru-RU" sz="3100" dirty="0"/>
              <a:t>, которых опубликовал более 600. Ещё около двадцати его пьес изданы посмертно. Вокальные сочинения Грига написаны на слова датских и норвежских, иногда немецких поэтов.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«Пер </a:t>
            </a:r>
            <a:r>
              <a:rPr lang="ru-RU" dirty="0" err="1" smtClean="0"/>
              <a:t>Гюнт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ru-RU" sz="2400" dirty="0"/>
              <a:t>В 1864 году Ибсен получил писательскую стипендию и уехал в Италию с семьей, где в течение двух лет пишет две пьесы — «</a:t>
            </a:r>
            <a:r>
              <a:rPr lang="ru-RU" sz="2400" dirty="0" err="1">
                <a:hlinkClick r:id="rId2" tooltip="Бранд (пьеса)"/>
              </a:rPr>
              <a:t>Бранд</a:t>
            </a:r>
            <a:r>
              <a:rPr lang="ru-RU" sz="2400" dirty="0"/>
              <a:t>» (1865) и «Пер </a:t>
            </a:r>
            <a:r>
              <a:rPr lang="ru-RU" sz="2400" dirty="0" err="1"/>
              <a:t>Гюнт</a:t>
            </a:r>
            <a:r>
              <a:rPr lang="ru-RU" sz="2400" dirty="0"/>
              <a:t>» (1867). В театроведении принято рассматривать эту пьесу комплексно, как альтернативную трактовку идеи самоопределения и реализации человеческой личности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Сюита «пер </a:t>
            </a:r>
            <a:r>
              <a:rPr lang="ru-RU" sz="2400" dirty="0" err="1" smtClean="0"/>
              <a:t>Гюнт</a:t>
            </a:r>
            <a:r>
              <a:rPr lang="ru-RU" sz="2400" dirty="0" smtClean="0"/>
              <a:t>» состоит из пьес: «Жалоба </a:t>
            </a:r>
            <a:r>
              <a:rPr lang="ru-RU" sz="2400" dirty="0" err="1" smtClean="0"/>
              <a:t>Ингрид</a:t>
            </a:r>
            <a:r>
              <a:rPr lang="ru-RU" sz="2400" dirty="0" smtClean="0"/>
              <a:t>», «Арабский танец», «Возвращение Пера </a:t>
            </a:r>
            <a:r>
              <a:rPr lang="ru-RU" sz="2400" dirty="0" err="1" smtClean="0"/>
              <a:t>Гюнта</a:t>
            </a:r>
            <a:r>
              <a:rPr lang="ru-RU" sz="2400" dirty="0" smtClean="0"/>
              <a:t> на родину», «Песня </a:t>
            </a:r>
            <a:r>
              <a:rPr lang="ru-RU" sz="2400" dirty="0" err="1" smtClean="0"/>
              <a:t>Солвейг</a:t>
            </a:r>
            <a:r>
              <a:rPr lang="ru-RU" sz="2400" dirty="0" smtClean="0"/>
              <a:t>», «Танец </a:t>
            </a:r>
            <a:r>
              <a:rPr lang="ru-RU" sz="2400" dirty="0" err="1" smtClean="0"/>
              <a:t>Анитры</a:t>
            </a:r>
            <a:r>
              <a:rPr lang="ru-RU" sz="2400" dirty="0" smtClean="0"/>
              <a:t>», «В пещере горного короля», «Утро». 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«В пещере горного короля»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В сюите «Пер </a:t>
            </a:r>
            <a:r>
              <a:rPr lang="ru-RU" sz="2400" dirty="0" err="1" smtClean="0"/>
              <a:t>Гюнт</a:t>
            </a:r>
            <a:r>
              <a:rPr lang="ru-RU" sz="2400" dirty="0" smtClean="0"/>
              <a:t> композиция «Возвращение горного короля» звучит при вступлении горного короля и его троллей в его тронную пещеру. По своему звучанию данная композиция ассоциируется с троллями, а так же с таинственной и мистической атмосферой.</a:t>
            </a:r>
          </a:p>
          <a:p>
            <a:r>
              <a:rPr lang="ru-RU" sz="2400" dirty="0"/>
              <a:t>Мрачное царство </a:t>
            </a:r>
            <a:r>
              <a:rPr lang="ru-RU" sz="2400" dirty="0" smtClean="0"/>
              <a:t>озвучено </a:t>
            </a:r>
            <a:r>
              <a:rPr lang="ru-RU" sz="2400" dirty="0"/>
              <a:t>в тембрах низких струнных и фагота. Постепенно звучность приобретает все большую насыщенность и динамику. </a:t>
            </a:r>
            <a:r>
              <a:rPr lang="ru-RU" sz="2400" dirty="0" smtClean="0"/>
              <a:t>С </a:t>
            </a:r>
            <a:r>
              <a:rPr lang="ru-RU" sz="2400" dirty="0"/>
              <a:t>каждым тактом он набирает обороты, что приводит к кульминационному построению. Весь оркестр грохочет и поражает мощью и величественной полнотой звучания. Изумительна оркестровка. Особенно выделяются ударные инструменты, создающие не только ритмическую поступь, но и динамическую лавину, завершающую первую сюиту</a:t>
            </a:r>
            <a:r>
              <a:rPr lang="ru-RU" sz="2400" dirty="0" smtClean="0"/>
              <a:t>. То есть тема начинается медленно, с каждым повторением все больше ускоряется, и в конце срывается в бурное престиссимо.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dirty="0"/>
              <a:t>В основе пьесы – всего одна тема в характере марша. Она несколько раз повторяется, оставаясь неизменной. Зато композитор каждый раз варьирует ее сопровождение.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204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по твочеству Э.Грига</vt:lpstr>
      <vt:lpstr>Э.Григ</vt:lpstr>
      <vt:lpstr>«Пер Гюнт»</vt:lpstr>
      <vt:lpstr>«В пещере горного короля»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твочеству Э.Грига</dc:title>
  <dc:creator>User</dc:creator>
  <cp:lastModifiedBy>User</cp:lastModifiedBy>
  <cp:revision>4</cp:revision>
  <dcterms:created xsi:type="dcterms:W3CDTF">2018-11-18T15:40:22Z</dcterms:created>
  <dcterms:modified xsi:type="dcterms:W3CDTF">2018-11-18T16:12:23Z</dcterms:modified>
</cp:coreProperties>
</file>