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57" r:id="rId6"/>
    <p:sldId id="261" r:id="rId7"/>
    <p:sldId id="262" r:id="rId8"/>
    <p:sldId id="266" r:id="rId9"/>
    <p:sldId id="267" r:id="rId10"/>
    <p:sldId id="268" r:id="rId11"/>
    <p:sldId id="269"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2" autoAdjust="0"/>
    <p:restoredTop sz="94660"/>
  </p:normalViewPr>
  <p:slideViewPr>
    <p:cSldViewPr>
      <p:cViewPr varScale="1">
        <p:scale>
          <a:sx n="68" d="100"/>
          <a:sy n="68" d="100"/>
        </p:scale>
        <p:origin x="-9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4FE60B-6374-49FE-9522-59A27D55F2CB}" type="datetimeFigureOut">
              <a:rPr lang="ru-RU"/>
              <a:pPr>
                <a:defRPr/>
              </a:pPr>
              <a:t>18.11.2018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9B804A-EDF4-4052-B6C6-4A07DE6561B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20AC323-0ED2-4627-9F85-1DA14510B8F5}" type="datetimeFigureOut">
              <a:rPr lang="ru-RU"/>
              <a:pPr>
                <a:defRPr/>
              </a:pPr>
              <a:t>18.11.2018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F60632-1EA9-41FE-A3FA-B4F77D822192}"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73D8F5-005B-4027-BBD5-73EAEC2DC6B4}" type="datetimeFigureOut">
              <a:rPr lang="ru-RU"/>
              <a:pPr>
                <a:defRPr/>
              </a:pPr>
              <a:t>18.11.2018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E02699-A311-4E1F-969F-8CE48056B638}"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C4FBA6-A83E-486A-A89E-0A2AC448946C}" type="datetimeFigureOut">
              <a:rPr lang="ru-RU"/>
              <a:pPr>
                <a:defRPr/>
              </a:pPr>
              <a:t>18.11.2018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CF4DB4-97A7-4B86-A2E5-31985C86A8BB}"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4A7C9F-320B-4E89-B36D-87953EC164BD}" type="datetimeFigureOut">
              <a:rPr lang="ru-RU"/>
              <a:pPr>
                <a:defRPr/>
              </a:pPr>
              <a:t>18.11.2018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B34C47-C35E-4E43-ADDB-D542A2C005D2}"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612EC0F-30D5-4AC1-811C-9BC493D0D164}" type="datetimeFigureOut">
              <a:rPr lang="ru-RU"/>
              <a:pPr>
                <a:defRPr/>
              </a:pPr>
              <a:t>18.11.2018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BF236A-11AB-4A41-B2D5-A9FD7A0B61EC}"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0337125-0054-46CE-A7B5-EF5972044A53}" type="datetimeFigureOut">
              <a:rPr lang="ru-RU"/>
              <a:pPr>
                <a:defRPr/>
              </a:pPr>
              <a:t>18.11.2018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855551-EAFC-45E1-8BCE-036CC27EE877}"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E89DB04-6334-4768-9DD3-6133F6F765FA}" type="datetimeFigureOut">
              <a:rPr lang="ru-RU"/>
              <a:pPr>
                <a:defRPr/>
              </a:pPr>
              <a:t>18.11.2018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E6622F-D7A1-4D6A-84ED-403BDBACD25E}"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5E5931A-6D66-4629-BB59-54F3428E4132}" type="datetimeFigureOut">
              <a:rPr lang="ru-RU"/>
              <a:pPr>
                <a:defRPr/>
              </a:pPr>
              <a:t>18.11.2018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3A54A84-2DC4-4DAE-8CF6-11651435C94E}"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2B014D6-670C-4D84-8789-909168CF77EA}" type="datetimeFigureOut">
              <a:rPr lang="ru-RU"/>
              <a:pPr>
                <a:defRPr/>
              </a:pPr>
              <a:t>18.11.2018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3DF15-8FEC-43CB-9BB9-3F812B542AAD}"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FD6B4A-BA2B-4382-B9C4-0513AE38F51D}" type="datetimeFigureOut">
              <a:rPr lang="ru-RU"/>
              <a:pPr>
                <a:defRPr/>
              </a:pPr>
              <a:t>18.11.2018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1388D6-6224-4B07-80C5-AECD812ECD45}"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C670E3-7965-4D78-B0E6-D91C2BB9BE29}" type="datetimeFigureOut">
              <a:rPr lang="ru-RU"/>
              <a:pPr>
                <a:defRPr/>
              </a:pPr>
              <a:t>18.11.2018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D80E6C-595A-466D-B848-031B24717D31}"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650416-B333-4D94-88D9-D286BAE8C508}" type="datetimeFigureOut">
              <a:rPr lang="ru-RU"/>
              <a:pPr>
                <a:defRPr/>
              </a:pPr>
              <a:t>18.11.2018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820E87-F49F-4D36-99CA-B2446C2964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C%D0%B5%D1%82%D1%84%D0%B5%D1%81%D1%81%D0%B5%D0%BB%D1%8C,_%D0%98%D0%BE%D0%B3%D0%B0%D0%BD%D0%BD_%D0%90%D0%BB%D1%8C%D0%B1%D0%B5%D1%80%D1%82_%D0%93%D0%BE%D1%82%D0%BB%D0%B8%D0%B1" TargetMode="External"/><Relationship Id="rId3" Type="http://schemas.openxmlformats.org/officeDocument/2006/relationships/hyperlink" Target="https://ru.wikipedia.org/wiki/1843_%D0%B3%D0%BE%D0%B4" TargetMode="External"/><Relationship Id="rId7" Type="http://schemas.openxmlformats.org/officeDocument/2006/relationships/hyperlink" Target="https://ru.wikipedia.org/wiki/%D0%92%D0%B5%D0%BB%D0%B8%D0%BA%D0%BE%D0%B1%D1%80%D0%B8%D1%82%D0%B0%D0%BD%D0%B8%D1%8F" TargetMode="External"/><Relationship Id="rId12" Type="http://schemas.openxmlformats.org/officeDocument/2006/relationships/image" Target="../media/image1.jpeg"/><Relationship Id="rId2" Type="http://schemas.openxmlformats.org/officeDocument/2006/relationships/hyperlink" Target="https://ru.wikipedia.org/wiki/15_%D0%B8%D1%8E%D0%BD%D1%8F" TargetMode="External"/><Relationship Id="rId1" Type="http://schemas.openxmlformats.org/officeDocument/2006/relationships/slideLayout" Target="../slideLayouts/slideLayout7.xml"/><Relationship Id="rId6" Type="http://schemas.openxmlformats.org/officeDocument/2006/relationships/hyperlink" Target="https://ru.wikipedia.org/wiki/1770_%D0%B3%D0%BE%D0%B4" TargetMode="External"/><Relationship Id="rId11" Type="http://schemas.openxmlformats.org/officeDocument/2006/relationships/hyperlink" Target="https://ru.wikipedia.org/wiki/%D0%A8%D0%BE%D0%BF%D0%B5%D0%BD" TargetMode="External"/><Relationship Id="rId5" Type="http://schemas.openxmlformats.org/officeDocument/2006/relationships/hyperlink" Target="https://ru.wikipedia.org/wiki/%D0%A8%D0%BE%D1%82%D0%BB%D0%B0%D0%BD%D0%B4%D0%B8%D1%8F" TargetMode="External"/><Relationship Id="rId10" Type="http://schemas.openxmlformats.org/officeDocument/2006/relationships/hyperlink" Target="https://ru.wikipedia.org/wiki/%D0%92%D0%B5%D0%B1%D0%B5%D1%80,_%D0%9A%D0%B0%D1%80%D0%BB_%D0%9C%D0%B0%D1%80%D0%B8%D1%8F_%D1%84%D0%BE%D0%BD" TargetMode="External"/><Relationship Id="rId4" Type="http://schemas.openxmlformats.org/officeDocument/2006/relationships/hyperlink" Target="https://ru.wikipedia.org/wiki/%D0%91%D0%B5%D1%80%D0%B3%D0%B5%D0%BD" TargetMode="External"/><Relationship Id="rId9" Type="http://schemas.openxmlformats.org/officeDocument/2006/relationships/hyperlink" Target="https://ru.wikipedia.org/wiki/%D0%9C%D0%BE%D1%86%D0%B0%D1%80%D1%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ru.wikipedia.org/wiki/%D0%A0%D0%BE%D0%BC%D0%B0%D0%BD%D1%81_(%D0%BC%D1%83%D0%B7%D1%8B%D0%BA%D0%B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571500"/>
            <a:ext cx="8929688" cy="954088"/>
          </a:xfrm>
          <a:prstGeom prst="rect">
            <a:avLst/>
          </a:prstGeom>
          <a:noFill/>
          <a:ln w="9525">
            <a:noFill/>
            <a:miter lim="800000"/>
            <a:headEnd/>
            <a:tailEnd/>
          </a:ln>
        </p:spPr>
        <p:txBody>
          <a:bodyPr anchor="ctr">
            <a:spAutoFit/>
          </a:bodyPr>
          <a:lstStyle/>
          <a:p>
            <a:pPr algn="ctr"/>
            <a:r>
              <a:rPr lang="ru-RU" sz="2800" b="1">
                <a:latin typeface="Times New Roman" pitchFamily="18" charset="0"/>
                <a:cs typeface="Times New Roman" pitchFamily="18" charset="0"/>
              </a:rPr>
              <a:t>«Дистанционная Акмуллинская олимпиада по музыке для одаренных детей» </a:t>
            </a:r>
            <a:endParaRPr lang="ru-RU" sz="2800" b="1"/>
          </a:p>
        </p:txBody>
      </p:sp>
      <p:sp>
        <p:nvSpPr>
          <p:cNvPr id="14338" name="Rectangle 2"/>
          <p:cNvSpPr>
            <a:spLocks noChangeArrowheads="1"/>
          </p:cNvSpPr>
          <p:nvPr/>
        </p:nvSpPr>
        <p:spPr bwMode="auto">
          <a:xfrm>
            <a:off x="2286000" y="1716088"/>
            <a:ext cx="4429125" cy="457200"/>
          </a:xfrm>
          <a:prstGeom prst="rect">
            <a:avLst/>
          </a:prstGeom>
          <a:noFill/>
          <a:ln w="9525">
            <a:noFill/>
            <a:miter lim="800000"/>
            <a:headEnd/>
            <a:tailEnd/>
          </a:ln>
        </p:spPr>
        <p:txBody>
          <a:bodyPr anchor="ctr">
            <a:spAutoFit/>
          </a:bodyPr>
          <a:lstStyle/>
          <a:p>
            <a:pPr algn="ctr"/>
            <a:r>
              <a:rPr lang="en-US" sz="2400" b="1" dirty="0" smtClean="0">
                <a:latin typeface="Times New Roman" pitchFamily="18" charset="0"/>
                <a:cs typeface="Times New Roman" pitchFamily="18" charset="0"/>
              </a:rPr>
              <a:t>I</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тур</a:t>
            </a:r>
          </a:p>
        </p:txBody>
      </p:sp>
      <p:sp>
        <p:nvSpPr>
          <p:cNvPr id="14339" name="TextBox 8"/>
          <p:cNvSpPr txBox="1">
            <a:spLocks noChangeArrowheads="1"/>
          </p:cNvSpPr>
          <p:nvPr/>
        </p:nvSpPr>
        <p:spPr bwMode="auto">
          <a:xfrm>
            <a:off x="2312988" y="2857500"/>
            <a:ext cx="4515724" cy="1200329"/>
          </a:xfrm>
          <a:prstGeom prst="rect">
            <a:avLst/>
          </a:prstGeom>
          <a:noFill/>
          <a:ln w="9525">
            <a:noFill/>
            <a:miter lim="800000"/>
            <a:headEnd/>
            <a:tailEnd/>
          </a:ln>
        </p:spPr>
        <p:txBody>
          <a:bodyPr wrap="none">
            <a:spAutoFit/>
          </a:bodyPr>
          <a:lstStyle/>
          <a:p>
            <a:pPr algn="ctr"/>
            <a:r>
              <a:rPr lang="ru-RU" sz="2400" b="1" dirty="0">
                <a:latin typeface="Times New Roman" pitchFamily="18" charset="0"/>
                <a:cs typeface="Times New Roman" pitchFamily="18" charset="0"/>
              </a:rPr>
              <a:t>Выполнила ученица </a:t>
            </a:r>
            <a:r>
              <a:rPr lang="ru-RU" sz="2400" b="1" dirty="0" smtClean="0">
                <a:latin typeface="Times New Roman" pitchFamily="18" charset="0"/>
                <a:cs typeface="Times New Roman" pitchFamily="18" charset="0"/>
              </a:rPr>
              <a:t>2 </a:t>
            </a:r>
            <a:r>
              <a:rPr lang="ru-RU" sz="2400" b="1" dirty="0">
                <a:latin typeface="Times New Roman" pitchFamily="18" charset="0"/>
                <a:cs typeface="Times New Roman" pitchFamily="18" charset="0"/>
              </a:rPr>
              <a:t>б класса</a:t>
            </a:r>
          </a:p>
          <a:p>
            <a:pPr algn="ctr"/>
            <a:r>
              <a:rPr lang="ru-RU" sz="2400" b="1" dirty="0">
                <a:latin typeface="Times New Roman" pitchFamily="18" charset="0"/>
                <a:cs typeface="Times New Roman" pitchFamily="18" charset="0"/>
              </a:rPr>
              <a:t>МБОУ СОШ №7 г.Туймазы</a:t>
            </a:r>
          </a:p>
          <a:p>
            <a:pPr algn="ctr"/>
            <a:r>
              <a:rPr lang="ru-RU" sz="2400" b="1" dirty="0" err="1">
                <a:latin typeface="Times New Roman" pitchFamily="18" charset="0"/>
                <a:cs typeface="Times New Roman" pitchFamily="18" charset="0"/>
              </a:rPr>
              <a:t>Биккулова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Виолетта</a:t>
            </a:r>
            <a:endParaRPr lang="ru-RU" sz="2400" b="1" dirty="0">
              <a:latin typeface="Times New Roman" pitchFamily="18" charset="0"/>
              <a:cs typeface="Times New Roman" pitchFamily="18" charset="0"/>
            </a:endParaRPr>
          </a:p>
        </p:txBody>
      </p:sp>
      <p:sp>
        <p:nvSpPr>
          <p:cNvPr id="10" name="TextBox 9"/>
          <p:cNvSpPr txBox="1"/>
          <p:nvPr/>
        </p:nvSpPr>
        <p:spPr>
          <a:xfrm>
            <a:off x="857224" y="4500563"/>
            <a:ext cx="7858180" cy="461665"/>
          </a:xfrm>
          <a:prstGeom prst="rect">
            <a:avLst/>
          </a:prstGeom>
          <a:noFill/>
        </p:spPr>
        <p:txBody>
          <a:bodyPr wrap="square">
            <a:spAutoFit/>
          </a:bodyPr>
          <a:lstStyle/>
          <a:p>
            <a:pPr algn="ctr">
              <a:defRPr/>
            </a:pPr>
            <a:r>
              <a:rPr lang="ru-RU" sz="2400" b="1" dirty="0" smtClean="0">
                <a:effectLst>
                  <a:outerShdw blurRad="38100" dist="38100" dir="2700000" algn="tl">
                    <a:srgbClr val="FFFFFF"/>
                  </a:outerShdw>
                </a:effectLst>
                <a:latin typeface="Times New Roman" pitchFamily="18" charset="0"/>
                <a:cs typeface="Times New Roman" pitchFamily="18" charset="0"/>
              </a:rPr>
              <a:t>Презентация на музыкальное произведение Э.Грига</a:t>
            </a:r>
            <a:endParaRPr lang="ru-RU" sz="2400" b="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5000628" y="1000108"/>
            <a:ext cx="3857652" cy="4893647"/>
          </a:xfrm>
          <a:prstGeom prst="rect">
            <a:avLst/>
          </a:prstGeom>
          <a:noFill/>
          <a:ln w="9525">
            <a:noFill/>
            <a:miter lim="800000"/>
            <a:headEnd/>
            <a:tailEnd/>
          </a:ln>
        </p:spPr>
        <p:txBody>
          <a:bodyPr wrap="square">
            <a:spAutoFit/>
          </a:bodyPr>
          <a:lstStyle/>
          <a:p>
            <a:pPr algn="just"/>
            <a:r>
              <a:rPr lang="ru-RU" sz="1400" dirty="0" smtClean="0"/>
              <a:t>Это </a:t>
            </a:r>
            <a:r>
              <a:rPr lang="ru-RU" sz="1400" dirty="0" smtClean="0"/>
              <a:t>музыкальная иллюстрация к одному из эпизодов пьесы Ибсена. Странствуя, Пер </a:t>
            </a:r>
            <a:r>
              <a:rPr lang="ru-RU" sz="1400" dirty="0" err="1" smtClean="0"/>
              <a:t>Гюнт</a:t>
            </a:r>
            <a:r>
              <a:rPr lang="ru-RU" sz="1400" dirty="0" smtClean="0"/>
              <a:t> попадает в царство троллей - фантастических злых существ. В тронном зале собираются придворные горного короля – тролли, кобольды, гномы, чтобы праздновать свадьбу своей принцессы с Пером. Пер не подозревает об опасности и чуть не погибает в мрачной пещере, окружённый «духами тьмы».</a:t>
            </a:r>
          </a:p>
          <a:p>
            <a:r>
              <a:rPr lang="ru-RU" sz="1400" dirty="0" smtClean="0"/>
              <a:t>Музыка Грига образно и ярко рисует фантастическое шествие.</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
        <p:nvSpPr>
          <p:cNvPr id="6" name="Заголовок 1"/>
          <p:cNvSpPr>
            <a:spLocks noGrp="1"/>
          </p:cNvSpPr>
          <p:nvPr>
            <p:ph type="title"/>
          </p:nvPr>
        </p:nvSpPr>
        <p:spPr>
          <a:xfrm>
            <a:off x="4500562" y="214290"/>
            <a:ext cx="4643438" cy="714380"/>
          </a:xfrm>
        </p:spPr>
        <p:txBody>
          <a:bodyPr/>
          <a:lstStyle/>
          <a:p>
            <a:r>
              <a:rPr lang="ru-RU" sz="2800" b="1" i="1" dirty="0" smtClean="0">
                <a:latin typeface="Times New Roman" pitchFamily="18" charset="0"/>
                <a:cs typeface="Times New Roman" pitchFamily="18" charset="0"/>
              </a:rPr>
              <a:t>«В пещере горного короля»</a:t>
            </a:r>
            <a:endParaRPr lang="ru-RU" sz="2800" b="1" i="1" dirty="0" smtClean="0">
              <a:latin typeface="Times New Roman" pitchFamily="18" charset="0"/>
              <a:cs typeface="Times New Roman" pitchFamily="18" charset="0"/>
            </a:endParaRPr>
          </a:p>
        </p:txBody>
      </p:sp>
      <p:sp>
        <p:nvSpPr>
          <p:cNvPr id="7" name="Прямоугольник 6"/>
          <p:cNvSpPr>
            <a:spLocks noChangeArrowheads="1"/>
          </p:cNvSpPr>
          <p:nvPr/>
        </p:nvSpPr>
        <p:spPr bwMode="auto">
          <a:xfrm>
            <a:off x="285720" y="3714752"/>
            <a:ext cx="8572560" cy="4605636"/>
          </a:xfrm>
          <a:prstGeom prst="rect">
            <a:avLst/>
          </a:prstGeom>
          <a:noFill/>
          <a:ln w="9525">
            <a:noFill/>
            <a:miter lim="800000"/>
            <a:headEnd/>
            <a:tailEnd/>
          </a:ln>
        </p:spPr>
        <p:txBody>
          <a:bodyPr wrap="square">
            <a:spAutoFit/>
          </a:bodyPr>
          <a:lstStyle/>
          <a:p>
            <a:r>
              <a:rPr lang="ru-RU" sz="1400" dirty="0" smtClean="0"/>
              <a:t>В основе </a:t>
            </a:r>
            <a:r>
              <a:rPr lang="ru-RU" sz="1400" dirty="0" smtClean="0"/>
              <a:t>пьесы – всего одна тема в характере марша. Она несколько раз повторяется, оставаясь неизменной. Зато композитор каждый раз варьирует ее сопровождение.</a:t>
            </a:r>
          </a:p>
          <a:p>
            <a:r>
              <a:rPr lang="ru-RU" sz="1400" dirty="0" smtClean="0"/>
              <a:t>После тихого загадочного зова валторны начинается тема троллей. Она звучит </a:t>
            </a:r>
            <a:r>
              <a:rPr lang="ru-RU" sz="1400" dirty="0" err="1" smtClean="0"/>
              <a:t>pianissimo</a:t>
            </a:r>
            <a:r>
              <a:rPr lang="ru-RU" sz="1400" dirty="0" smtClean="0"/>
              <a:t>, настороженно и невесомо. Легкие штрихи </a:t>
            </a:r>
            <a:r>
              <a:rPr lang="ru-RU" sz="1400" dirty="0" err="1" smtClean="0"/>
              <a:t>pizzicato</a:t>
            </a:r>
            <a:r>
              <a:rPr lang="ru-RU" sz="1400" dirty="0" smtClean="0"/>
              <a:t> струнных, перенесённых в низкий регистр, изображают крадущиеся шаги троллей. Музыка фантастична, загадочна, таинственна.</a:t>
            </a:r>
          </a:p>
          <a:p>
            <a:pPr algn="just"/>
            <a:r>
              <a:rPr lang="ru-RU" sz="1400" dirty="0" smtClean="0"/>
              <a:t>Постепенно мелодия переносится все выше, появляются более мелкие длительности, они вносят в движение некоторую суетливость. Звучность усиливается. Вступает весь оркестр. Ускоряется темп – к концу он становится очень быстрым. И, кажется, будто сказочные обитатели пещеры, точно подгоняемые неведомой силой, завертелись в стремительном вихре.</a:t>
            </a:r>
          </a:p>
          <a:p>
            <a:r>
              <a:rPr lang="ru-RU" sz="1400" dirty="0" smtClean="0"/>
              <a:t>Внезапно все прерывается резкими аккордами. Ещё дважды мелодия пытается возобновить свой неукротимый бег. Но настойчивые аккорды, словно повелительные жесты пещерного владыки, прекращают шествие. Мираж сказочной картины мгновенно исчезает.</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pic>
        <p:nvPicPr>
          <p:cNvPr id="26626" name="Picture 2" descr="129"/>
          <p:cNvPicPr>
            <a:picLocks noChangeAspect="1" noChangeArrowheads="1"/>
          </p:cNvPicPr>
          <p:nvPr/>
        </p:nvPicPr>
        <p:blipFill>
          <a:blip r:embed="rId2"/>
          <a:srcRect/>
          <a:stretch>
            <a:fillRect/>
          </a:stretch>
        </p:blipFill>
        <p:spPr bwMode="auto">
          <a:xfrm>
            <a:off x="285720" y="1071546"/>
            <a:ext cx="4540972" cy="2500330"/>
          </a:xfrm>
          <a:prstGeom prst="rect">
            <a:avLst/>
          </a:prstGeom>
          <a:noFill/>
          <a:ln w="9525">
            <a:noFill/>
            <a:miter lim="800000"/>
            <a:headEnd/>
            <a:tailEnd/>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3"/>
          <p:cNvSpPr>
            <a:spLocks noChangeArrowheads="1"/>
          </p:cNvSpPr>
          <p:nvPr/>
        </p:nvSpPr>
        <p:spPr bwMode="auto">
          <a:xfrm>
            <a:off x="3571868" y="642917"/>
            <a:ext cx="5357850" cy="6401753"/>
          </a:xfrm>
          <a:prstGeom prst="rect">
            <a:avLst/>
          </a:prstGeom>
          <a:noFill/>
          <a:ln w="9525">
            <a:noFill/>
            <a:miter lim="800000"/>
            <a:headEnd/>
            <a:tailEnd/>
          </a:ln>
        </p:spPr>
        <p:txBody>
          <a:bodyPr wrap="square">
            <a:spAutoFit/>
          </a:bodyPr>
          <a:lstStyle/>
          <a:p>
            <a:pPr algn="just"/>
            <a:r>
              <a:rPr lang="ru-RU" sz="1400" dirty="0" smtClean="0"/>
              <a:t>Музыка </a:t>
            </a:r>
            <a:r>
              <a:rPr lang="ru-RU" sz="1400" dirty="0" smtClean="0"/>
              <a:t>Грига приобретает большую популярность, проникая на концертную эстраду и в домашний быт. </a:t>
            </a:r>
            <a:r>
              <a:rPr lang="ru-RU" sz="1400" dirty="0" smtClean="0"/>
              <a:t>Чувство глубокой симпатии вызывает облик Эдварда Грига, как человека и художника. Отзывчивый и мягкий в обращении с людьми, в своей деятельности он отличался честностью и принципиальностью. Интересы родного народа были для него превыше всего. </a:t>
            </a:r>
            <a:r>
              <a:rPr lang="ru-RU" sz="1400" dirty="0" smtClean="0"/>
              <a:t>Именно поэтому Григ выступил в качестве одного из крупнейших реалистических художников своего времени. </a:t>
            </a:r>
            <a:endParaRPr lang="ru-RU" sz="1400" dirty="0" smtClean="0"/>
          </a:p>
          <a:p>
            <a:pPr algn="just"/>
            <a:r>
              <a:rPr lang="ru-RU" sz="1400" dirty="0" smtClean="0"/>
              <a:t>В музыке Грига звучит чарующая красота норвежской природы, то величественной, то скромной. </a:t>
            </a:r>
            <a:r>
              <a:rPr lang="ru-RU" sz="1400" dirty="0" smtClean="0"/>
              <a:t>Простота музыкального выражения и в то же время его оригинальность, национальный колорит, самобытность образов подкупают слушателя. </a:t>
            </a:r>
            <a:endParaRPr lang="ru-RU" sz="1400" dirty="0" smtClean="0"/>
          </a:p>
          <a:p>
            <a:pPr algn="just"/>
            <a:r>
              <a:rPr lang="ru-RU" sz="1400" dirty="0" smtClean="0"/>
              <a:t>Музыка </a:t>
            </a:r>
            <a:r>
              <a:rPr lang="ru-RU" sz="1400" dirty="0" smtClean="0"/>
              <a:t>Грига узнается сразу же. </a:t>
            </a:r>
            <a:r>
              <a:rPr lang="ru-RU" sz="1400" dirty="0" smtClean="0"/>
              <a:t>Ее особая выразительность и запоминаемость связаны с ярким песенным богатством Норвегии, до него почти не выявленным. Искренне, с большой душевной теплотой поведал Григ миру о своей сказочной стране. </a:t>
            </a:r>
            <a:r>
              <a:rPr lang="ru-RU" sz="1400" dirty="0" smtClean="0"/>
              <a:t>Эта трогательная искренность и задушевность волнует и делает его музыку близкой и понятной всем</a:t>
            </a:r>
            <a:r>
              <a:rPr lang="ru-RU" sz="1400" dirty="0" smtClean="0"/>
              <a:t>. </a:t>
            </a:r>
          </a:p>
          <a:p>
            <a:pPr algn="just"/>
            <a:r>
              <a:rPr lang="ru-RU" sz="1400" dirty="0" smtClean="0"/>
              <a:t>Все </a:t>
            </a:r>
            <a:r>
              <a:rPr lang="ru-RU" sz="1400" dirty="0" smtClean="0"/>
              <a:t>его произведения проникнуты национальными норвежскими интонациями; они ярко отражают жизнь родной страны, ее природу и быт. </a:t>
            </a:r>
            <a:r>
              <a:rPr lang="ru-RU" sz="1400" dirty="0" smtClean="0"/>
              <a:t>Чарующая красота норвежской природы звучит то величественно, то скромно.</a:t>
            </a:r>
          </a:p>
          <a:p>
            <a:pPr algn="just"/>
            <a:endParaRPr lang="ru-RU" sz="1400" dirty="0" smtClean="0"/>
          </a:p>
          <a:p>
            <a:endParaRPr lang="ru-RU" sz="1400" dirty="0" smtClean="0"/>
          </a:p>
          <a:p>
            <a:endParaRPr lang="ru-RU" sz="1400" dirty="0" smtClean="0"/>
          </a:p>
          <a:p>
            <a:endParaRPr lang="ru-RU" dirty="0"/>
          </a:p>
        </p:txBody>
      </p:sp>
      <p:sp>
        <p:nvSpPr>
          <p:cNvPr id="4098" name="AutoShape 2"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0" name="Picture 2" descr="ÐÐ°ÑÑÐ¸Ð½ÐºÐ¸ Ð¿Ð¾ Ð·Ð°Ð¿ÑÐ¾ÑÑ ÑÐ´Ð²Ð°ÑÐ´ Ð³ÑÐ¸Ð³ ÑÐ¾ÑÐ¾"/>
          <p:cNvPicPr>
            <a:picLocks noChangeAspect="1" noChangeArrowheads="1"/>
          </p:cNvPicPr>
          <p:nvPr/>
        </p:nvPicPr>
        <p:blipFill>
          <a:blip r:embed="rId2"/>
          <a:srcRect/>
          <a:stretch>
            <a:fillRect/>
          </a:stretch>
        </p:blipFill>
        <p:spPr bwMode="auto">
          <a:xfrm>
            <a:off x="285720" y="928670"/>
            <a:ext cx="3075357" cy="4572032"/>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1" name="Прямоугольник 5"/>
          <p:cNvSpPr>
            <a:spLocks noChangeArrowheads="1"/>
          </p:cNvSpPr>
          <p:nvPr/>
        </p:nvSpPr>
        <p:spPr bwMode="auto">
          <a:xfrm>
            <a:off x="4357686" y="785794"/>
            <a:ext cx="4572032" cy="6124754"/>
          </a:xfrm>
          <a:prstGeom prst="rect">
            <a:avLst/>
          </a:prstGeom>
          <a:ln w="9525">
            <a:noFill/>
            <a:miter lim="800000"/>
            <a:headEnd/>
            <a:tailEnd/>
          </a:ln>
        </p:spPr>
        <p:txBody>
          <a:bodyPr wrap="square">
            <a:spAutoFit/>
          </a:bodyPr>
          <a:lstStyle/>
          <a:p>
            <a:pPr algn="just"/>
            <a:r>
              <a:rPr lang="ru-RU" sz="1400" dirty="0" smtClean="0"/>
              <a:t>Эдвард </a:t>
            </a:r>
            <a:r>
              <a:rPr lang="ru-RU" sz="1400" dirty="0" smtClean="0"/>
              <a:t>Григ родился </a:t>
            </a:r>
            <a:r>
              <a:rPr lang="ru-RU" sz="1400" dirty="0" smtClean="0">
                <a:hlinkClick r:id="rId2" tooltip="15 июня"/>
              </a:rPr>
              <a:t>15июня</a:t>
            </a:r>
            <a:r>
              <a:rPr lang="ru-RU" sz="1400" dirty="0" smtClean="0"/>
              <a:t> </a:t>
            </a:r>
            <a:r>
              <a:rPr lang="ru-RU" sz="1400" dirty="0" smtClean="0">
                <a:hlinkClick r:id="rId3" tooltip="1843 год"/>
              </a:rPr>
              <a:t>1843 года</a:t>
            </a:r>
            <a:r>
              <a:rPr lang="ru-RU" sz="1400" dirty="0" smtClean="0"/>
              <a:t> в </a:t>
            </a:r>
            <a:r>
              <a:rPr lang="ru-RU" sz="1400" dirty="0" smtClean="0">
                <a:hlinkClick r:id="rId4" tooltip="Берген"/>
              </a:rPr>
              <a:t>Бергене</a:t>
            </a:r>
            <a:r>
              <a:rPr lang="ru-RU" sz="1400" dirty="0" smtClean="0"/>
              <a:t> в культурной и обеспеченной семье, происходившей от его прадеда по отцовской линии, </a:t>
            </a:r>
            <a:r>
              <a:rPr lang="ru-RU" sz="1400" dirty="0" smtClean="0">
                <a:hlinkClick r:id="rId5" tooltip="Шотландия"/>
              </a:rPr>
              <a:t>шотландского</a:t>
            </a:r>
            <a:r>
              <a:rPr lang="ru-RU" sz="1400" dirty="0" smtClean="0"/>
              <a:t> купца </a:t>
            </a:r>
            <a:r>
              <a:rPr lang="ru-RU" sz="1400" dirty="0" smtClean="0"/>
              <a:t>Александра Грига, перебравшегося в Берген около </a:t>
            </a:r>
            <a:r>
              <a:rPr lang="ru-RU" sz="1400" dirty="0" smtClean="0">
                <a:hlinkClick r:id="rId6" tooltip="1770 год"/>
              </a:rPr>
              <a:t>1770 года</a:t>
            </a:r>
            <a:r>
              <a:rPr lang="ru-RU" sz="1400" dirty="0" smtClean="0"/>
              <a:t> и некоторое время исполнявшего в этом городе обязанности </a:t>
            </a:r>
            <a:r>
              <a:rPr lang="ru-RU" sz="1400" dirty="0" smtClean="0">
                <a:hlinkClick r:id="rId7" tooltip="Великобритания"/>
              </a:rPr>
              <a:t>британского</a:t>
            </a:r>
            <a:r>
              <a:rPr lang="ru-RU" sz="1400" dirty="0" smtClean="0"/>
              <a:t> вице-консула. </a:t>
            </a:r>
            <a:r>
              <a:rPr lang="ru-RU" sz="1400" dirty="0" smtClean="0"/>
              <a:t>Дед композитора, Джон Григ, унаследовавший эту должность, играл в </a:t>
            </a:r>
            <a:r>
              <a:rPr lang="ru-RU" sz="1400" dirty="0" err="1" smtClean="0"/>
              <a:t>бергенском</a:t>
            </a:r>
            <a:r>
              <a:rPr lang="ru-RU" sz="1400" dirty="0" smtClean="0"/>
              <a:t> оркестре и женился на дочери его главного дирижёра Нильса </a:t>
            </a:r>
            <a:r>
              <a:rPr lang="ru-RU" sz="1400" dirty="0" err="1" smtClean="0"/>
              <a:t>Хаслунна</a:t>
            </a:r>
            <a:r>
              <a:rPr lang="ru-RU" sz="1400" dirty="0" smtClean="0"/>
              <a:t>. </a:t>
            </a:r>
            <a:r>
              <a:rPr lang="ru-RU" sz="1400" dirty="0" smtClean="0"/>
              <a:t>Отец композитора, Александр Григ, был вице-консулом в третьем поколении. Мать композитора, </a:t>
            </a:r>
            <a:r>
              <a:rPr lang="ru-RU" sz="1400" dirty="0" err="1" smtClean="0"/>
              <a:t>Гесина</a:t>
            </a:r>
            <a:r>
              <a:rPr lang="ru-RU" sz="1400" dirty="0" smtClean="0"/>
              <a:t> Григ, в девичестве </a:t>
            </a:r>
            <a:r>
              <a:rPr lang="ru-RU" sz="1400" dirty="0" err="1" smtClean="0"/>
              <a:t>Хагеруп</a:t>
            </a:r>
            <a:r>
              <a:rPr lang="ru-RU" sz="1400" dirty="0" smtClean="0"/>
              <a:t>, училась игре на фортепиано и вокалу в </a:t>
            </a:r>
            <a:r>
              <a:rPr lang="ru-RU" sz="1400" dirty="0" err="1" smtClean="0"/>
              <a:t>Арфелоне</a:t>
            </a:r>
            <a:r>
              <a:rPr lang="ru-RU" sz="1400" dirty="0" smtClean="0"/>
              <a:t> у </a:t>
            </a:r>
            <a:r>
              <a:rPr lang="ru-RU" sz="1400" dirty="0" smtClean="0">
                <a:hlinkClick r:id="rId8" tooltip="Метфессель, Иоганн Альберт Готлиб"/>
              </a:rPr>
              <a:t>Альберта </a:t>
            </a:r>
            <a:r>
              <a:rPr lang="ru-RU" sz="1400" dirty="0" err="1" smtClean="0">
                <a:hlinkClick r:id="rId8" tooltip="Метфессель, Иоганн Альберт Готлиб"/>
              </a:rPr>
              <a:t>Метфесселя</a:t>
            </a:r>
            <a:r>
              <a:rPr lang="ru-RU" sz="1400" dirty="0" smtClean="0"/>
              <a:t>, затем выступала в Лондоне, а у себя дома в Бергене постоянно музицировала, исполняя сочинения </a:t>
            </a:r>
            <a:r>
              <a:rPr lang="ru-RU" sz="1400" dirty="0" smtClean="0">
                <a:hlinkClick r:id="rId9" tooltip="Моцарт"/>
              </a:rPr>
              <a:t>Моцарта</a:t>
            </a:r>
            <a:r>
              <a:rPr lang="ru-RU" sz="1400" dirty="0" smtClean="0"/>
              <a:t>, </a:t>
            </a:r>
            <a:r>
              <a:rPr lang="ru-RU" sz="1400" dirty="0" smtClean="0">
                <a:hlinkClick r:id="rId10" tooltip="Вебер, Карл Мария фон"/>
              </a:rPr>
              <a:t>Вебера</a:t>
            </a:r>
            <a:r>
              <a:rPr lang="ru-RU" sz="1400" dirty="0" smtClean="0"/>
              <a:t>, </a:t>
            </a:r>
            <a:r>
              <a:rPr lang="ru-RU" sz="1400" dirty="0" smtClean="0">
                <a:hlinkClick r:id="rId11" tooltip="Шопен"/>
              </a:rPr>
              <a:t>Шопена</a:t>
            </a:r>
            <a:r>
              <a:rPr lang="ru-RU" sz="1400" dirty="0" smtClean="0"/>
              <a:t>, </a:t>
            </a:r>
            <a:r>
              <a:rPr lang="ru-RU" sz="1400" dirty="0" smtClean="0"/>
              <a:t>и, как было принято в состоятельных семьях, с детства обучала музыке Эдварда, его брата и трёх сестёр. Впервые будущий композитор сел за фортепиано в четыре года, и уже в детстве его стала занимать красота созвучий и гармоний</a:t>
            </a:r>
            <a:r>
              <a:rPr lang="ru-RU" sz="1400" dirty="0" smtClean="0"/>
              <a:t>. </a:t>
            </a:r>
          </a:p>
          <a:p>
            <a:pPr algn="just"/>
            <a:r>
              <a:rPr lang="ru-RU" sz="1400" dirty="0" smtClean="0"/>
              <a:t>Эдвард </a:t>
            </a:r>
            <a:r>
              <a:rPr lang="ru-RU" sz="1400" dirty="0" smtClean="0"/>
              <a:t>Григ - композитор мирового значения, оказавший влияние на творчество не только скандинавских авторов, но и на всю европейскую музыку в целом.</a:t>
            </a:r>
          </a:p>
          <a:p>
            <a:pPr algn="just"/>
            <a:endParaRPr lang="ru-RU" sz="1400" dirty="0" smtClean="0"/>
          </a:p>
          <a:p>
            <a:pPr algn="just"/>
            <a:endParaRPr lang="ru-RU" sz="1400" dirty="0" smtClean="0"/>
          </a:p>
          <a:p>
            <a:pPr algn="just"/>
            <a:endParaRPr lang="ru-RU" sz="1400" dirty="0"/>
          </a:p>
        </p:txBody>
      </p:sp>
      <p:sp>
        <p:nvSpPr>
          <p:cNvPr id="8" name="Прямоугольник 7"/>
          <p:cNvSpPr/>
          <p:nvPr/>
        </p:nvSpPr>
        <p:spPr>
          <a:xfrm>
            <a:off x="4857752" y="214313"/>
            <a:ext cx="4035423" cy="461665"/>
          </a:xfrm>
          <a:prstGeom prst="rect">
            <a:avLst/>
          </a:prstGeom>
        </p:spPr>
        <p:txBody>
          <a:bodyPr wrap="square">
            <a:spAutoFit/>
          </a:bodyPr>
          <a:lstStyle/>
          <a:p>
            <a:pPr algn="ctr">
              <a:defRPr/>
            </a:pPr>
            <a:r>
              <a:rPr lang="ru-RU" b="1" dirty="0">
                <a:effectLst>
                  <a:outerShdw blurRad="38100" dist="38100" dir="2700000" algn="tl">
                    <a:srgbClr val="FFFFFF"/>
                  </a:outerShdw>
                </a:effectLst>
                <a:latin typeface="Times New Roman" pitchFamily="18" charset="0"/>
                <a:cs typeface="Times New Roman" pitchFamily="18" charset="0"/>
              </a:rPr>
              <a:t> </a:t>
            </a:r>
            <a:r>
              <a:rPr lang="ru-RU" sz="2400" b="1" dirty="0" smtClean="0">
                <a:effectLst>
                  <a:outerShdw blurRad="38100" dist="38100" dir="2700000" algn="tl">
                    <a:srgbClr val="FFFFFF"/>
                  </a:outerShdw>
                </a:effectLst>
                <a:latin typeface="Times New Roman" pitchFamily="18" charset="0"/>
                <a:cs typeface="Times New Roman" pitchFamily="18" charset="0"/>
              </a:rPr>
              <a:t>Эдвард </a:t>
            </a:r>
            <a:r>
              <a:rPr lang="ru-RU" sz="2400" b="1" dirty="0" err="1" smtClean="0">
                <a:effectLst>
                  <a:outerShdw blurRad="38100" dist="38100" dir="2700000" algn="tl">
                    <a:srgbClr val="FFFFFF"/>
                  </a:outerShdw>
                </a:effectLst>
                <a:latin typeface="Times New Roman" pitchFamily="18" charset="0"/>
                <a:cs typeface="Times New Roman" pitchFamily="18" charset="0"/>
              </a:rPr>
              <a:t>Хагеруп</a:t>
            </a:r>
            <a:r>
              <a:rPr lang="ru-RU" sz="2400" b="1" dirty="0" smtClean="0">
                <a:effectLst>
                  <a:outerShdw blurRad="38100" dist="38100" dir="2700000" algn="tl">
                    <a:srgbClr val="FFFFFF"/>
                  </a:outerShdw>
                </a:effectLst>
                <a:latin typeface="Times New Roman" pitchFamily="18" charset="0"/>
                <a:cs typeface="Times New Roman" pitchFamily="18" charset="0"/>
              </a:rPr>
              <a:t> Григ</a:t>
            </a:r>
            <a:r>
              <a:rPr lang="ru-RU" sz="2400" b="1" dirty="0" smtClean="0">
                <a:effectLst>
                  <a:outerShdw blurRad="38100" dist="38100" dir="2700000" algn="tl">
                    <a:srgbClr val="FFFFFF"/>
                  </a:outerShdw>
                </a:effectLst>
              </a:rPr>
              <a:t>          </a:t>
            </a:r>
            <a:endParaRPr lang="ru-RU" sz="2400" b="1" dirty="0">
              <a:effectLst>
                <a:outerShdw blurRad="38100" dist="38100" dir="2700000" algn="tl">
                  <a:srgbClr val="FFFFFF"/>
                </a:outerShdw>
              </a:effectLst>
            </a:endParaRPr>
          </a:p>
        </p:txBody>
      </p:sp>
      <p:sp>
        <p:nvSpPr>
          <p:cNvPr id="15363" name="AutoShape 5"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4" name="AutoShape 7"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5" name="AutoShape 9"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6" name="AutoShape 11"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7" name="AutoShape 17"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8" name="AutoShape 19"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9" name="AutoShape 21"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0" name="AutoShape 23"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1" name="AutoShape 25"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2" name="AutoShape 27"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4" name="Заголовок 1"/>
          <p:cNvSpPr>
            <a:spLocks/>
          </p:cNvSpPr>
          <p:nvPr/>
        </p:nvSpPr>
        <p:spPr bwMode="auto">
          <a:xfrm>
            <a:off x="395288" y="1268413"/>
            <a:ext cx="2916237" cy="719137"/>
          </a:xfrm>
          <a:prstGeom prst="rect">
            <a:avLst/>
          </a:prstGeom>
          <a:noFill/>
          <a:ln w="9525">
            <a:noFill/>
            <a:miter lim="800000"/>
            <a:headEnd/>
            <a:tailEnd/>
          </a:ln>
        </p:spPr>
        <p:txBody>
          <a:bodyPr anchor="ctr"/>
          <a:lstStyle/>
          <a:p>
            <a:pPr algn="ctr" eaLnBrk="0" hangingPunct="0"/>
            <a:r>
              <a:rPr lang="ru-RU" sz="2400" b="1" i="1">
                <a:solidFill>
                  <a:srgbClr val="FFC000"/>
                </a:solidFill>
                <a:latin typeface="Calibri" pitchFamily="34" charset="0"/>
              </a:rPr>
              <a:t>«О ТОЙ ВЕСНЕ…»</a:t>
            </a:r>
          </a:p>
        </p:txBody>
      </p:sp>
      <p:pic>
        <p:nvPicPr>
          <p:cNvPr id="5122" name="Picture 2" descr="ÐÐ°ÑÑÐ¸Ð½ÐºÐ¸ Ð¿Ð¾ Ð·Ð°Ð¿ÑÐ¾ÑÑ ÑÐ´Ð²Ð°ÑÐ´ Ð³ÑÐ¸Ð³ ÑÐ¾ÑÐ¾"/>
          <p:cNvPicPr>
            <a:picLocks noChangeAspect="1" noChangeArrowheads="1"/>
          </p:cNvPicPr>
          <p:nvPr/>
        </p:nvPicPr>
        <p:blipFill>
          <a:blip r:embed="rId12"/>
          <a:srcRect/>
          <a:stretch>
            <a:fillRect/>
          </a:stretch>
        </p:blipFill>
        <p:spPr bwMode="auto">
          <a:xfrm>
            <a:off x="214282" y="799401"/>
            <a:ext cx="3983562" cy="5344243"/>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3"/>
          <p:cNvSpPr>
            <a:spLocks noChangeArrowheads="1"/>
          </p:cNvSpPr>
          <p:nvPr/>
        </p:nvSpPr>
        <p:spPr bwMode="auto">
          <a:xfrm>
            <a:off x="4214810" y="642917"/>
            <a:ext cx="4572032" cy="6432530"/>
          </a:xfrm>
          <a:prstGeom prst="rect">
            <a:avLst/>
          </a:prstGeom>
          <a:noFill/>
          <a:ln w="9525">
            <a:noFill/>
            <a:miter lim="800000"/>
            <a:headEnd/>
            <a:tailEnd/>
          </a:ln>
        </p:spPr>
        <p:txBody>
          <a:bodyPr wrap="square">
            <a:spAutoFit/>
          </a:bodyPr>
          <a:lstStyle/>
          <a:p>
            <a:pPr algn="just"/>
            <a:r>
              <a:rPr lang="ru-RU" sz="1400" dirty="0" smtClean="0"/>
              <a:t>Григ</a:t>
            </a:r>
            <a:r>
              <a:rPr lang="ru-RU" sz="1400" dirty="0" smtClean="0"/>
              <a:t>, однако, резко выделяется среди своих предшественников и современников. Подобно Глинке в России или Сметане в Чехии, он с необыкновенной отчётливостью воплотил в своей музыке народный колорит</a:t>
            </a:r>
            <a:r>
              <a:rPr lang="ru-RU" sz="1400" dirty="0" smtClean="0"/>
              <a:t>. </a:t>
            </a:r>
          </a:p>
          <a:p>
            <a:pPr algn="just"/>
            <a:r>
              <a:rPr lang="ru-RU" sz="1400" dirty="0" smtClean="0"/>
              <a:t>Создав такое искусство, Григ стал основоположником норвежской музыкальной классики, а творения его - достоянием мировой художественной культуры</a:t>
            </a:r>
            <a:r>
              <a:rPr lang="ru-RU" sz="1400" dirty="0" smtClean="0"/>
              <a:t>. </a:t>
            </a:r>
          </a:p>
          <a:p>
            <a:pPr algn="just"/>
            <a:r>
              <a:rPr lang="ru-RU" sz="1400" dirty="0" smtClean="0"/>
              <a:t>Основное </a:t>
            </a:r>
            <a:r>
              <a:rPr lang="ru-RU" sz="1400" dirty="0" smtClean="0"/>
              <a:t>внимание Григ уделял песням и </a:t>
            </a:r>
            <a:r>
              <a:rPr lang="ru-RU" sz="1400" dirty="0" smtClean="0">
                <a:hlinkClick r:id="rId2" tooltip="Романс (музыка)"/>
              </a:rPr>
              <a:t>романсам</a:t>
            </a:r>
            <a:r>
              <a:rPr lang="ru-RU" sz="1400" dirty="0" smtClean="0"/>
              <a:t>, которых опубликовал более 600. Ещё около двадцати его пьес изданы </a:t>
            </a:r>
            <a:r>
              <a:rPr lang="ru-RU" sz="1600" dirty="0" smtClean="0"/>
              <a:t>посмертно</a:t>
            </a:r>
            <a:r>
              <a:rPr lang="ru-RU" sz="1400" dirty="0" smtClean="0"/>
              <a:t>. Вокальные сочинения Грига написаны на словах датских и норвежских, иногда немецких поэтов</a:t>
            </a:r>
            <a:r>
              <a:rPr lang="ru-RU" sz="1400" dirty="0" smtClean="0"/>
              <a:t>. </a:t>
            </a:r>
          </a:p>
          <a:p>
            <a:pPr algn="just"/>
            <a:r>
              <a:rPr lang="ru-RU" sz="1400" dirty="0" smtClean="0"/>
              <a:t>Всё </a:t>
            </a:r>
            <a:r>
              <a:rPr lang="ru-RU" sz="1400" dirty="0" smtClean="0"/>
              <a:t>более и более он совершенствовал свой талант в Христиании (теперь Осло). Здесь он пишет огромное количество своих наиболее известных произведений</a:t>
            </a:r>
            <a:r>
              <a:rPr lang="ru-RU" sz="1400" dirty="0" smtClean="0"/>
              <a:t>. </a:t>
            </a:r>
          </a:p>
          <a:p>
            <a:pPr algn="just"/>
            <a:r>
              <a:rPr lang="ru-RU" sz="1400" dirty="0" smtClean="0"/>
              <a:t>Открывает </a:t>
            </a:r>
            <a:r>
              <a:rPr lang="ru-RU" sz="1400" dirty="0" smtClean="0"/>
              <a:t>этот период его жизни создание музыки к пьесе Ибсена "Пер </a:t>
            </a:r>
            <a:r>
              <a:rPr lang="ru-RU" sz="1400" dirty="0" err="1" smtClean="0"/>
              <a:t>Гюнт</a:t>
            </a:r>
            <a:r>
              <a:rPr lang="ru-RU" sz="1400" dirty="0" smtClean="0"/>
              <a:t>". Именно эта музыка сделала имя Грига европейски известным. </a:t>
            </a:r>
            <a:r>
              <a:rPr lang="ru-RU" sz="1400" dirty="0" smtClean="0"/>
              <a:t>Всю жизнь Григ мечтал создать национальную оперу, в которой бы использовались образы народных исторических преданий и героика саг</a:t>
            </a:r>
            <a:r>
              <a:rPr lang="ru-RU" sz="1400" dirty="0" smtClean="0"/>
              <a:t>.</a:t>
            </a:r>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
        <p:nvSpPr>
          <p:cNvPr id="4098" name="AutoShape 2"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ÐÐ°ÑÑÐ¸Ð½ÐºÐ¸ Ð¿Ð¾ Ð·Ð°Ð¿ÑÐ¾ÑÑ ÑÐ´Ð²Ð°ÑÐ´ Ð³ÑÐ¸Ð³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ÐÐ°ÑÑÐ¸Ð½ÐºÐ¸ Ð¿Ð¾ Ð·Ð°Ð¿ÑÐ¾ÑÑ ÑÐ´Ð²Ð°ÑÐ´ Ð³ÑÐ¸Ð³ ÑÐ¾ÑÐ¾"/>
          <p:cNvPicPr>
            <a:picLocks noChangeAspect="1" noChangeArrowheads="1"/>
          </p:cNvPicPr>
          <p:nvPr/>
        </p:nvPicPr>
        <p:blipFill>
          <a:blip r:embed="rId3"/>
          <a:srcRect/>
          <a:stretch>
            <a:fillRect/>
          </a:stretch>
        </p:blipFill>
        <p:spPr bwMode="auto">
          <a:xfrm>
            <a:off x="214282" y="571480"/>
            <a:ext cx="3714776" cy="527757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5"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0" name="AutoShape 7"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1" name="AutoShape 9"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2" name="AutoShape 1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3" name="AutoShape 13"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4" name="AutoShape 17"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5" name="AutoShape 19"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6" name="AutoShape 2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7" name="AutoShape 23" descr="img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8" name="AutoShape 25" descr="img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9" name="AutoShape 3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20" name="AutoShape 16" descr="pic?url=https%3A%2F%2Fcontent-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21" name="AutoShape 18" descr="068928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23" name="Заголовок 1"/>
          <p:cNvSpPr>
            <a:spLocks/>
          </p:cNvSpPr>
          <p:nvPr/>
        </p:nvSpPr>
        <p:spPr bwMode="auto">
          <a:xfrm>
            <a:off x="5357818" y="274638"/>
            <a:ext cx="3071834" cy="582594"/>
          </a:xfrm>
          <a:prstGeom prst="rect">
            <a:avLst/>
          </a:prstGeom>
          <a:noFill/>
          <a:ln w="9525">
            <a:noFill/>
            <a:miter lim="800000"/>
            <a:headEnd/>
            <a:tailEnd/>
          </a:ln>
        </p:spPr>
        <p:txBody>
          <a:bodyPr anchor="ctr"/>
          <a:lstStyle/>
          <a:p>
            <a:pPr algn="ctr" eaLnBrk="0" hangingPunct="0"/>
            <a:r>
              <a:rPr lang="ru-RU" sz="4000" b="1" i="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«Пер </a:t>
            </a:r>
            <a:r>
              <a:rPr lang="ru-RU" sz="3200" b="1" i="1" dirty="0" err="1" smtClean="0">
                <a:latin typeface="Times New Roman" pitchFamily="18" charset="0"/>
                <a:cs typeface="Times New Roman" pitchFamily="18" charset="0"/>
              </a:rPr>
              <a:t>Гюнт</a:t>
            </a:r>
            <a:r>
              <a:rPr lang="ru-RU" sz="3200" b="1" i="1" dirty="0" smtClean="0">
                <a:latin typeface="Times New Roman" pitchFamily="18" charset="0"/>
                <a:cs typeface="Times New Roman" pitchFamily="18" charset="0"/>
              </a:rPr>
              <a:t>»</a:t>
            </a:r>
            <a:endParaRPr lang="ru-RU" sz="3200" b="1" i="1" dirty="0">
              <a:latin typeface="Times New Roman" pitchFamily="18" charset="0"/>
              <a:cs typeface="Times New Roman" pitchFamily="18" charset="0"/>
            </a:endParaRPr>
          </a:p>
        </p:txBody>
      </p:sp>
      <p:pic>
        <p:nvPicPr>
          <p:cNvPr id="3074" name="Picture 2" descr="ÐÐ¾ÑÐ¾Ð¶ÐµÐµ Ð¸Ð·Ð¾Ð±ÑÐ°Ð¶ÐµÐ½Ð¸Ðµ"/>
          <p:cNvPicPr>
            <a:picLocks noChangeAspect="1" noChangeArrowheads="1"/>
          </p:cNvPicPr>
          <p:nvPr/>
        </p:nvPicPr>
        <p:blipFill>
          <a:blip r:embed="rId2"/>
          <a:srcRect/>
          <a:stretch>
            <a:fillRect/>
          </a:stretch>
        </p:blipFill>
        <p:spPr bwMode="auto">
          <a:xfrm>
            <a:off x="214282" y="1071546"/>
            <a:ext cx="3857652" cy="5000660"/>
          </a:xfrm>
          <a:prstGeom prst="rect">
            <a:avLst/>
          </a:prstGeom>
          <a:noFill/>
        </p:spPr>
      </p:pic>
      <p:sp>
        <p:nvSpPr>
          <p:cNvPr id="18" name="Прямоугольник 3"/>
          <p:cNvSpPr>
            <a:spLocks noChangeArrowheads="1"/>
          </p:cNvSpPr>
          <p:nvPr/>
        </p:nvSpPr>
        <p:spPr bwMode="auto">
          <a:xfrm>
            <a:off x="4214810" y="1071546"/>
            <a:ext cx="4572032" cy="6186309"/>
          </a:xfrm>
          <a:prstGeom prst="rect">
            <a:avLst/>
          </a:prstGeom>
          <a:noFill/>
          <a:ln w="9525">
            <a:noFill/>
            <a:miter lim="800000"/>
            <a:headEnd/>
            <a:tailEnd/>
          </a:ln>
        </p:spPr>
        <p:txBody>
          <a:bodyPr wrap="square">
            <a:spAutoFit/>
          </a:bodyPr>
          <a:lstStyle/>
          <a:p>
            <a:pPr algn="just"/>
            <a:r>
              <a:rPr lang="ru-RU" sz="1400" dirty="0" smtClean="0"/>
              <a:t>Пер </a:t>
            </a:r>
            <a:r>
              <a:rPr lang="ru-RU" sz="1400" dirty="0" err="1" smtClean="0"/>
              <a:t>Гюнт</a:t>
            </a:r>
            <a:r>
              <a:rPr lang="ru-RU" sz="1400" dirty="0" smtClean="0"/>
              <a:t>, как литературный персонаж представлял собой достаточно актуальную для всех времен психологическую модель. Он не хотел менять себя, не хотел искать смысл, он хотел, чтобы его принимали таким, какой он есть.</a:t>
            </a:r>
          </a:p>
          <a:p>
            <a:pPr algn="just"/>
            <a:r>
              <a:rPr lang="ru-RU" sz="1400" dirty="0" smtClean="0"/>
              <a:t>За основу был взят герой из народного фольклора Норвегии, при этом Ибсен постарался наполнить его характерными качествами романтика, который находится в постоянных странствиях, поисках, и упускает в своей жизни по-настоящему важное чувство. Тем не менее, главными качествами Пер </a:t>
            </a:r>
            <a:r>
              <a:rPr lang="ru-RU" sz="1400" dirty="0" err="1" smtClean="0"/>
              <a:t>Гюнта</a:t>
            </a:r>
            <a:r>
              <a:rPr lang="ru-RU" sz="1400" dirty="0" smtClean="0"/>
              <a:t> можно считать отважность, смелость и желание совершать отчаянные поступки</a:t>
            </a:r>
            <a:r>
              <a:rPr lang="ru-RU" sz="1400" dirty="0" smtClean="0"/>
              <a:t>. </a:t>
            </a:r>
          </a:p>
          <a:p>
            <a:pPr algn="just"/>
            <a:r>
              <a:rPr lang="ru-RU" sz="1400" dirty="0" smtClean="0"/>
              <a:t>Пер </a:t>
            </a:r>
            <a:r>
              <a:rPr lang="ru-RU" sz="1400" dirty="0" err="1" smtClean="0"/>
              <a:t>Гюнт</a:t>
            </a:r>
            <a:r>
              <a:rPr lang="ru-RU" sz="1400" dirty="0" smtClean="0"/>
              <a:t> - необычный парнишка из деревни, сын человека, который был богат по наследству, но не сумел удержать деньги и обанкротился. Все что было потеряно отцом </a:t>
            </a:r>
            <a:r>
              <a:rPr lang="ru-RU" sz="1400" dirty="0" smtClean="0"/>
              <a:t>Пер </a:t>
            </a:r>
            <a:r>
              <a:rPr lang="ru-RU" sz="1400" dirty="0" err="1" smtClean="0"/>
              <a:t>Гюнт</a:t>
            </a:r>
            <a:r>
              <a:rPr lang="ru-RU" sz="1400" dirty="0" smtClean="0"/>
              <a:t> хочет восстановить, он постоянно хвалится, что станет таким же богатым, но его поступки не подкрепляются действием и люди смеются над ним. Герой ввязывается в драку с кузнецом. На свадьбе в </a:t>
            </a:r>
            <a:r>
              <a:rPr lang="ru-RU" sz="1400" dirty="0" err="1" smtClean="0"/>
              <a:t>Хэгстеде</a:t>
            </a:r>
            <a:r>
              <a:rPr lang="ru-RU" sz="1400" dirty="0" smtClean="0"/>
              <a:t>, он знакомится с </a:t>
            </a:r>
            <a:r>
              <a:rPr lang="ru-RU" sz="1400" dirty="0" err="1" smtClean="0"/>
              <a:t>Сольвейг</a:t>
            </a:r>
            <a:r>
              <a:rPr lang="ru-RU" sz="1400" dirty="0" smtClean="0"/>
              <a:t>, похищает невесту </a:t>
            </a:r>
            <a:r>
              <a:rPr lang="ru-RU" sz="1400" dirty="0" err="1" smtClean="0"/>
              <a:t>Ингрид</a:t>
            </a:r>
            <a:r>
              <a:rPr lang="ru-RU" sz="1400" dirty="0" smtClean="0"/>
              <a:t>. </a:t>
            </a:r>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63" y="4572000"/>
            <a:ext cx="7286625" cy="830263"/>
          </a:xfrm>
          <a:prstGeom prst="rect">
            <a:avLst/>
          </a:prstGeom>
        </p:spPr>
        <p:txBody>
          <a:bodyPr>
            <a:spAutoFit/>
          </a:bodyPr>
          <a:lstStyle/>
          <a:p>
            <a:pPr indent="457200" algn="just" fontAlgn="auto">
              <a:spcBef>
                <a:spcPts val="0"/>
              </a:spcBef>
              <a:spcAft>
                <a:spcPts val="0"/>
              </a:spcAft>
              <a:defRPr/>
            </a:pPr>
            <a:endParaRPr lang="ru-RU" sz="1600" dirty="0">
              <a:latin typeface="Times New Roman" pitchFamily="18" charset="0"/>
              <a:cs typeface="Times New Roman" pitchFamily="18" charset="0"/>
            </a:endParaRPr>
          </a:p>
          <a:p>
            <a:pPr fontAlgn="auto">
              <a:spcBef>
                <a:spcPts val="0"/>
              </a:spcBef>
              <a:spcAft>
                <a:spcPts val="0"/>
              </a:spcAft>
              <a:defRPr/>
            </a:pPr>
            <a:endParaRPr lang="ru-RU" sz="1600" dirty="0">
              <a:latin typeface="+mn-lt"/>
              <a:cs typeface="+mn-cs"/>
            </a:endParaRPr>
          </a:p>
          <a:p>
            <a:pPr fontAlgn="auto">
              <a:spcBef>
                <a:spcPts val="0"/>
              </a:spcBef>
              <a:spcAft>
                <a:spcPts val="0"/>
              </a:spcAft>
              <a:defRPr/>
            </a:pPr>
            <a:r>
              <a:rPr lang="ru-RU" sz="1600" dirty="0">
                <a:latin typeface="+mn-lt"/>
                <a:cs typeface="+mn-cs"/>
              </a:rPr>
              <a:t> </a:t>
            </a:r>
          </a:p>
        </p:txBody>
      </p:sp>
      <p:sp>
        <p:nvSpPr>
          <p:cNvPr id="18434" name="Прямоугольник 5"/>
          <p:cNvSpPr>
            <a:spLocks noChangeArrowheads="1"/>
          </p:cNvSpPr>
          <p:nvPr/>
        </p:nvSpPr>
        <p:spPr bwMode="auto">
          <a:xfrm>
            <a:off x="4071934" y="428604"/>
            <a:ext cx="4919666" cy="5909310"/>
          </a:xfrm>
          <a:prstGeom prst="rect">
            <a:avLst/>
          </a:prstGeom>
          <a:noFill/>
          <a:ln w="9525">
            <a:noFill/>
            <a:miter lim="800000"/>
            <a:headEnd/>
            <a:tailEnd/>
          </a:ln>
        </p:spPr>
        <p:txBody>
          <a:bodyPr wrap="square">
            <a:spAutoFit/>
          </a:bodyPr>
          <a:lstStyle/>
          <a:p>
            <a:pPr algn="just"/>
            <a:r>
              <a:rPr lang="ru-RU" sz="1400" dirty="0" smtClean="0"/>
              <a:t>На </a:t>
            </a:r>
            <a:r>
              <a:rPr lang="ru-RU" sz="1400" dirty="0" smtClean="0"/>
              <a:t>Пер </a:t>
            </a:r>
            <a:r>
              <a:rPr lang="ru-RU" sz="1400" dirty="0" err="1" smtClean="0"/>
              <a:t>Гюнта</a:t>
            </a:r>
            <a:r>
              <a:rPr lang="ru-RU" sz="1400" dirty="0" smtClean="0"/>
              <a:t> открывается охота, его разыскивают, но он отправляется с тремя пастушками в горы. Тролли окружают парнишку, их король заклинает его «будь всегда собой доволен». </a:t>
            </a:r>
            <a:r>
              <a:rPr lang="ru-RU" sz="1400" dirty="0" err="1" smtClean="0"/>
              <a:t>Сольвейг</a:t>
            </a:r>
            <a:r>
              <a:rPr lang="ru-RU" sz="1400" dirty="0" smtClean="0"/>
              <a:t> остается жить в их избушке на окраине леса.</a:t>
            </a:r>
            <a:r>
              <a:rPr lang="ru-RU" sz="1400" dirty="0" smtClean="0"/>
              <a:t> Проходит </a:t>
            </a:r>
            <a:r>
              <a:rPr lang="ru-RU" sz="1400" dirty="0" smtClean="0"/>
              <a:t>время, мать Пер </a:t>
            </a:r>
            <a:r>
              <a:rPr lang="ru-RU" sz="1400" dirty="0" err="1" smtClean="0"/>
              <a:t>Гюнта</a:t>
            </a:r>
            <a:r>
              <a:rPr lang="ru-RU" sz="1400" dirty="0" smtClean="0"/>
              <a:t> </a:t>
            </a:r>
            <a:r>
              <a:rPr lang="ru-RU" sz="1400" dirty="0" err="1" smtClean="0"/>
              <a:t>Озе</a:t>
            </a:r>
            <a:r>
              <a:rPr lang="ru-RU" sz="1400" dirty="0" smtClean="0"/>
              <a:t> умирает. Оставив отчий дом и </a:t>
            </a:r>
            <a:r>
              <a:rPr lang="ru-RU" sz="1400" dirty="0" err="1" smtClean="0"/>
              <a:t>Сольвейг</a:t>
            </a:r>
            <a:r>
              <a:rPr lang="ru-RU" sz="1400" dirty="0" smtClean="0"/>
              <a:t>, герой отправляется в путь, за синее море. Его ждут приключения в разных странах. Всю жизнь герой странствовал, менял профессии, пока не состарился. Все это время верная </a:t>
            </a:r>
            <a:r>
              <a:rPr lang="ru-RU" sz="1400" dirty="0" err="1" smtClean="0"/>
              <a:t>Сольвейг</a:t>
            </a:r>
            <a:r>
              <a:rPr lang="ru-RU" sz="1400" dirty="0" smtClean="0"/>
              <a:t> ждала и верила, что Пер </a:t>
            </a:r>
            <a:r>
              <a:rPr lang="ru-RU" sz="1400" dirty="0" err="1" smtClean="0"/>
              <a:t>Гюнт</a:t>
            </a:r>
            <a:r>
              <a:rPr lang="ru-RU" sz="1400" dirty="0" smtClean="0"/>
              <a:t> вернется. Она молилась за него, и ее молитва оберегала и спасала путешественника. После стольких лет Пер </a:t>
            </a:r>
            <a:r>
              <a:rPr lang="ru-RU" sz="1400" dirty="0" err="1" smtClean="0"/>
              <a:t>Гюгт</a:t>
            </a:r>
            <a:r>
              <a:rPr lang="ru-RU" sz="1400" dirty="0" smtClean="0"/>
              <a:t> возвращается в родное место и встречает ту, что провела всю жизнь в ожидании. Для нее он всегда будет оставаться самим собой.</a:t>
            </a:r>
          </a:p>
          <a:p>
            <a:pPr algn="just"/>
            <a:r>
              <a:rPr lang="ru-RU" sz="1400" dirty="0" smtClean="0"/>
              <a:t>Музыка к спектаклю «Пер </a:t>
            </a:r>
            <a:r>
              <a:rPr lang="ru-RU" sz="1400" dirty="0" err="1" smtClean="0"/>
              <a:t>Гюнт</a:t>
            </a:r>
            <a:r>
              <a:rPr lang="ru-RU" sz="1400" dirty="0" smtClean="0"/>
              <a:t>» отличается </a:t>
            </a:r>
            <a:r>
              <a:rPr lang="ru-RU" sz="1400" dirty="0" err="1" smtClean="0"/>
              <a:t>колористичностью</a:t>
            </a:r>
            <a:r>
              <a:rPr lang="ru-RU" sz="1400" dirty="0" smtClean="0"/>
              <a:t> и красочностью. Отдельные номера, которые вошли в сюиты, представляют собой законченные музыкальные композиции. В каждом номере передается продуманная до мелочей атмосфера, композитор сумел проиллюстрировать самобытность других стран, использовав ряд профессиональных приемов, характерных для музыки иных национальностей. Рассмотрим музыкальную характеристику наиболее известных композиций.</a:t>
            </a:r>
          </a:p>
          <a:p>
            <a:endParaRPr lang="ru-RU" sz="1400" dirty="0"/>
          </a:p>
        </p:txBody>
      </p:sp>
      <p:sp>
        <p:nvSpPr>
          <p:cNvPr id="18435" name="AutoShape 6"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6" name="AutoShape 8"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7" name="AutoShape 10"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8" name="AutoShape 12"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9" name="AutoShape 14"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0" name="AutoShape 16"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1" name="AutoShape 18"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2" name="AutoShape 20"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3" name="AutoShape 22" descr="2a5ca62d673777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4" name="AutoShape 24" descr="2a5ca62d673777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5" name="AutoShape 26"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6" name="AutoShape 28"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7" name="AutoShape 30"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8" name="AutoShape 34"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9" name="AutoShape 38"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050" name="Picture 2" descr="ÐÐ°ÑÑÐ¸Ð½ÐºÐ¸ Ð¿Ð¾ Ð·Ð°Ð¿ÑÐ¾ÑÑ Ð¿ÐµÑ Ð³ÑÐ½Ñ ÑÐ¾ÑÐ¾"/>
          <p:cNvPicPr>
            <a:picLocks noChangeAspect="1" noChangeArrowheads="1"/>
          </p:cNvPicPr>
          <p:nvPr/>
        </p:nvPicPr>
        <p:blipFill>
          <a:blip r:embed="rId2"/>
          <a:srcRect/>
          <a:stretch>
            <a:fillRect/>
          </a:stretch>
        </p:blipFill>
        <p:spPr bwMode="auto">
          <a:xfrm>
            <a:off x="214282" y="428604"/>
            <a:ext cx="3786214" cy="564360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143636" y="500042"/>
            <a:ext cx="2214578" cy="642942"/>
          </a:xfrm>
        </p:spPr>
        <p:txBody>
          <a:bodyPr/>
          <a:lstStyle/>
          <a:p>
            <a:r>
              <a:rPr lang="ru-RU" sz="3600" b="1" i="1" dirty="0" smtClean="0">
                <a:latin typeface="Times New Roman" pitchFamily="18" charset="0"/>
                <a:cs typeface="Times New Roman" pitchFamily="18" charset="0"/>
              </a:rPr>
              <a:t>«Утро»</a:t>
            </a:r>
            <a:endParaRPr lang="ru-RU" sz="3600" b="1" i="1" dirty="0" smtClean="0">
              <a:latin typeface="Times New Roman" pitchFamily="18" charset="0"/>
              <a:cs typeface="Times New Roman" pitchFamily="18" charset="0"/>
            </a:endParaRPr>
          </a:p>
        </p:txBody>
      </p:sp>
      <p:sp>
        <p:nvSpPr>
          <p:cNvPr id="4" name="Прямоугольник 3"/>
          <p:cNvSpPr>
            <a:spLocks noChangeArrowheads="1"/>
          </p:cNvSpPr>
          <p:nvPr/>
        </p:nvSpPr>
        <p:spPr bwMode="auto">
          <a:xfrm>
            <a:off x="5857884" y="1571612"/>
            <a:ext cx="3000396" cy="4678204"/>
          </a:xfrm>
          <a:prstGeom prst="rect">
            <a:avLst/>
          </a:prstGeom>
          <a:noFill/>
          <a:ln w="9525">
            <a:noFill/>
            <a:miter lim="800000"/>
            <a:headEnd/>
            <a:tailEnd/>
          </a:ln>
        </p:spPr>
        <p:txBody>
          <a:bodyPr wrap="square">
            <a:spAutoFit/>
          </a:bodyPr>
          <a:lstStyle/>
          <a:p>
            <a:pPr algn="just"/>
            <a:r>
              <a:rPr lang="ru-RU" sz="1400" dirty="0" smtClean="0"/>
              <a:t>Этой </a:t>
            </a:r>
            <a:r>
              <a:rPr lang="ru-RU" sz="1400" dirty="0" smtClean="0"/>
              <a:t>пьесой-пейзажем начинается первая сюита. В спектакле она звучала как воспоминание Пера о родине.</a:t>
            </a:r>
          </a:p>
          <a:p>
            <a:pPr algn="just"/>
            <a:r>
              <a:rPr lang="ru-RU" sz="1400" dirty="0" smtClean="0"/>
              <a:t>Мелодия, напоминающая незатейливый пастуший наигрыш, спокойна и светла, передаёт не только краски рассвета, но и то душевное настроение, которое возникает при виде восходящего солнца. В ней ощущается состояние покоя и безмятежности.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pic>
        <p:nvPicPr>
          <p:cNvPr id="1025" name="Picture 1" descr="130"/>
          <p:cNvPicPr>
            <a:picLocks noChangeAspect="1" noChangeArrowheads="1"/>
          </p:cNvPicPr>
          <p:nvPr/>
        </p:nvPicPr>
        <p:blipFill>
          <a:blip r:embed="rId2"/>
          <a:srcRect/>
          <a:stretch>
            <a:fillRect/>
          </a:stretch>
        </p:blipFill>
        <p:spPr bwMode="auto">
          <a:xfrm>
            <a:off x="428596" y="1500174"/>
            <a:ext cx="5214974" cy="2786082"/>
          </a:xfrm>
          <a:prstGeom prst="rect">
            <a:avLst/>
          </a:prstGeom>
          <a:noFill/>
          <a:ln w="9525">
            <a:noFill/>
            <a:miter lim="800000"/>
            <a:headEnd/>
            <a:tailEnd/>
          </a:ln>
        </p:spPr>
      </p:pic>
      <p:sp>
        <p:nvSpPr>
          <p:cNvPr id="8" name="Прямоугольник 7"/>
          <p:cNvSpPr>
            <a:spLocks noChangeArrowheads="1"/>
          </p:cNvSpPr>
          <p:nvPr/>
        </p:nvSpPr>
        <p:spPr bwMode="auto">
          <a:xfrm>
            <a:off x="285720" y="4429132"/>
            <a:ext cx="8715436" cy="3170099"/>
          </a:xfrm>
          <a:prstGeom prst="rect">
            <a:avLst/>
          </a:prstGeom>
          <a:noFill/>
          <a:ln w="9525">
            <a:noFill/>
            <a:miter lim="800000"/>
            <a:headEnd/>
            <a:tailEnd/>
          </a:ln>
        </p:spPr>
        <p:txBody>
          <a:bodyPr wrap="square">
            <a:spAutoFit/>
          </a:bodyPr>
          <a:lstStyle/>
          <a:p>
            <a:pPr algn="just"/>
            <a:r>
              <a:rPr lang="ru-RU" sz="1400" dirty="0" smtClean="0"/>
              <a:t>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a:t>
            </a:r>
            <a:r>
              <a:rPr lang="ru-RU" sz="1400" dirty="0" smtClean="0"/>
              <a:t>. </a:t>
            </a:r>
          </a:p>
          <a:p>
            <a:pPr algn="just"/>
            <a:r>
              <a:rPr lang="ru-RU" sz="1400" dirty="0" smtClean="0"/>
              <a:t>К </a:t>
            </a:r>
            <a:r>
              <a:rPr lang="ru-RU" sz="1400" dirty="0" smtClean="0"/>
              <a:t>указанию темпа автор добавил слово «</a:t>
            </a:r>
            <a:r>
              <a:rPr lang="ru-RU" sz="1400" dirty="0" err="1" smtClean="0"/>
              <a:t>pastorale</a:t>
            </a:r>
            <a:r>
              <a:rPr lang="ru-RU" sz="1400" dirty="0" smtClean="0"/>
              <a:t>»,что значит «пасторальный», то есть «пастушеский». «Пасторальными» называются произведения, изображающие картины природы, сцены сельской жизни. Тембры духовых инструментов - флейт и гобоев, солирующих в пьесе, - напоминают звучание пастушьей свирели, а валторна звучит как охотничий рог.</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ÐÐ¾ÑÐ¾Ð¶ÐµÐµ Ð¸Ð·Ð¾Ð±ÑÐ°Ð¶ÐµÐ½Ð¸Ðµ"/>
          <p:cNvPicPr>
            <a:picLocks noChangeAspect="1" noChangeArrowheads="1"/>
          </p:cNvPicPr>
          <p:nvPr/>
        </p:nvPicPr>
        <p:blipFill>
          <a:blip r:embed="rId2"/>
          <a:srcRect/>
          <a:stretch>
            <a:fillRect/>
          </a:stretch>
        </p:blipFill>
        <p:spPr bwMode="auto">
          <a:xfrm>
            <a:off x="428596" y="857232"/>
            <a:ext cx="4429156" cy="2857520"/>
          </a:xfrm>
          <a:prstGeom prst="rect">
            <a:avLst/>
          </a:prstGeom>
          <a:noFill/>
        </p:spPr>
      </p:pic>
      <p:sp>
        <p:nvSpPr>
          <p:cNvPr id="8" name="Прямоугольник 7"/>
          <p:cNvSpPr>
            <a:spLocks noChangeArrowheads="1"/>
          </p:cNvSpPr>
          <p:nvPr/>
        </p:nvSpPr>
        <p:spPr bwMode="auto">
          <a:xfrm>
            <a:off x="5072066" y="857232"/>
            <a:ext cx="3571900" cy="4678204"/>
          </a:xfrm>
          <a:prstGeom prst="rect">
            <a:avLst/>
          </a:prstGeom>
          <a:noFill/>
          <a:ln w="9525">
            <a:noFill/>
            <a:miter lim="800000"/>
            <a:headEnd/>
            <a:tailEnd/>
          </a:ln>
        </p:spPr>
        <p:txBody>
          <a:bodyPr wrap="square">
            <a:spAutoFit/>
          </a:bodyPr>
          <a:lstStyle/>
          <a:p>
            <a:pPr algn="just"/>
            <a:r>
              <a:rPr lang="ru-RU" sz="1400" dirty="0" smtClean="0"/>
              <a:t>Вслушаемся </a:t>
            </a:r>
            <a:r>
              <a:rPr lang="ru-RU" sz="1400" dirty="0" smtClean="0"/>
              <a:t>в развитие темы «Утра». Растёт звучность от </a:t>
            </a:r>
            <a:r>
              <a:rPr lang="ru-RU" sz="1400" dirty="0" err="1" smtClean="0"/>
              <a:t>piano</a:t>
            </a:r>
            <a:r>
              <a:rPr lang="ru-RU" sz="1400" dirty="0" smtClean="0"/>
              <a:t> к </a:t>
            </a:r>
            <a:r>
              <a:rPr lang="ru-RU" sz="1400" dirty="0" err="1" smtClean="0"/>
              <a:t>forte</a:t>
            </a:r>
            <a:r>
              <a:rPr lang="ru-RU" sz="1400" dirty="0" smtClean="0"/>
              <a:t>, в музыкальную ткань включаются все новые инструменты. Звучание становится мощным и ярким. Особенно красочна середина пьесы. Будто под лучами восходящего солнца из предутренней мглы все ярче проступают очертания и цвета предметов. Эту картину композитор нарисовал с помощью гармонии. Каждый раз тема как бы заново «расцветает».</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
        <p:nvSpPr>
          <p:cNvPr id="9" name="Прямоугольник 8"/>
          <p:cNvSpPr>
            <a:spLocks noChangeArrowheads="1"/>
          </p:cNvSpPr>
          <p:nvPr/>
        </p:nvSpPr>
        <p:spPr bwMode="auto">
          <a:xfrm>
            <a:off x="285720" y="3786190"/>
            <a:ext cx="8429684" cy="4031873"/>
          </a:xfrm>
          <a:prstGeom prst="rect">
            <a:avLst/>
          </a:prstGeom>
          <a:noFill/>
          <a:ln w="9525">
            <a:noFill/>
            <a:miter lim="800000"/>
            <a:headEnd/>
            <a:tailEnd/>
          </a:ln>
        </p:spPr>
        <p:txBody>
          <a:bodyPr wrap="square">
            <a:spAutoFit/>
          </a:bodyPr>
          <a:lstStyle/>
          <a:p>
            <a:pPr algn="just"/>
            <a:r>
              <a:rPr lang="ru-RU" sz="1400" dirty="0" smtClean="0"/>
              <a:t>Так </a:t>
            </a:r>
            <a:r>
              <a:rPr lang="ru-RU" sz="1400" dirty="0" smtClean="0"/>
              <a:t>возникает в музыке картина рассвета. В центре среднего раздела мелодия исчезает, уступая место гармонии, красочным и смелым сочетаниям аккордов. Их живописная смена создаёт впечатление </a:t>
            </a:r>
            <a:r>
              <a:rPr lang="ru-RU" sz="1400" dirty="0" err="1" smtClean="0"/>
              <a:t>разгорания</a:t>
            </a:r>
            <a:r>
              <a:rPr lang="ru-RU" sz="1400" dirty="0" smtClean="0"/>
              <a:t> красок северного пейзажа. Эти «рассветные» модуляции - кульминация пьесы «Утро». Здесь звучит весь оркестр </a:t>
            </a:r>
            <a:r>
              <a:rPr lang="ru-RU" sz="1400" dirty="0" err="1" smtClean="0"/>
              <a:t>fortissimo</a:t>
            </a:r>
            <a:r>
              <a:rPr lang="ru-RU" sz="1400" dirty="0" smtClean="0"/>
              <a:t>. Затем звучность постепенно ослабевает, становясь вновь ясной и прозрачной. В последний раз пропела мелодию флейта, затихли аккорды.</a:t>
            </a:r>
          </a:p>
          <a:p>
            <a:pPr algn="just"/>
            <a:r>
              <a:rPr lang="ru-RU" sz="1400" dirty="0" smtClean="0"/>
              <a:t>Пьеса «Утро» - не только картина природы. Музыка никогда не ограничивается изображением каких-либо явлений жизни. Всегда в ней выражены чувства человека, его мысли и переживания. И в этой пьесе передано пробуждение восторга в душе человека, его восхищение красотой природы.</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5572132" y="1000108"/>
            <a:ext cx="3286148" cy="4893647"/>
          </a:xfrm>
          <a:prstGeom prst="rect">
            <a:avLst/>
          </a:prstGeom>
          <a:noFill/>
          <a:ln w="9525">
            <a:noFill/>
            <a:miter lim="800000"/>
            <a:headEnd/>
            <a:tailEnd/>
          </a:ln>
        </p:spPr>
        <p:txBody>
          <a:bodyPr wrap="square">
            <a:spAutoFit/>
          </a:bodyPr>
          <a:lstStyle/>
          <a:p>
            <a:pPr algn="just"/>
            <a:r>
              <a:rPr lang="ru-RU" sz="1400" dirty="0" smtClean="0"/>
              <a:t>Один </a:t>
            </a:r>
            <a:r>
              <a:rPr lang="ru-RU" sz="1400" dirty="0" smtClean="0"/>
              <a:t>из великолепных образцов музыкальной фантастики Грига. В контрастной композиции пьесы противопоставлены друг другу причудливость сказочного мира, подземного царства троллей и чарующая красота, ясность природы. Пьеса написана в трёхчастной форме. Крайние части отличаются яркой динамичностью: в стремительном движении мелькают фантастические очертания «шествия</a:t>
            </a:r>
            <a:r>
              <a:rPr lang="ru-RU" sz="1400" dirty="0" smtClean="0"/>
              <a:t>».</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pic>
        <p:nvPicPr>
          <p:cNvPr id="21506" name="Picture 2" descr="ÐÐ°ÑÑÐ¸Ð½ÐºÐ¸ Ð¿Ð¾ Ð·Ð°Ð¿ÑÐ¾ÑÑ Ð¿ÐµÑ Ð³ÑÐ½Ñ ÑÐµÑÑÐ²Ð¸Ðµ Ð³Ð½Ð¾Ð¼Ð¾Ð² ÑÐ¾ÑÐ¾"/>
          <p:cNvPicPr>
            <a:picLocks noChangeAspect="1" noChangeArrowheads="1"/>
          </p:cNvPicPr>
          <p:nvPr/>
        </p:nvPicPr>
        <p:blipFill>
          <a:blip r:embed="rId2"/>
          <a:srcRect/>
          <a:stretch>
            <a:fillRect/>
          </a:stretch>
        </p:blipFill>
        <p:spPr bwMode="auto">
          <a:xfrm>
            <a:off x="428596" y="928670"/>
            <a:ext cx="4857784" cy="2857520"/>
          </a:xfrm>
          <a:prstGeom prst="rect">
            <a:avLst/>
          </a:prstGeom>
          <a:noFill/>
        </p:spPr>
      </p:pic>
      <p:sp>
        <p:nvSpPr>
          <p:cNvPr id="6" name="Заголовок 1"/>
          <p:cNvSpPr>
            <a:spLocks noGrp="1"/>
          </p:cNvSpPr>
          <p:nvPr>
            <p:ph type="title"/>
          </p:nvPr>
        </p:nvSpPr>
        <p:spPr>
          <a:xfrm>
            <a:off x="5500694" y="214290"/>
            <a:ext cx="3286148" cy="714380"/>
          </a:xfrm>
        </p:spPr>
        <p:txBody>
          <a:bodyPr/>
          <a:lstStyle/>
          <a:p>
            <a:r>
              <a:rPr lang="ru-RU" sz="2800" b="1" i="1" dirty="0" smtClean="0">
                <a:latin typeface="Times New Roman" pitchFamily="18" charset="0"/>
                <a:cs typeface="Times New Roman" pitchFamily="18" charset="0"/>
              </a:rPr>
              <a:t>«Шествие гномов»</a:t>
            </a:r>
            <a:endParaRPr lang="ru-RU" sz="2800" b="1" i="1" dirty="0" smtClean="0">
              <a:latin typeface="Times New Roman" pitchFamily="18" charset="0"/>
              <a:cs typeface="Times New Roman" pitchFamily="18" charset="0"/>
            </a:endParaRPr>
          </a:p>
        </p:txBody>
      </p:sp>
      <p:sp>
        <p:nvSpPr>
          <p:cNvPr id="7" name="Прямоугольник 6"/>
          <p:cNvSpPr>
            <a:spLocks noChangeArrowheads="1"/>
          </p:cNvSpPr>
          <p:nvPr/>
        </p:nvSpPr>
        <p:spPr bwMode="auto">
          <a:xfrm>
            <a:off x="357158" y="3857628"/>
            <a:ext cx="8501122" cy="3600986"/>
          </a:xfrm>
          <a:prstGeom prst="rect">
            <a:avLst/>
          </a:prstGeom>
          <a:noFill/>
          <a:ln w="9525">
            <a:noFill/>
            <a:miter lim="800000"/>
            <a:headEnd/>
            <a:tailEnd/>
          </a:ln>
        </p:spPr>
        <p:txBody>
          <a:bodyPr wrap="square">
            <a:spAutoFit/>
          </a:bodyPr>
          <a:lstStyle/>
          <a:p>
            <a:pPr algn="just"/>
            <a:r>
              <a:rPr lang="ru-RU" sz="1400" dirty="0" smtClean="0"/>
              <a:t>Музыкальные </a:t>
            </a:r>
            <a:r>
              <a:rPr lang="ru-RU" sz="1400" dirty="0" smtClean="0"/>
              <a:t>средства крайне скупы: моторная ритмика и на её фоне прихотливый и резкий узор метрических акцентов, синкоп; сжатые в тонической гармонии хроматизмы и разбросанные, жёстко звучащие большие септаккорды; «стучащая» мелодия и резкие «свистящие» мелодические фигурки; динамические контрасты (</a:t>
            </a:r>
            <a:r>
              <a:rPr lang="ru-RU" sz="1400" dirty="0" err="1" smtClean="0"/>
              <a:t>pp-ff</a:t>
            </a:r>
            <a:r>
              <a:rPr lang="ru-RU" sz="1400" dirty="0" smtClean="0"/>
              <a:t>) между двумя предложениями периода и широкие лиги нарастания и спада звучности. Образ средней части открывается слушателю лишь после того, как исчезли фантастические видения (долгое «Ля», из которого словно выливается новая мелодия). Светлое звучание темы, простой по структуре, ассоциируется со звучанием народной мелодии. Чистый, ясный строй её отразился в простоте и строгости гармонического склада (чередование мажорной тоники и её параллели).</a:t>
            </a:r>
            <a:r>
              <a:rPr lang="ru-RU" sz="1400" dirty="0" smtClean="0"/>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5715008" y="1000108"/>
            <a:ext cx="3071834" cy="4893647"/>
          </a:xfrm>
          <a:prstGeom prst="rect">
            <a:avLst/>
          </a:prstGeom>
          <a:noFill/>
          <a:ln w="9525">
            <a:noFill/>
            <a:miter lim="800000"/>
            <a:headEnd/>
            <a:tailEnd/>
          </a:ln>
        </p:spPr>
        <p:txBody>
          <a:bodyPr wrap="square">
            <a:spAutoFit/>
          </a:bodyPr>
          <a:lstStyle/>
          <a:p>
            <a:pPr algn="just"/>
            <a:r>
              <a:rPr lang="ru-RU" sz="1400" dirty="0" smtClean="0"/>
              <a:t>Таинственное </a:t>
            </a:r>
            <a:r>
              <a:rPr lang="ru-RU" sz="1400" dirty="0" smtClean="0"/>
              <a:t>«Шествие гномов» продолжает традицию фантастических сцен «Пера </a:t>
            </a:r>
            <a:r>
              <a:rPr lang="ru-RU" sz="1400" dirty="0" err="1" smtClean="0"/>
              <a:t>Гюнта</a:t>
            </a:r>
            <a:r>
              <a:rPr lang="ru-RU" sz="1400" dirty="0" smtClean="0"/>
              <a:t>. Однако Григ вкладывает в эту миниатюру оттенок тонкого, лукавого юмора, которого нет и не может быть в характеристике мрачного подземного царства </a:t>
            </a:r>
            <a:r>
              <a:rPr lang="ru-RU" sz="1400" dirty="0" err="1" smtClean="0"/>
              <a:t>ибсеновского</a:t>
            </a:r>
            <a:r>
              <a:rPr lang="ru-RU" sz="1400" dirty="0" smtClean="0"/>
              <a:t> «Горного короля». Здесь маленькие тролли – забавные уродцы – уже не напоминают злобных «духов тьмы». </a:t>
            </a:r>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sp>
        <p:nvSpPr>
          <p:cNvPr id="7" name="Прямоугольник 6"/>
          <p:cNvSpPr>
            <a:spLocks noChangeArrowheads="1"/>
          </p:cNvSpPr>
          <p:nvPr/>
        </p:nvSpPr>
        <p:spPr bwMode="auto">
          <a:xfrm>
            <a:off x="357158" y="3929066"/>
            <a:ext cx="8501122" cy="4031873"/>
          </a:xfrm>
          <a:prstGeom prst="rect">
            <a:avLst/>
          </a:prstGeom>
          <a:noFill/>
          <a:ln w="9525">
            <a:noFill/>
            <a:miter lim="800000"/>
            <a:headEnd/>
            <a:tailEnd/>
          </a:ln>
        </p:spPr>
        <p:txBody>
          <a:bodyPr wrap="square">
            <a:spAutoFit/>
          </a:bodyPr>
          <a:lstStyle/>
          <a:p>
            <a:pPr algn="just"/>
            <a:r>
              <a:rPr lang="ru-RU" sz="1400" dirty="0" smtClean="0"/>
              <a:t>В таинственное волшебное царство проникает луч света: простой народный напев мажорного трио, журчащие пассажи, подобные струйкам ручейка, говорят об окружающей сказочных героев природе – вполне реальной, чарующе-светлой и прекрасной. Пьеса несёт раскрепощение, смелость, необходимую для адекватного воплощения замысла. Смелое передвижение пятипальцевой формулы по разным регистрам способствует раскрепощению, приобретению уверенности. В левой руке нужна точность попадания в октавном шествии, его необходимо выстроить, найти приём, чтобы левая рука являлась равноправным слагаемым художественного образа. Важно избежать метания в октавной технике. Необходимы движения по эллипсису – акцент на первую долю, затем бросок вниз, но не отягощённый, не соперничая с ведущим голосом, </a:t>
            </a:r>
            <a:r>
              <a:rPr lang="ru-RU" sz="1400" dirty="0" err="1" smtClean="0"/>
              <a:t>поступенным</a:t>
            </a:r>
            <a:r>
              <a:rPr lang="ru-RU" sz="1400" dirty="0" smtClean="0"/>
              <a:t> движением сильной доли.</a:t>
            </a:r>
          </a:p>
          <a:p>
            <a:pPr algn="just"/>
            <a:r>
              <a:rPr lang="ru-RU" sz="1400" dirty="0" smtClean="0"/>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dirty="0"/>
          </a:p>
        </p:txBody>
      </p:sp>
      <p:pic>
        <p:nvPicPr>
          <p:cNvPr id="25602" name="Picture 2" descr="ÐÐ°ÑÑÐ¸Ð½ÐºÐ¸ Ð¿Ð¾ Ð·Ð°Ð¿ÑÐ¾ÑÑ Ð¿ÐµÑ Ð³ÑÐ½Ñ ÑÐµÑÑÐ²Ð¸Ðµ Ð³Ð½Ð¾Ð¼Ð¾Ð² ÑÐ¾ÑÐ¾"/>
          <p:cNvPicPr>
            <a:picLocks noChangeAspect="1" noChangeArrowheads="1"/>
          </p:cNvPicPr>
          <p:nvPr/>
        </p:nvPicPr>
        <p:blipFill>
          <a:blip r:embed="rId2"/>
          <a:srcRect/>
          <a:stretch>
            <a:fillRect/>
          </a:stretch>
        </p:blipFill>
        <p:spPr bwMode="auto">
          <a:xfrm>
            <a:off x="571472" y="1000108"/>
            <a:ext cx="4714908" cy="2794393"/>
          </a:xfrm>
          <a:prstGeom prst="rect">
            <a:avLst/>
          </a:prstGeom>
          <a:noFill/>
        </p:spPr>
      </p:pic>
    </p:spTree>
  </p:cSld>
  <p:clrMapOvr>
    <a:masterClrMapping/>
  </p:clrMapOvr>
  <p:transition>
    <p:dissolv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5271</TotalTime>
  <Words>1377</Words>
  <Application>Microsoft Office PowerPoint</Application>
  <PresentationFormat>Экран (4:3)</PresentationFormat>
  <Paragraphs>121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«Утро»</vt:lpstr>
      <vt:lpstr>Слайд 7</vt:lpstr>
      <vt:lpstr>«Шествие гномов»</vt:lpstr>
      <vt:lpstr>Слайд 9</vt:lpstr>
      <vt:lpstr>«В пещере горного короля»</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«Дистанционная Акмуллинская олимпиада по музыке для одаренных детей»</dc:title>
  <dc:creator>user</dc:creator>
  <cp:lastModifiedBy>Dns</cp:lastModifiedBy>
  <cp:revision>67</cp:revision>
  <dcterms:created xsi:type="dcterms:W3CDTF">2014-11-04T09:37:33Z</dcterms:created>
  <dcterms:modified xsi:type="dcterms:W3CDTF">2018-11-17T20:48:48Z</dcterms:modified>
</cp:coreProperties>
</file>