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3" r:id="rId4"/>
    <p:sldId id="264" r:id="rId5"/>
    <p:sldId id="270" r:id="rId6"/>
    <p:sldId id="268" r:id="rId7"/>
    <p:sldId id="269" r:id="rId8"/>
    <p:sldId id="271" r:id="rId9"/>
    <p:sldId id="266" r:id="rId10"/>
    <p:sldId id="272" r:id="rId11"/>
    <p:sldId id="273" r:id="rId12"/>
    <p:sldId id="275" r:id="rId13"/>
    <p:sldId id="267" r:id="rId14"/>
    <p:sldId id="260" r:id="rId15"/>
    <p:sldId id="259" r:id="rId16"/>
    <p:sldId id="276" r:id="rId17"/>
    <p:sldId id="277" r:id="rId18"/>
    <p:sldId id="279" r:id="rId19"/>
    <p:sldId id="280" r:id="rId20"/>
    <p:sldId id="281" r:id="rId21"/>
    <p:sldId id="283" r:id="rId22"/>
    <p:sldId id="284"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84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E290A0E-28BA-4398-950B-A353F897BAB4}" type="datetimeFigureOut">
              <a:rPr lang="ru-RU" smtClean="0"/>
              <a:t>17.11.2018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77586F-3ACE-4E1A-A6EC-F485CBF54325}" type="slidenum">
              <a:rPr lang="ru-RU" smtClean="0"/>
              <a:t>‹#›</a:t>
            </a:fld>
            <a:endParaRPr lang="ru-RU"/>
          </a:p>
        </p:txBody>
      </p:sp>
    </p:spTree>
    <p:extLst>
      <p:ext uri="{BB962C8B-B14F-4D97-AF65-F5344CB8AC3E}">
        <p14:creationId xmlns:p14="http://schemas.microsoft.com/office/powerpoint/2010/main" val="1322556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E290A0E-28BA-4398-950B-A353F897BAB4}" type="datetimeFigureOut">
              <a:rPr lang="ru-RU" smtClean="0"/>
              <a:t>17.11.2018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77586F-3ACE-4E1A-A6EC-F485CBF54325}" type="slidenum">
              <a:rPr lang="ru-RU" smtClean="0"/>
              <a:t>‹#›</a:t>
            </a:fld>
            <a:endParaRPr lang="ru-RU"/>
          </a:p>
        </p:txBody>
      </p:sp>
    </p:spTree>
    <p:extLst>
      <p:ext uri="{BB962C8B-B14F-4D97-AF65-F5344CB8AC3E}">
        <p14:creationId xmlns:p14="http://schemas.microsoft.com/office/powerpoint/2010/main" val="1092432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E290A0E-28BA-4398-950B-A353F897BAB4}" type="datetimeFigureOut">
              <a:rPr lang="ru-RU" smtClean="0"/>
              <a:t>17.11.2018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77586F-3ACE-4E1A-A6EC-F485CBF54325}" type="slidenum">
              <a:rPr lang="ru-RU" smtClean="0"/>
              <a:t>‹#›</a:t>
            </a:fld>
            <a:endParaRPr lang="ru-RU"/>
          </a:p>
        </p:txBody>
      </p:sp>
    </p:spTree>
    <p:extLst>
      <p:ext uri="{BB962C8B-B14F-4D97-AF65-F5344CB8AC3E}">
        <p14:creationId xmlns:p14="http://schemas.microsoft.com/office/powerpoint/2010/main" val="197364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E290A0E-28BA-4398-950B-A353F897BAB4}" type="datetimeFigureOut">
              <a:rPr lang="ru-RU" smtClean="0"/>
              <a:t>17.11.2018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77586F-3ACE-4E1A-A6EC-F485CBF54325}" type="slidenum">
              <a:rPr lang="ru-RU" smtClean="0"/>
              <a:t>‹#›</a:t>
            </a:fld>
            <a:endParaRPr lang="ru-RU"/>
          </a:p>
        </p:txBody>
      </p:sp>
    </p:spTree>
    <p:extLst>
      <p:ext uri="{BB962C8B-B14F-4D97-AF65-F5344CB8AC3E}">
        <p14:creationId xmlns:p14="http://schemas.microsoft.com/office/powerpoint/2010/main" val="3004897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E290A0E-28BA-4398-950B-A353F897BAB4}" type="datetimeFigureOut">
              <a:rPr lang="ru-RU" smtClean="0"/>
              <a:t>17.11.2018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77586F-3ACE-4E1A-A6EC-F485CBF54325}" type="slidenum">
              <a:rPr lang="ru-RU" smtClean="0"/>
              <a:t>‹#›</a:t>
            </a:fld>
            <a:endParaRPr lang="ru-RU"/>
          </a:p>
        </p:txBody>
      </p:sp>
    </p:spTree>
    <p:extLst>
      <p:ext uri="{BB962C8B-B14F-4D97-AF65-F5344CB8AC3E}">
        <p14:creationId xmlns:p14="http://schemas.microsoft.com/office/powerpoint/2010/main" val="3367541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E290A0E-28BA-4398-950B-A353F897BAB4}" type="datetimeFigureOut">
              <a:rPr lang="ru-RU" smtClean="0"/>
              <a:t>17.11.2018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77586F-3ACE-4E1A-A6EC-F485CBF54325}" type="slidenum">
              <a:rPr lang="ru-RU" smtClean="0"/>
              <a:t>‹#›</a:t>
            </a:fld>
            <a:endParaRPr lang="ru-RU"/>
          </a:p>
        </p:txBody>
      </p:sp>
    </p:spTree>
    <p:extLst>
      <p:ext uri="{BB962C8B-B14F-4D97-AF65-F5344CB8AC3E}">
        <p14:creationId xmlns:p14="http://schemas.microsoft.com/office/powerpoint/2010/main" val="1137034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E290A0E-28BA-4398-950B-A353F897BAB4}" type="datetimeFigureOut">
              <a:rPr lang="ru-RU" smtClean="0"/>
              <a:t>17.11.2018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877586F-3ACE-4E1A-A6EC-F485CBF54325}" type="slidenum">
              <a:rPr lang="ru-RU" smtClean="0"/>
              <a:t>‹#›</a:t>
            </a:fld>
            <a:endParaRPr lang="ru-RU"/>
          </a:p>
        </p:txBody>
      </p:sp>
    </p:spTree>
    <p:extLst>
      <p:ext uri="{BB962C8B-B14F-4D97-AF65-F5344CB8AC3E}">
        <p14:creationId xmlns:p14="http://schemas.microsoft.com/office/powerpoint/2010/main" val="2753324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E290A0E-28BA-4398-950B-A353F897BAB4}" type="datetimeFigureOut">
              <a:rPr lang="ru-RU" smtClean="0"/>
              <a:t>17.11.2018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877586F-3ACE-4E1A-A6EC-F485CBF54325}" type="slidenum">
              <a:rPr lang="ru-RU" smtClean="0"/>
              <a:t>‹#›</a:t>
            </a:fld>
            <a:endParaRPr lang="ru-RU"/>
          </a:p>
        </p:txBody>
      </p:sp>
    </p:spTree>
    <p:extLst>
      <p:ext uri="{BB962C8B-B14F-4D97-AF65-F5344CB8AC3E}">
        <p14:creationId xmlns:p14="http://schemas.microsoft.com/office/powerpoint/2010/main" val="2780565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E290A0E-28BA-4398-950B-A353F897BAB4}" type="datetimeFigureOut">
              <a:rPr lang="ru-RU" smtClean="0"/>
              <a:t>17.11.2018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877586F-3ACE-4E1A-A6EC-F485CBF54325}" type="slidenum">
              <a:rPr lang="ru-RU" smtClean="0"/>
              <a:t>‹#›</a:t>
            </a:fld>
            <a:endParaRPr lang="ru-RU"/>
          </a:p>
        </p:txBody>
      </p:sp>
    </p:spTree>
    <p:extLst>
      <p:ext uri="{BB962C8B-B14F-4D97-AF65-F5344CB8AC3E}">
        <p14:creationId xmlns:p14="http://schemas.microsoft.com/office/powerpoint/2010/main" val="297547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E290A0E-28BA-4398-950B-A353F897BAB4}" type="datetimeFigureOut">
              <a:rPr lang="ru-RU" smtClean="0"/>
              <a:t>17.11.2018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77586F-3ACE-4E1A-A6EC-F485CBF54325}" type="slidenum">
              <a:rPr lang="ru-RU" smtClean="0"/>
              <a:t>‹#›</a:t>
            </a:fld>
            <a:endParaRPr lang="ru-RU"/>
          </a:p>
        </p:txBody>
      </p:sp>
    </p:spTree>
    <p:extLst>
      <p:ext uri="{BB962C8B-B14F-4D97-AF65-F5344CB8AC3E}">
        <p14:creationId xmlns:p14="http://schemas.microsoft.com/office/powerpoint/2010/main" val="640969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E290A0E-28BA-4398-950B-A353F897BAB4}" type="datetimeFigureOut">
              <a:rPr lang="ru-RU" smtClean="0"/>
              <a:t>17.11.2018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77586F-3ACE-4E1A-A6EC-F485CBF54325}" type="slidenum">
              <a:rPr lang="ru-RU" smtClean="0"/>
              <a:t>‹#›</a:t>
            </a:fld>
            <a:endParaRPr lang="ru-RU"/>
          </a:p>
        </p:txBody>
      </p:sp>
    </p:spTree>
    <p:extLst>
      <p:ext uri="{BB962C8B-B14F-4D97-AF65-F5344CB8AC3E}">
        <p14:creationId xmlns:p14="http://schemas.microsoft.com/office/powerpoint/2010/main" val="3188567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290A0E-28BA-4398-950B-A353F897BAB4}" type="datetimeFigureOut">
              <a:rPr lang="ru-RU" smtClean="0"/>
              <a:t>17.11.2018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77586F-3ACE-4E1A-A6EC-F485CBF54325}" type="slidenum">
              <a:rPr lang="ru-RU" smtClean="0"/>
              <a:t>‹#›</a:t>
            </a:fld>
            <a:endParaRPr lang="ru-RU"/>
          </a:p>
        </p:txBody>
      </p:sp>
    </p:spTree>
    <p:extLst>
      <p:ext uri="{BB962C8B-B14F-4D97-AF65-F5344CB8AC3E}">
        <p14:creationId xmlns:p14="http://schemas.microsoft.com/office/powerpoint/2010/main" val="1633376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http://soundtimes.ru/muzykalnaya-shkatulka/velikie-kompozitory/edvard-grig"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oundtimes.ru/muzykalnaya-shkatulka/velikie-kompozitory/edvard-gri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4000" b="1" dirty="0">
                <a:latin typeface="Times New Roman" panose="02020603050405020304" pitchFamily="18" charset="0"/>
                <a:cs typeface="Times New Roman" panose="02020603050405020304" pitchFamily="18" charset="0"/>
              </a:rPr>
              <a:t>Э. Григ «Пер </a:t>
            </a:r>
            <a:r>
              <a:rPr lang="ru-RU" sz="4000" b="1" dirty="0" err="1">
                <a:latin typeface="Times New Roman" panose="02020603050405020304" pitchFamily="18" charset="0"/>
                <a:cs typeface="Times New Roman" panose="02020603050405020304" pitchFamily="18" charset="0"/>
              </a:rPr>
              <a:t>Гюнт</a:t>
            </a:r>
            <a:r>
              <a:rPr lang="ru-RU" sz="4000" b="1" dirty="0">
                <a:latin typeface="Times New Roman" panose="02020603050405020304" pitchFamily="18" charset="0"/>
                <a:cs typeface="Times New Roman" panose="02020603050405020304" pitchFamily="18" charset="0"/>
              </a:rPr>
              <a:t>»</a:t>
            </a:r>
            <a:endParaRPr lang="ru-RU" sz="40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r>
              <a:rPr lang="ru-RU" dirty="0" smtClean="0">
                <a:latin typeface="Times New Roman" panose="02020603050405020304" pitchFamily="18" charset="0"/>
                <a:cs typeface="Times New Roman" panose="02020603050405020304" pitchFamily="18" charset="0"/>
              </a:rPr>
              <a:t>Выполнила ученица 3 класса МБОУ СОШ №7 Шарафуллина Венера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1940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35539"/>
          </a:xfrm>
        </p:spPr>
        <p:txBody>
          <a:bodyPr>
            <a:normAutofit/>
          </a:bodyPr>
          <a:lstStyle/>
          <a:p>
            <a:r>
              <a:rPr lang="ru-RU" sz="2600" b="1" dirty="0">
                <a:latin typeface="Times New Roman" panose="02020603050405020304" pitchFamily="18" charset="0"/>
                <a:cs typeface="Times New Roman" panose="02020603050405020304" pitchFamily="18" charset="0"/>
              </a:rPr>
              <a:t>Интересные факты</a:t>
            </a:r>
            <a:endParaRPr lang="ru-RU" sz="2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000664"/>
            <a:ext cx="10515600" cy="5176299"/>
          </a:xfrm>
        </p:spPr>
        <p:txBody>
          <a:bodyPr>
            <a:normAutofit/>
          </a:bodyPr>
          <a:lstStyle/>
          <a:p>
            <a:r>
              <a:rPr lang="ru-RU" sz="2600" b="0" i="0" dirty="0" smtClean="0">
                <a:solidFill>
                  <a:srgbClr val="252425"/>
                </a:solidFill>
                <a:effectLst/>
                <a:latin typeface="times new roman" panose="02020603050405020304" pitchFamily="18" charset="0"/>
              </a:rPr>
              <a:t>Из музыки к спектаклю в дальнейшем композитор создал две сюиты, в них вошли по четыре номера из двадцати трех композиций.</a:t>
            </a:r>
          </a:p>
          <a:p>
            <a:r>
              <a:rPr lang="ru-RU" sz="2600" b="0" i="0" dirty="0" smtClean="0">
                <a:solidFill>
                  <a:srgbClr val="252425"/>
                </a:solidFill>
                <a:effectLst/>
                <a:latin typeface="times new roman" panose="02020603050405020304" pitchFamily="18" charset="0"/>
              </a:rPr>
              <a:t>В 2015 году на музыку был поставлен балет «Пер </a:t>
            </a:r>
            <a:r>
              <a:rPr lang="ru-RU" sz="2600" b="0" i="0" dirty="0" err="1" smtClean="0">
                <a:solidFill>
                  <a:srgbClr val="252425"/>
                </a:solidFill>
                <a:effectLst/>
                <a:latin typeface="times new roman" panose="02020603050405020304" pitchFamily="18" charset="0"/>
              </a:rPr>
              <a:t>Гюнт</a:t>
            </a:r>
            <a:r>
              <a:rPr lang="ru-RU" sz="2600" b="0" i="0" dirty="0" smtClean="0">
                <a:solidFill>
                  <a:srgbClr val="252425"/>
                </a:solidFill>
                <a:effectLst/>
                <a:latin typeface="times new roman" panose="02020603050405020304" pitchFamily="18" charset="0"/>
              </a:rPr>
              <a:t>» в 2 актах. Либретто было составлено Эдвардом </a:t>
            </a:r>
            <a:r>
              <a:rPr lang="ru-RU" sz="2600" b="0" i="0" dirty="0" err="1" smtClean="0">
                <a:solidFill>
                  <a:srgbClr val="252425"/>
                </a:solidFill>
                <a:effectLst/>
                <a:latin typeface="times new roman" panose="02020603050405020304" pitchFamily="18" charset="0"/>
              </a:rPr>
              <a:t>Клюгом</a:t>
            </a:r>
            <a:r>
              <a:rPr lang="ru-RU" sz="2600" b="0" i="0" dirty="0" smtClean="0">
                <a:solidFill>
                  <a:srgbClr val="252425"/>
                </a:solidFill>
                <a:effectLst/>
                <a:latin typeface="times new roman" panose="02020603050405020304" pitchFamily="18" charset="0"/>
              </a:rPr>
              <a:t>.</a:t>
            </a:r>
          </a:p>
          <a:p>
            <a:r>
              <a:rPr lang="ru-RU" sz="2600" b="0" i="0" dirty="0" smtClean="0">
                <a:solidFill>
                  <a:srgbClr val="252425"/>
                </a:solidFill>
                <a:effectLst/>
                <a:latin typeface="times new roman" panose="02020603050405020304" pitchFamily="18" charset="0"/>
              </a:rPr>
              <a:t>При сочинении пьесы писатель обращался к отечественному норвежскому фольклору. Так, имя литературного персонажа было позаимствовано из сборника сказок, собранных Петером </a:t>
            </a:r>
            <a:r>
              <a:rPr lang="ru-RU" sz="2600" b="0" i="0" dirty="0" err="1" smtClean="0">
                <a:solidFill>
                  <a:srgbClr val="252425"/>
                </a:solidFill>
                <a:effectLst/>
                <a:latin typeface="times new roman" panose="02020603050405020304" pitchFamily="18" charset="0"/>
              </a:rPr>
              <a:t>Кристенсем</a:t>
            </a:r>
            <a:r>
              <a:rPr lang="ru-RU" sz="2600" b="0" i="0" dirty="0" smtClean="0">
                <a:solidFill>
                  <a:srgbClr val="252425"/>
                </a:solidFill>
                <a:effectLst/>
                <a:latin typeface="times new roman" panose="02020603050405020304" pitchFamily="18" charset="0"/>
              </a:rPr>
              <a:t> </a:t>
            </a:r>
            <a:r>
              <a:rPr lang="ru-RU" sz="2600" b="0" i="0" dirty="0" err="1" smtClean="0">
                <a:solidFill>
                  <a:srgbClr val="252425"/>
                </a:solidFill>
                <a:effectLst/>
                <a:latin typeface="times new roman" panose="02020603050405020304" pitchFamily="18" charset="0"/>
              </a:rPr>
              <a:t>Асбьернсоном</a:t>
            </a:r>
            <a:r>
              <a:rPr lang="ru-RU" sz="2600" b="0" i="0" dirty="0" smtClean="0">
                <a:solidFill>
                  <a:srgbClr val="252425"/>
                </a:solidFill>
                <a:effectLst/>
                <a:latin typeface="times new roman" panose="02020603050405020304" pitchFamily="18" charset="0"/>
              </a:rPr>
              <a:t> и </a:t>
            </a:r>
            <a:r>
              <a:rPr lang="ru-RU" sz="2600" b="0" i="0" dirty="0" err="1" smtClean="0">
                <a:solidFill>
                  <a:srgbClr val="252425"/>
                </a:solidFill>
                <a:effectLst/>
                <a:latin typeface="times new roman" panose="02020603050405020304" pitchFamily="18" charset="0"/>
              </a:rPr>
              <a:t>Йоргеном</a:t>
            </a:r>
            <a:r>
              <a:rPr lang="ru-RU" sz="2600" b="0" i="0" dirty="0" smtClean="0">
                <a:solidFill>
                  <a:srgbClr val="252425"/>
                </a:solidFill>
                <a:effectLst/>
                <a:latin typeface="times new roman" panose="02020603050405020304" pitchFamily="18" charset="0"/>
              </a:rPr>
              <a:t> </a:t>
            </a:r>
            <a:r>
              <a:rPr lang="ru-RU" sz="2600" b="0" i="0" dirty="0" err="1" smtClean="0">
                <a:solidFill>
                  <a:srgbClr val="252425"/>
                </a:solidFill>
                <a:effectLst/>
                <a:latin typeface="times new roman" panose="02020603050405020304" pitchFamily="18" charset="0"/>
              </a:rPr>
              <a:t>Му</a:t>
            </a:r>
            <a:r>
              <a:rPr lang="ru-RU" sz="2600" b="0" i="0" dirty="0" smtClean="0">
                <a:solidFill>
                  <a:srgbClr val="252425"/>
                </a:solidFill>
                <a:effectLst/>
                <a:latin typeface="times new roman" panose="02020603050405020304" pitchFamily="18" charset="0"/>
              </a:rPr>
              <a:t>.</a:t>
            </a:r>
          </a:p>
          <a:p>
            <a:r>
              <a:rPr lang="ru-RU" sz="2600" b="0" i="0" dirty="0" smtClean="0">
                <a:solidFill>
                  <a:srgbClr val="252425"/>
                </a:solidFill>
                <a:effectLst/>
                <a:latin typeface="times new roman" panose="02020603050405020304" pitchFamily="18" charset="0"/>
              </a:rPr>
              <a:t>Для постановки в Копенгагене Эдвард Григ полностью переделал оркестровку.</a:t>
            </a:r>
          </a:p>
          <a:p>
            <a:r>
              <a:rPr lang="ru-RU" sz="2600" b="0" i="0" dirty="0" smtClean="0">
                <a:solidFill>
                  <a:srgbClr val="252425"/>
                </a:solidFill>
                <a:effectLst/>
                <a:latin typeface="times new roman" panose="02020603050405020304" pitchFamily="18" charset="0"/>
              </a:rPr>
              <a:t>Полная партитура состоит из 23 номеров, среди которых танцевальные вставки и вступления к каждому акту.</a:t>
            </a:r>
          </a:p>
          <a:p>
            <a:endParaRPr lang="ru-RU" dirty="0"/>
          </a:p>
        </p:txBody>
      </p:sp>
    </p:spTree>
    <p:extLst>
      <p:ext uri="{BB962C8B-B14F-4D97-AF65-F5344CB8AC3E}">
        <p14:creationId xmlns:p14="http://schemas.microsoft.com/office/powerpoint/2010/main" val="1886437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35539"/>
          </a:xfrm>
        </p:spPr>
        <p:txBody>
          <a:bodyPr>
            <a:normAutofit/>
          </a:bodyPr>
          <a:lstStyle/>
          <a:p>
            <a:pPr algn="ctr"/>
            <a:r>
              <a:rPr lang="ru-RU" sz="2600" b="1" dirty="0">
                <a:latin typeface="Times New Roman" panose="02020603050405020304" pitchFamily="18" charset="0"/>
                <a:cs typeface="Times New Roman" panose="02020603050405020304" pitchFamily="18" charset="0"/>
              </a:rPr>
              <a:t>Содержание</a:t>
            </a:r>
            <a:endParaRPr lang="ru-RU" sz="2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483743"/>
            <a:ext cx="10515600" cy="4693220"/>
          </a:xfrm>
        </p:spPr>
        <p:txBody>
          <a:bodyPr/>
          <a:lstStyle/>
          <a:p>
            <a:r>
              <a:rPr lang="ru-RU" dirty="0">
                <a:latin typeface="Times New Roman" panose="02020603050405020304" pitchFamily="18" charset="0"/>
                <a:cs typeface="Times New Roman" panose="02020603050405020304" pitchFamily="18" charset="0"/>
              </a:rPr>
              <a:t>Музыка к спектаклю «Пер </a:t>
            </a:r>
            <a:r>
              <a:rPr lang="ru-RU" dirty="0" err="1">
                <a:latin typeface="Times New Roman" panose="02020603050405020304" pitchFamily="18" charset="0"/>
                <a:cs typeface="Times New Roman" panose="02020603050405020304" pitchFamily="18" charset="0"/>
              </a:rPr>
              <a:t>Гюнт</a:t>
            </a:r>
            <a:r>
              <a:rPr lang="ru-RU" dirty="0">
                <a:latin typeface="Times New Roman" panose="02020603050405020304" pitchFamily="18" charset="0"/>
                <a:cs typeface="Times New Roman" panose="02020603050405020304" pitchFamily="18" charset="0"/>
              </a:rPr>
              <a:t>» отличается </a:t>
            </a:r>
            <a:r>
              <a:rPr lang="ru-RU" dirty="0" err="1">
                <a:latin typeface="Times New Roman" panose="02020603050405020304" pitchFamily="18" charset="0"/>
                <a:cs typeface="Times New Roman" panose="02020603050405020304" pitchFamily="18" charset="0"/>
              </a:rPr>
              <a:t>колористичностью</a:t>
            </a:r>
            <a:r>
              <a:rPr lang="ru-RU" dirty="0">
                <a:latin typeface="Times New Roman" panose="02020603050405020304" pitchFamily="18" charset="0"/>
                <a:cs typeface="Times New Roman" panose="02020603050405020304" pitchFamily="18" charset="0"/>
              </a:rPr>
              <a:t> и красочностью. Отдельные номера, которые вошли в сюиты, представляют собой законченные музыкальные композиции. В каждом номере передается продуманная до мелочей атмосфера, композитор сумел проиллюстрировать самобытность других стран, использовав ряд профессиональных приемов, характерных для музыки иных национальностей. Рассмотрим музыкальную характеристику наиболее известных композиций.</a:t>
            </a:r>
          </a:p>
        </p:txBody>
      </p:sp>
    </p:spTree>
    <p:extLst>
      <p:ext uri="{BB962C8B-B14F-4D97-AF65-F5344CB8AC3E}">
        <p14:creationId xmlns:p14="http://schemas.microsoft.com/office/powerpoint/2010/main" val="2063624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45758"/>
          </a:xfrm>
        </p:spPr>
        <p:txBody>
          <a:bodyPr>
            <a:normAutofit fontScale="90000"/>
          </a:bodyPr>
          <a:lstStyle/>
          <a:p>
            <a:pPr algn="ctr"/>
            <a:r>
              <a:rPr lang="ru-RU" sz="2600" b="1" dirty="0" smtClean="0">
                <a:latin typeface="Times New Roman" panose="02020603050405020304" pitchFamily="18" charset="0"/>
                <a:cs typeface="Times New Roman" panose="02020603050405020304" pitchFamily="18" charset="0"/>
              </a:rPr>
              <a:t>Утро</a:t>
            </a:r>
            <a:endParaRPr lang="ru-RU" sz="2600" dirty="0"/>
          </a:p>
        </p:txBody>
      </p:sp>
      <p:sp>
        <p:nvSpPr>
          <p:cNvPr id="3" name="Объект 2"/>
          <p:cNvSpPr>
            <a:spLocks noGrp="1"/>
          </p:cNvSpPr>
          <p:nvPr>
            <p:ph sz="half" idx="1"/>
          </p:nvPr>
        </p:nvSpPr>
        <p:spPr>
          <a:xfrm>
            <a:off x="838200" y="966158"/>
            <a:ext cx="5181600" cy="5210805"/>
          </a:xfrm>
        </p:spPr>
        <p:txBody>
          <a:bodyPr>
            <a:normAutofit fontScale="92500" lnSpcReduction="10000"/>
          </a:bodyPr>
          <a:lstStyle/>
          <a:p>
            <a:r>
              <a:rPr lang="ru-RU" dirty="0">
                <a:latin typeface="Times New Roman" panose="02020603050405020304" pitchFamily="18" charset="0"/>
                <a:cs typeface="Times New Roman" panose="02020603050405020304" pitchFamily="18" charset="0"/>
              </a:rPr>
              <a:t>С восходом солнца в сердце к тому, кто верит приходит надежда на лучшее. Новый день позволяет начать все по-другому. Возникает вопрос: можно ли изменить мир, не меняя себя. Как по завету горного короля и троллей: «всегда быть довольным собой?». И сколько преград нужно преодолеть, чтобы понять, что истинное счастье всегда находится ближе, чем кажется, и не нужно отправляться за три девять земель, чтобы обрести его.</a:t>
            </a:r>
          </a:p>
        </p:txBody>
      </p:sp>
      <p:pic>
        <p:nvPicPr>
          <p:cNvPr id="5122" name="Picture 2" descr="http://soundtimes.ru/images/simfjniya/130.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331789" y="1104182"/>
            <a:ext cx="5400136" cy="4710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3101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72159"/>
            <a:ext cx="10515600" cy="5293803"/>
          </a:xfrm>
        </p:spPr>
        <p:txBody>
          <a:bodyPr>
            <a:normAutofit/>
          </a:bodyPr>
          <a:lstStyle/>
          <a:p>
            <a:r>
              <a:rPr lang="ru-RU" sz="2600" b="0" i="0" dirty="0" smtClean="0">
                <a:solidFill>
                  <a:srgbClr val="252425"/>
                </a:solidFill>
                <a:effectLst/>
                <a:latin typeface="times new roman" panose="02020603050405020304" pitchFamily="18" charset="0"/>
              </a:rPr>
              <a:t>Природа Норвегии, ощущение пространства дарит слушателю чувство спокойствия. Все бури улягутся сами собой, преграды будут преодолены, лишь бы был тот, кто верит и ждет, несмотря ни на что.</a:t>
            </a:r>
            <a:br>
              <a:rPr lang="ru-RU" sz="2600" b="0" i="0" dirty="0" smtClean="0">
                <a:solidFill>
                  <a:srgbClr val="252425"/>
                </a:solidFill>
                <a:effectLst/>
                <a:latin typeface="times new roman" panose="02020603050405020304" pitchFamily="18" charset="0"/>
              </a:rPr>
            </a:br>
            <a:r>
              <a:rPr lang="ru-RU" sz="2600" b="0" i="0" dirty="0" smtClean="0">
                <a:solidFill>
                  <a:srgbClr val="252425"/>
                </a:solidFill>
                <a:effectLst/>
                <a:latin typeface="times new roman" panose="02020603050405020304" pitchFamily="18" charset="0"/>
              </a:rPr>
              <a:t>Выразительные средства, к которым обращается композитор – это пентатоника, чистая прозрачная гармония и тембры флейты, гобоя. Все это создает </a:t>
            </a:r>
            <a:r>
              <a:rPr lang="ru-RU" sz="2600" b="0" i="0" dirty="0" err="1" smtClean="0">
                <a:solidFill>
                  <a:srgbClr val="252425"/>
                </a:solidFill>
                <a:effectLst/>
                <a:latin typeface="times new roman" panose="02020603050405020304" pitchFamily="18" charset="0"/>
              </a:rPr>
              <a:t>пасторальность</a:t>
            </a:r>
            <a:r>
              <a:rPr lang="ru-RU" sz="2600" b="0" i="0" dirty="0" smtClean="0">
                <a:solidFill>
                  <a:srgbClr val="252425"/>
                </a:solidFill>
                <a:effectLst/>
                <a:latin typeface="times new roman" panose="02020603050405020304" pitchFamily="18" charset="0"/>
              </a:rPr>
              <a:t>, </a:t>
            </a:r>
            <a:r>
              <a:rPr lang="ru-RU" sz="2600" b="0" i="0" dirty="0" err="1" smtClean="0">
                <a:solidFill>
                  <a:srgbClr val="252425"/>
                </a:solidFill>
                <a:effectLst/>
                <a:latin typeface="times new roman" panose="02020603050405020304" pitchFamily="18" charset="0"/>
              </a:rPr>
              <a:t>пейзажность</a:t>
            </a:r>
            <a:r>
              <a:rPr lang="ru-RU" sz="2600" b="0" i="0" dirty="0" smtClean="0">
                <a:solidFill>
                  <a:srgbClr val="252425"/>
                </a:solidFill>
                <a:effectLst/>
                <a:latin typeface="times new roman" panose="02020603050405020304" pitchFamily="18" charset="0"/>
              </a:rPr>
              <a:t> и живописность. Покой утренней природы – вот, что нужно, чтобы прийти к гармонии.</a:t>
            </a:r>
            <a:r>
              <a:rPr lang="ru-RU" b="0" i="0" dirty="0" smtClean="0">
                <a:solidFill>
                  <a:srgbClr val="252425"/>
                </a:solidFill>
                <a:effectLst/>
                <a:latin typeface="times new roman" panose="02020603050405020304" pitchFamily="18" charset="0"/>
              </a:rPr>
              <a:t/>
            </a:r>
            <a:br>
              <a:rPr lang="ru-RU" b="0" i="0" dirty="0" smtClean="0">
                <a:solidFill>
                  <a:srgbClr val="252425"/>
                </a:solidFill>
                <a:effectLst/>
                <a:latin typeface="times new roman" panose="02020603050405020304" pitchFamily="18" charset="0"/>
              </a:rPr>
            </a:br>
            <a:endParaRPr lang="ru-RU" dirty="0"/>
          </a:p>
        </p:txBody>
      </p:sp>
    </p:spTree>
    <p:extLst>
      <p:ext uri="{BB962C8B-B14F-4D97-AF65-F5344CB8AC3E}">
        <p14:creationId xmlns:p14="http://schemas.microsoft.com/office/powerpoint/2010/main" val="3500077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530225"/>
          </a:xfrm>
        </p:spPr>
        <p:txBody>
          <a:bodyPr>
            <a:normAutofit fontScale="90000"/>
          </a:bodyPr>
          <a:lstStyle/>
          <a:p>
            <a:r>
              <a:rPr lang="ru-RU" dirty="0"/>
              <a:t> </a:t>
            </a:r>
            <a:r>
              <a:rPr lang="ru-RU" sz="2900" b="1" dirty="0">
                <a:latin typeface="Times New Roman" panose="02020603050405020304" pitchFamily="18" charset="0"/>
                <a:cs typeface="Times New Roman" panose="02020603050405020304" pitchFamily="18" charset="0"/>
              </a:rPr>
              <a:t>Смерть </a:t>
            </a:r>
            <a:r>
              <a:rPr lang="ru-RU" sz="2900" b="1" dirty="0" err="1">
                <a:latin typeface="Times New Roman" panose="02020603050405020304" pitchFamily="18" charset="0"/>
                <a:cs typeface="Times New Roman" panose="02020603050405020304" pitchFamily="18" charset="0"/>
              </a:rPr>
              <a:t>Озе</a:t>
            </a:r>
            <a:endParaRPr lang="ru-RU" sz="2900" dirty="0">
              <a:latin typeface="Times New Roman" panose="02020603050405020304" pitchFamily="18" charset="0"/>
              <a:cs typeface="Times New Roman" panose="02020603050405020304" pitchFamily="18" charset="0"/>
            </a:endParaRPr>
          </a:p>
        </p:txBody>
      </p:sp>
      <p:sp>
        <p:nvSpPr>
          <p:cNvPr id="4" name="Текст 3"/>
          <p:cNvSpPr>
            <a:spLocks noGrp="1"/>
          </p:cNvSpPr>
          <p:nvPr>
            <p:ph type="body" sz="half" idx="2"/>
          </p:nvPr>
        </p:nvSpPr>
        <p:spPr>
          <a:xfrm>
            <a:off x="839788" y="987425"/>
            <a:ext cx="10788620" cy="4881563"/>
          </a:xfrm>
        </p:spPr>
        <p:txBody>
          <a:bodyPr>
            <a:normAutofit/>
          </a:bodyPr>
          <a:lstStyle/>
          <a:p>
            <a:endParaRPr lang="ru-RU" sz="2600" dirty="0" smtClean="0">
              <a:latin typeface="Times New Roman" panose="02020603050405020304" pitchFamily="18" charset="0"/>
              <a:cs typeface="Times New Roman" panose="02020603050405020304" pitchFamily="18" charset="0"/>
            </a:endParaRPr>
          </a:p>
          <a:p>
            <a:r>
              <a:rPr lang="ru-RU" sz="2600" dirty="0" smtClean="0">
                <a:latin typeface="Times New Roman" panose="02020603050405020304" pitchFamily="18" charset="0"/>
                <a:cs typeface="Times New Roman" panose="02020603050405020304" pitchFamily="18" charset="0"/>
              </a:rPr>
              <a:t>Невероятно </a:t>
            </a:r>
            <a:r>
              <a:rPr lang="ru-RU" sz="2600" dirty="0">
                <a:latin typeface="Times New Roman" panose="02020603050405020304" pitchFamily="18" charset="0"/>
                <a:cs typeface="Times New Roman" panose="02020603050405020304" pitchFamily="18" charset="0"/>
              </a:rPr>
              <a:t>лиричный и трагичный номер. В нем Григу удается передать целую палитру чувств от сосредоточенности до отчаяния и безудержного порыва к осуществлению дальнего путешествия. Постепенно эмоциональная температура нарастает и доходит до кульминации с использованием хорала, как символа смерти и конечности человеческого пути. Но вдруг наступает тишина, сменяющаяся на тихую и удивительно светлую музыку. Струнные инструменты позволяют передать теплоту момента прощания матери и сына. Лишь хроматические интонации, как символы болезни, омрачают музыкальный материал. Сочинение поражает сдержанностью и лаконичностью и вместе с тем, чувственностью и возвышенной лирикой.</a:t>
            </a:r>
          </a:p>
        </p:txBody>
      </p:sp>
    </p:spTree>
    <p:extLst>
      <p:ext uri="{BB962C8B-B14F-4D97-AF65-F5344CB8AC3E}">
        <p14:creationId xmlns:p14="http://schemas.microsoft.com/office/powerpoint/2010/main" val="1098927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79894" y="987425"/>
            <a:ext cx="10475494" cy="4873625"/>
          </a:xfrm>
        </p:spPr>
        <p:txBody>
          <a:bodyPr>
            <a:normAutofit/>
          </a:bodyPr>
          <a:lstStyle/>
          <a:p>
            <a:pPr marL="0" indent="0">
              <a:buNone/>
            </a:pPr>
            <a:r>
              <a:rPr lang="ru-RU" b="1" i="0" dirty="0" smtClean="0">
                <a:solidFill>
                  <a:srgbClr val="252425"/>
                </a:solidFill>
                <a:effectLst/>
                <a:latin typeface="times new roman" panose="02020603050405020304" pitchFamily="18" charset="0"/>
              </a:rPr>
              <a:t>Танец </a:t>
            </a:r>
            <a:r>
              <a:rPr lang="ru-RU" b="1" i="0" dirty="0" err="1" smtClean="0">
                <a:solidFill>
                  <a:srgbClr val="252425"/>
                </a:solidFill>
                <a:effectLst/>
                <a:latin typeface="times new roman" panose="02020603050405020304" pitchFamily="18" charset="0"/>
              </a:rPr>
              <a:t>Анитры</a:t>
            </a:r>
            <a:endParaRPr lang="ru-RU" b="0" i="0" dirty="0" smtClean="0">
              <a:solidFill>
                <a:srgbClr val="252425"/>
              </a:solidFill>
              <a:effectLst/>
              <a:latin typeface="times new roman" panose="02020603050405020304" pitchFamily="18" charset="0"/>
            </a:endParaRPr>
          </a:p>
          <a:p>
            <a:r>
              <a:rPr lang="ru-RU" b="0" i="0" dirty="0" smtClean="0">
                <a:solidFill>
                  <a:srgbClr val="252425"/>
                </a:solidFill>
                <a:effectLst/>
                <a:latin typeface="times new roman" panose="02020603050405020304" pitchFamily="18" charset="0"/>
              </a:rPr>
              <a:t>Иллюстрация сцены танцующей </a:t>
            </a:r>
            <a:r>
              <a:rPr lang="ru-RU" b="0" i="0" dirty="0" err="1" smtClean="0">
                <a:solidFill>
                  <a:srgbClr val="252425"/>
                </a:solidFill>
                <a:effectLst/>
                <a:latin typeface="times new roman" panose="02020603050405020304" pitchFamily="18" charset="0"/>
              </a:rPr>
              <a:t>Анитры</a:t>
            </a:r>
            <a:r>
              <a:rPr lang="ru-RU" b="0" i="0" dirty="0" smtClean="0">
                <a:solidFill>
                  <a:srgbClr val="252425"/>
                </a:solidFill>
                <a:effectLst/>
                <a:latin typeface="times new roman" panose="02020603050405020304" pitchFamily="18" charset="0"/>
              </a:rPr>
              <a:t>, дочери шейха, сопровождается оригинальным танцем. Номер контрастен по сравнению с предыдущими сценами, связанными с норвежским колоритом. Гибкость, грациозность мелодии, и ее восточная красота подчеркивают ориентальный образ героини, сочетающей в себе пленительность и коварство. В качестве украшений композитор использует звенящие трели.</a:t>
            </a:r>
          </a:p>
          <a:p>
            <a:endParaRPr lang="ru-RU" dirty="0"/>
          </a:p>
        </p:txBody>
      </p:sp>
    </p:spTree>
    <p:extLst>
      <p:ext uri="{BB962C8B-B14F-4D97-AF65-F5344CB8AC3E}">
        <p14:creationId xmlns:p14="http://schemas.microsoft.com/office/powerpoint/2010/main" val="2742031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80596"/>
          </a:xfrm>
        </p:spPr>
        <p:txBody>
          <a:bodyPr>
            <a:normAutofit/>
          </a:bodyPr>
          <a:lstStyle/>
          <a:p>
            <a:pPr algn="ctr"/>
            <a:r>
              <a:rPr lang="ru-RU" sz="2900" b="1" dirty="0" smtClean="0">
                <a:latin typeface="Times New Roman" panose="02020603050405020304" pitchFamily="18" charset="0"/>
                <a:cs typeface="Times New Roman" panose="02020603050405020304" pitchFamily="18" charset="0"/>
              </a:rPr>
              <a:t>В пещере горного короля</a:t>
            </a:r>
            <a:endParaRPr lang="ru-RU" sz="2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r>
              <a:rPr lang="ru-RU" dirty="0"/>
              <a:t> </a:t>
            </a:r>
            <a:r>
              <a:rPr lang="ru-RU" sz="2600" dirty="0" smtClean="0">
                <a:latin typeface="Times New Roman" panose="02020603050405020304" pitchFamily="18" charset="0"/>
                <a:cs typeface="Times New Roman" panose="02020603050405020304" pitchFamily="18" charset="0"/>
              </a:rPr>
              <a:t>Мрачное </a:t>
            </a:r>
            <a:r>
              <a:rPr lang="ru-RU" sz="2600" dirty="0">
                <a:latin typeface="Times New Roman" panose="02020603050405020304" pitchFamily="18" charset="0"/>
                <a:cs typeface="Times New Roman" panose="02020603050405020304" pitchFamily="18" charset="0"/>
              </a:rPr>
              <a:t>царство </a:t>
            </a:r>
            <a:r>
              <a:rPr lang="ru-RU" sz="2600" dirty="0" err="1">
                <a:latin typeface="Times New Roman" panose="02020603050405020304" pitchFamily="18" charset="0"/>
                <a:cs typeface="Times New Roman" panose="02020603050405020304" pitchFamily="18" charset="0"/>
              </a:rPr>
              <a:t>Доврского</a:t>
            </a:r>
            <a:r>
              <a:rPr lang="ru-RU" sz="2600" dirty="0">
                <a:latin typeface="Times New Roman" panose="02020603050405020304" pitchFamily="18" charset="0"/>
                <a:cs typeface="Times New Roman" panose="02020603050405020304" pitchFamily="18" charset="0"/>
              </a:rPr>
              <a:t> деда озвучено в тембрах низких струнных и фагота. Постепенно звучность приобретает все большую насыщенность и динамику. Мелодия немного примитивна, напоминает смесь шотландских мотивов и марша. С каждым тактом он набирает обороты, что приводит к кульминационному построению. Весь оркестр грохочет и поражает мощью и величественной полнотой звучания. Изумительна оркестровка. Особенно выделяются ударные инструменты, создающие не только ритмическую поступь, но и динамическую лавину, завершающую первую сюиту</a:t>
            </a:r>
            <a:r>
              <a:rPr lang="ru-RU" sz="2600" dirty="0" smtClean="0">
                <a:latin typeface="Times New Roman" panose="02020603050405020304" pitchFamily="18" charset="0"/>
                <a:cs typeface="Times New Roman" panose="02020603050405020304" pitchFamily="18" charset="0"/>
              </a:rPr>
              <a:t>.</a:t>
            </a:r>
            <a:endParaRPr lang="ru-RU"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4903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2860"/>
            <a:ext cx="10515600" cy="5504103"/>
          </a:xfrm>
        </p:spPr>
        <p:txBody>
          <a:bodyPr/>
          <a:lstStyle/>
          <a:p>
            <a:pPr marL="0" indent="0">
              <a:buNone/>
            </a:pPr>
            <a:r>
              <a:rPr lang="ru-RU" b="1" i="0" dirty="0" smtClean="0">
                <a:solidFill>
                  <a:srgbClr val="252425"/>
                </a:solidFill>
                <a:effectLst/>
                <a:latin typeface="times new roman" panose="02020603050405020304" pitchFamily="18" charset="0"/>
              </a:rPr>
              <a:t> Жалоба Ингрид</a:t>
            </a:r>
            <a:endParaRPr lang="ru-RU" b="0" i="0" dirty="0" smtClean="0">
              <a:solidFill>
                <a:srgbClr val="252425"/>
              </a:solidFill>
              <a:effectLst/>
              <a:latin typeface="times new roman" panose="02020603050405020304" pitchFamily="18" charset="0"/>
            </a:endParaRPr>
          </a:p>
          <a:p>
            <a:r>
              <a:rPr lang="ru-RU" b="0" i="0" dirty="0" smtClean="0">
                <a:solidFill>
                  <a:srgbClr val="252425"/>
                </a:solidFill>
                <a:effectLst/>
                <a:latin typeface="times new roman" panose="02020603050405020304" pitchFamily="18" charset="0"/>
              </a:rPr>
              <a:t>Яркая </a:t>
            </a:r>
            <a:r>
              <a:rPr lang="ru-RU" b="0" i="0" dirty="0" err="1" smtClean="0">
                <a:solidFill>
                  <a:srgbClr val="252425"/>
                </a:solidFill>
                <a:effectLst/>
                <a:latin typeface="times new roman" panose="02020603050405020304" pitchFamily="18" charset="0"/>
              </a:rPr>
              <a:t>многохарактерная</a:t>
            </a:r>
            <a:r>
              <a:rPr lang="ru-RU" b="0" i="0" dirty="0" smtClean="0">
                <a:solidFill>
                  <a:srgbClr val="252425"/>
                </a:solidFill>
                <a:effectLst/>
                <a:latin typeface="times new roman" panose="02020603050405020304" pitchFamily="18" charset="0"/>
              </a:rPr>
              <a:t> зарисовка открывается небольшим эпизодом в стремительном темпе. Использование всех инструментов, за исключением тяжелой меди позволяет сразу привлечь внимание. Это гнев похищенной невесты. Продолжает миниатюру тема, имеющая прямое отношение к норвежскому фольклору, а именно свадебный народный танец. Секундовые интонации – это изображение плача невесты, продолжаются протяжной мелодией и завершается неистовым материалом вступления.</a:t>
            </a:r>
          </a:p>
          <a:p>
            <a:endParaRPr lang="ru-RU" dirty="0"/>
          </a:p>
        </p:txBody>
      </p:sp>
    </p:spTree>
    <p:extLst>
      <p:ext uri="{BB962C8B-B14F-4D97-AF65-F5344CB8AC3E}">
        <p14:creationId xmlns:p14="http://schemas.microsoft.com/office/powerpoint/2010/main" val="1431830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9275"/>
          </a:xfrm>
        </p:spPr>
        <p:txBody>
          <a:bodyPr>
            <a:normAutofit/>
          </a:bodyPr>
          <a:lstStyle/>
          <a:p>
            <a:pPr algn="ctr"/>
            <a:r>
              <a:rPr lang="ru-RU" sz="2600" b="1" i="0" dirty="0" smtClean="0">
                <a:solidFill>
                  <a:srgbClr val="252425"/>
                </a:solidFill>
                <a:effectLst/>
                <a:latin typeface="times new roman" panose="02020603050405020304" pitchFamily="18" charset="0"/>
              </a:rPr>
              <a:t>Арабский танец</a:t>
            </a:r>
            <a:endParaRPr lang="ru-RU" sz="2600" dirty="0"/>
          </a:p>
        </p:txBody>
      </p:sp>
      <p:sp>
        <p:nvSpPr>
          <p:cNvPr id="3" name="Объект 2"/>
          <p:cNvSpPr>
            <a:spLocks noGrp="1"/>
          </p:cNvSpPr>
          <p:nvPr>
            <p:ph sz="half" idx="1"/>
          </p:nvPr>
        </p:nvSpPr>
        <p:spPr>
          <a:xfrm>
            <a:off x="838200" y="1069675"/>
            <a:ext cx="5181600" cy="5107288"/>
          </a:xfrm>
        </p:spPr>
        <p:txBody>
          <a:bodyPr/>
          <a:lstStyle/>
          <a:p>
            <a:r>
              <a:rPr lang="ru-RU" dirty="0"/>
              <a:t>Жара аравийской пустыни. Пер </a:t>
            </a:r>
            <a:r>
              <a:rPr lang="ru-RU" dirty="0" err="1"/>
              <a:t>Гюнт</a:t>
            </a:r>
            <a:r>
              <a:rPr lang="ru-RU" dirty="0"/>
              <a:t> бродит, проходя сквозь зыбучие пески. Он слышит изломанную мелодию в исполнении высоких духовых инструментов. Чёткий ритм большого барабана заставляет буквально пускаться в пляс. Постепенно извилистая мелодия переходит в партию струнных инструментов, воссоздавая </a:t>
            </a:r>
            <a:r>
              <a:rPr lang="ru-RU" dirty="0" err="1"/>
              <a:t>ориентальность</a:t>
            </a:r>
            <a:r>
              <a:rPr lang="ru-RU" dirty="0"/>
              <a:t> восточной музыки.</a:t>
            </a:r>
          </a:p>
        </p:txBody>
      </p:sp>
      <p:pic>
        <p:nvPicPr>
          <p:cNvPr id="7170" name="Picture 2" descr="ÐÐµÑ ÐÑÐ½Ñ ÐÑÐ°Ð±ÑÐºÐ¸Ð¹ ÑÐ°Ð½ÐµÑ"/>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562161" y="1069676"/>
            <a:ext cx="5303111" cy="4951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423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1102"/>
            <a:ext cx="10515600" cy="5555861"/>
          </a:xfrm>
        </p:spPr>
        <p:txBody>
          <a:bodyPr/>
          <a:lstStyle/>
          <a:p>
            <a:pPr marL="0" indent="0">
              <a:buNone/>
            </a:pPr>
            <a:r>
              <a:rPr lang="ru-RU" b="1" i="0" dirty="0" smtClean="0">
                <a:solidFill>
                  <a:srgbClr val="252425"/>
                </a:solidFill>
                <a:effectLst/>
                <a:latin typeface="times new roman" panose="02020603050405020304" pitchFamily="18" charset="0"/>
              </a:rPr>
              <a:t> Возвращение Пера </a:t>
            </a:r>
            <a:r>
              <a:rPr lang="ru-RU" b="1" i="0" dirty="0" err="1" smtClean="0">
                <a:solidFill>
                  <a:srgbClr val="252425"/>
                </a:solidFill>
                <a:effectLst/>
                <a:latin typeface="times new roman" panose="02020603050405020304" pitchFamily="18" charset="0"/>
              </a:rPr>
              <a:t>Гюнта</a:t>
            </a:r>
            <a:endParaRPr lang="ru-RU" b="0" i="0" dirty="0" smtClean="0">
              <a:solidFill>
                <a:srgbClr val="252425"/>
              </a:solidFill>
              <a:effectLst/>
              <a:latin typeface="times new roman" panose="02020603050405020304" pitchFamily="18" charset="0"/>
            </a:endParaRPr>
          </a:p>
          <a:p>
            <a:r>
              <a:rPr lang="ru-RU" b="0" i="0" dirty="0" smtClean="0">
                <a:solidFill>
                  <a:srgbClr val="252425"/>
                </a:solidFill>
                <a:effectLst/>
                <a:latin typeface="times new roman" panose="02020603050405020304" pitchFamily="18" charset="0"/>
              </a:rPr>
              <a:t>Годы странствий наложили видимый след на Пер </a:t>
            </a:r>
            <a:r>
              <a:rPr lang="ru-RU" b="0" i="0" dirty="0" err="1" smtClean="0">
                <a:solidFill>
                  <a:srgbClr val="252425"/>
                </a:solidFill>
                <a:effectLst/>
                <a:latin typeface="times new roman" panose="02020603050405020304" pitchFamily="18" charset="0"/>
              </a:rPr>
              <a:t>Гюнта</a:t>
            </a:r>
            <a:r>
              <a:rPr lang="ru-RU" b="0" i="0" dirty="0" smtClean="0">
                <a:solidFill>
                  <a:srgbClr val="252425"/>
                </a:solidFill>
                <a:effectLst/>
                <a:latin typeface="times new roman" panose="02020603050405020304" pitchFamily="18" charset="0"/>
              </a:rPr>
              <a:t>, и вот, он решил вернуться обратно. Но и здесь его ждут трудности. Море неспокойно, стихия бушует, волны вздымаются все выше и выше. Это стихийное бедствие использовано, как аллегория личной трагедии. Жизнь прожита зря, скитания не принесли ничего, кроме морщин на лице. Номер можно считать не только смысловой, но и трагической кульминацией.</a:t>
            </a:r>
          </a:p>
          <a:p>
            <a:endParaRPr lang="ru-RU" dirty="0"/>
          </a:p>
        </p:txBody>
      </p:sp>
    </p:spTree>
    <p:extLst>
      <p:ext uri="{BB962C8B-B14F-4D97-AF65-F5344CB8AC3E}">
        <p14:creationId xmlns:p14="http://schemas.microsoft.com/office/powerpoint/2010/main" val="1222483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839788" y="328821"/>
            <a:ext cx="5353978" cy="5864945"/>
          </a:xfrm>
        </p:spPr>
        <p:txBody>
          <a:bodyPr>
            <a:noAutofit/>
          </a:bodyPr>
          <a:lstStyle/>
          <a:p>
            <a:r>
              <a:rPr lang="ru-RU" sz="2400" dirty="0" smtClean="0">
                <a:latin typeface="Times New Roman" panose="02020603050405020304" pitchFamily="18" charset="0"/>
                <a:cs typeface="Times New Roman" panose="02020603050405020304" pitchFamily="18" charset="0"/>
              </a:rPr>
              <a:t>Музыкальное сопровождение к театральному спектаклю, а впоследствии и две сюиты «Пер </a:t>
            </a:r>
            <a:r>
              <a:rPr lang="ru-RU" sz="2400" dirty="0" err="1" smtClean="0">
                <a:latin typeface="Times New Roman" panose="02020603050405020304" pitchFamily="18" charset="0"/>
                <a:cs typeface="Times New Roman" panose="02020603050405020304" pitchFamily="18" charset="0"/>
              </a:rPr>
              <a:t>Гюнт</a:t>
            </a:r>
            <a:r>
              <a:rPr lang="ru-RU" sz="2400" dirty="0" smtClean="0">
                <a:latin typeface="Times New Roman" panose="02020603050405020304" pitchFamily="18" charset="0"/>
                <a:cs typeface="Times New Roman" panose="02020603050405020304" pitchFamily="18" charset="0"/>
              </a:rPr>
              <a:t>» по праву входят в золотую коллекцию шедевров мирового искусства. Сотрудничество известного поэта и драматурга Генрика Ибсена с Эдвардом Григом принесло миру не только удивительную постановку, но и превосходную музыку. Узнать историю создания сочинения, прочитать интересные факты и сюжет, послушать композиции в исполнении лучших музыкантов современности, а также изучить музыкальную характеристику наиболее известных номеров можно в моей презентации.</a:t>
            </a:r>
          </a:p>
          <a:p>
            <a:endParaRPr lang="ru-RU" sz="2400" dirty="0"/>
          </a:p>
        </p:txBody>
      </p:sp>
      <p:pic>
        <p:nvPicPr>
          <p:cNvPr id="5" name="Picture 2" descr="Ð­Ð´Ð²Ð°ÑÐ´ ÐÑÐ¸Ð³ Â«ÐÐµÑ ÐÑÐ½ÑÂ»"/>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93766" y="328821"/>
            <a:ext cx="5830827" cy="5519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9511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949411"/>
          </a:xfrm>
        </p:spPr>
        <p:txBody>
          <a:bodyPr>
            <a:normAutofit/>
          </a:bodyPr>
          <a:lstStyle/>
          <a:p>
            <a:r>
              <a:rPr lang="ru-RU" sz="3200" b="1" i="0" dirty="0" smtClean="0">
                <a:solidFill>
                  <a:srgbClr val="252425"/>
                </a:solidFill>
                <a:effectLst/>
                <a:latin typeface="times new roman" panose="02020603050405020304" pitchFamily="18" charset="0"/>
              </a:rPr>
              <a:t>Песня </a:t>
            </a:r>
            <a:r>
              <a:rPr lang="ru-RU" sz="3200" b="1" i="0" dirty="0" err="1" smtClean="0">
                <a:solidFill>
                  <a:srgbClr val="252425"/>
                </a:solidFill>
                <a:effectLst/>
                <a:latin typeface="times new roman" panose="02020603050405020304" pitchFamily="18" charset="0"/>
              </a:rPr>
              <a:t>Сольвейг</a:t>
            </a:r>
            <a:r>
              <a:rPr lang="ru-RU" sz="3200" b="1" i="0" dirty="0" smtClean="0">
                <a:solidFill>
                  <a:srgbClr val="252425"/>
                </a:solidFill>
                <a:effectLst/>
                <a:latin typeface="times new roman" panose="02020603050405020304" pitchFamily="18" charset="0"/>
              </a:rPr>
              <a:t/>
            </a:r>
            <a:br>
              <a:rPr lang="ru-RU" sz="3200" b="1" i="0" dirty="0" smtClean="0">
                <a:solidFill>
                  <a:srgbClr val="252425"/>
                </a:solidFill>
                <a:effectLst/>
                <a:latin typeface="times new roman" panose="02020603050405020304" pitchFamily="18" charset="0"/>
              </a:rPr>
            </a:br>
            <a:r>
              <a:rPr lang="ru-RU" sz="3200" b="0" i="0" dirty="0" smtClean="0">
                <a:solidFill>
                  <a:srgbClr val="252425"/>
                </a:solidFill>
                <a:effectLst/>
                <a:latin typeface="times new roman" panose="02020603050405020304" pitchFamily="18" charset="0"/>
              </a:rPr>
              <a:t/>
            </a:r>
            <a:br>
              <a:rPr lang="ru-RU" sz="3200" b="0" i="0" dirty="0" smtClean="0">
                <a:solidFill>
                  <a:srgbClr val="252425"/>
                </a:solidFill>
                <a:effectLst/>
                <a:latin typeface="times new roman" panose="02020603050405020304" pitchFamily="18" charset="0"/>
              </a:rPr>
            </a:br>
            <a:r>
              <a:rPr lang="ru-RU" sz="3200" b="0" i="0" dirty="0" smtClean="0">
                <a:solidFill>
                  <a:srgbClr val="252425"/>
                </a:solidFill>
                <a:effectLst/>
                <a:latin typeface="times new roman" panose="02020603050405020304" pitchFamily="18" charset="0"/>
              </a:rPr>
              <a:t>Лирическая песня </a:t>
            </a:r>
            <a:r>
              <a:rPr lang="ru-RU" sz="3200" b="0" i="0" dirty="0" err="1" smtClean="0">
                <a:solidFill>
                  <a:srgbClr val="252425"/>
                </a:solidFill>
                <a:effectLst/>
                <a:latin typeface="times new roman" panose="02020603050405020304" pitchFamily="18" charset="0"/>
              </a:rPr>
              <a:t>Сольвейг</a:t>
            </a:r>
            <a:r>
              <a:rPr lang="ru-RU" sz="3200" b="0" i="0" dirty="0" smtClean="0">
                <a:solidFill>
                  <a:srgbClr val="252425"/>
                </a:solidFill>
                <a:effectLst/>
                <a:latin typeface="times new roman" panose="02020603050405020304" pitchFamily="18" charset="0"/>
              </a:rPr>
              <a:t> завершает сюиту. Двое на пустой дороге встретились спустя десятилетия. Они уже не молоды, годы никого не щадят. Но верная </a:t>
            </a:r>
            <a:r>
              <a:rPr lang="ru-RU" sz="3200" b="0" i="0" dirty="0" err="1" smtClean="0">
                <a:solidFill>
                  <a:srgbClr val="252425"/>
                </a:solidFill>
                <a:effectLst/>
                <a:latin typeface="times new roman" panose="02020603050405020304" pitchFamily="18" charset="0"/>
              </a:rPr>
              <a:t>Сольвейг</a:t>
            </a:r>
            <a:r>
              <a:rPr lang="ru-RU" sz="3200" b="0" i="0" dirty="0" smtClean="0">
                <a:solidFill>
                  <a:srgbClr val="252425"/>
                </a:solidFill>
                <a:effectLst/>
                <a:latin typeface="times new roman" panose="02020603050405020304" pitchFamily="18" charset="0"/>
              </a:rPr>
              <a:t> всегда знала, что дождется Пер </a:t>
            </a:r>
            <a:r>
              <a:rPr lang="ru-RU" sz="3200" b="0" i="0" dirty="0" err="1" smtClean="0">
                <a:solidFill>
                  <a:srgbClr val="252425"/>
                </a:solidFill>
                <a:effectLst/>
                <a:latin typeface="times new roman" panose="02020603050405020304" pitchFamily="18" charset="0"/>
              </a:rPr>
              <a:t>Гюнта</a:t>
            </a:r>
            <a:r>
              <a:rPr lang="ru-RU" sz="3200" b="0" i="0" dirty="0" smtClean="0">
                <a:solidFill>
                  <a:srgbClr val="252425"/>
                </a:solidFill>
                <a:effectLst/>
                <a:latin typeface="times new roman" panose="02020603050405020304" pitchFamily="18" charset="0"/>
              </a:rPr>
              <a:t>. Изящная, нежная музыка, наполнена искренностью. В ее образе композитор хочет воплотить черты родины, поэтому использует подлинную народную мелодию. Чистота, мудрость и поэтичность – вот, что характеризует героиню.</a:t>
            </a:r>
            <a:r>
              <a:rPr lang="ru-RU" b="0" i="0" dirty="0" smtClean="0">
                <a:solidFill>
                  <a:srgbClr val="252425"/>
                </a:solidFill>
                <a:effectLst/>
                <a:latin typeface="times new roman" panose="02020603050405020304" pitchFamily="18" charset="0"/>
              </a:rPr>
              <a:t/>
            </a:r>
            <a:br>
              <a:rPr lang="ru-RU" b="0" i="0" dirty="0" smtClean="0">
                <a:solidFill>
                  <a:srgbClr val="252425"/>
                </a:solidFill>
                <a:effectLst/>
                <a:latin typeface="times new roman" panose="02020603050405020304" pitchFamily="18" charset="0"/>
              </a:rPr>
            </a:br>
            <a:endParaRPr lang="ru-RU" dirty="0"/>
          </a:p>
        </p:txBody>
      </p:sp>
    </p:spTree>
    <p:extLst>
      <p:ext uri="{BB962C8B-B14F-4D97-AF65-F5344CB8AC3E}">
        <p14:creationId xmlns:p14="http://schemas.microsoft.com/office/powerpoint/2010/main" val="907821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838200" y="365126"/>
            <a:ext cx="10515600" cy="324988"/>
          </a:xfrm>
        </p:spPr>
        <p:txBody>
          <a:bodyPr>
            <a:normAutofit fontScale="90000"/>
          </a:bodyPr>
          <a:lstStyle/>
          <a:p>
            <a:pPr algn="ctr"/>
            <a:r>
              <a:rPr lang="ru-RU" sz="2600" b="1" i="0" dirty="0" smtClean="0">
                <a:solidFill>
                  <a:schemeClr val="tx1">
                    <a:lumMod val="95000"/>
                    <a:lumOff val="5000"/>
                  </a:schemeClr>
                </a:solidFill>
                <a:effectLst/>
                <a:latin typeface="times new roman" panose="02020603050405020304" pitchFamily="18" charset="0"/>
              </a:rPr>
              <a:t>Использование музыки в кинематографе</a:t>
            </a:r>
            <a:endParaRPr lang="ru-RU" sz="2600" dirty="0">
              <a:solidFill>
                <a:schemeClr val="tx1">
                  <a:lumMod val="95000"/>
                  <a:lumOff val="5000"/>
                </a:schemeClr>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3696779845"/>
              </p:ext>
            </p:extLst>
          </p:nvPr>
        </p:nvGraphicFramePr>
        <p:xfrm>
          <a:off x="838200" y="690114"/>
          <a:ext cx="10669438" cy="5727943"/>
        </p:xfrm>
        <a:graphic>
          <a:graphicData uri="http://schemas.openxmlformats.org/drawingml/2006/table">
            <a:tbl>
              <a:tblPr firstRow="1" bandRow="1">
                <a:tableStyleId>{21E4AEA4-8DFA-4A89-87EB-49C32662AFE0}</a:tableStyleId>
              </a:tblPr>
              <a:tblGrid>
                <a:gridCol w="5334719"/>
                <a:gridCol w="5334719"/>
              </a:tblGrid>
              <a:tr h="355892">
                <a:tc rowSpan="5">
                  <a:txBody>
                    <a:bodyPr/>
                    <a:lstStyle/>
                    <a:p>
                      <a:pPr algn="ctr"/>
                      <a:r>
                        <a:rPr lang="ru-RU" sz="1400" dirty="0">
                          <a:effectLst/>
                          <a:latin typeface="times new roman" panose="02020603050405020304" pitchFamily="18" charset="0"/>
                        </a:rPr>
                        <a:t>Утро</a:t>
                      </a:r>
                      <a:endParaRPr lang="ru-RU" dirty="0">
                        <a:effectLst/>
                      </a:endParaRPr>
                    </a:p>
                  </a:txBody>
                  <a:tcPr anchor="ctr"/>
                </a:tc>
                <a:tc>
                  <a:txBody>
                    <a:bodyPr/>
                    <a:lstStyle/>
                    <a:p>
                      <a:pPr algn="ctr"/>
                      <a:r>
                        <a:rPr lang="ru-RU" sz="1400" dirty="0">
                          <a:effectLst/>
                          <a:latin typeface="times new roman" panose="02020603050405020304" pitchFamily="18" charset="0"/>
                        </a:rPr>
                        <a:t> Счастье (2017)</a:t>
                      </a:r>
                      <a:endParaRPr lang="ru-RU" dirty="0">
                        <a:effectLst/>
                      </a:endParaRPr>
                    </a:p>
                  </a:txBody>
                  <a:tcPr anchor="ctr"/>
                </a:tc>
              </a:tr>
              <a:tr h="355892">
                <a:tc vMerge="1">
                  <a:txBody>
                    <a:bodyPr/>
                    <a:lstStyle/>
                    <a:p>
                      <a:endParaRPr lang="ru-RU"/>
                    </a:p>
                  </a:txBody>
                  <a:tcPr/>
                </a:tc>
                <a:tc>
                  <a:txBody>
                    <a:bodyPr/>
                    <a:lstStyle/>
                    <a:p>
                      <a:pPr algn="ctr"/>
                      <a:r>
                        <a:rPr lang="ru-RU" sz="1400" dirty="0">
                          <a:effectLst/>
                          <a:latin typeface="times new roman" panose="02020603050405020304" pitchFamily="18" charset="0"/>
                        </a:rPr>
                        <a:t> Австралийский ниндзя (2017)</a:t>
                      </a:r>
                      <a:endParaRPr lang="ru-RU" dirty="0">
                        <a:effectLst/>
                      </a:endParaRPr>
                    </a:p>
                  </a:txBody>
                  <a:tcPr anchor="ctr"/>
                </a:tc>
              </a:tr>
              <a:tr h="355892">
                <a:tc vMerge="1">
                  <a:txBody>
                    <a:bodyPr/>
                    <a:lstStyle/>
                    <a:p>
                      <a:endParaRPr lang="ru-RU"/>
                    </a:p>
                  </a:txBody>
                  <a:tcPr/>
                </a:tc>
                <a:tc>
                  <a:txBody>
                    <a:bodyPr/>
                    <a:lstStyle/>
                    <a:p>
                      <a:pPr algn="ctr"/>
                      <a:r>
                        <a:rPr lang="ru-RU" sz="1400" dirty="0">
                          <a:effectLst/>
                          <a:latin typeface="times new roman" panose="02020603050405020304" pitchFamily="18" charset="0"/>
                        </a:rPr>
                        <a:t> Мальчики и девочки (2017)</a:t>
                      </a:r>
                      <a:endParaRPr lang="ru-RU" dirty="0">
                        <a:effectLst/>
                      </a:endParaRPr>
                    </a:p>
                  </a:txBody>
                  <a:tcPr anchor="ctr"/>
                </a:tc>
              </a:tr>
              <a:tr h="355892">
                <a:tc vMerge="1">
                  <a:txBody>
                    <a:bodyPr/>
                    <a:lstStyle/>
                    <a:p>
                      <a:endParaRPr lang="ru-RU"/>
                    </a:p>
                  </a:txBody>
                  <a:tcPr/>
                </a:tc>
                <a:tc>
                  <a:txBody>
                    <a:bodyPr/>
                    <a:lstStyle/>
                    <a:p>
                      <a:pPr algn="ctr"/>
                      <a:r>
                        <a:rPr lang="ru-RU" sz="1400" dirty="0">
                          <a:effectLst/>
                          <a:latin typeface="times new roman" panose="02020603050405020304" pitchFamily="18" charset="0"/>
                        </a:rPr>
                        <a:t> Книга жизни (2014)</a:t>
                      </a:r>
                      <a:endParaRPr lang="ru-RU" dirty="0">
                        <a:effectLst/>
                      </a:endParaRPr>
                    </a:p>
                  </a:txBody>
                  <a:tcPr anchor="ctr"/>
                </a:tc>
              </a:tr>
              <a:tr h="389563">
                <a:tc vMerge="1">
                  <a:txBody>
                    <a:bodyPr/>
                    <a:lstStyle/>
                    <a:p>
                      <a:endParaRPr lang="ru-RU"/>
                    </a:p>
                  </a:txBody>
                  <a:tcPr/>
                </a:tc>
                <a:tc>
                  <a:txBody>
                    <a:bodyPr/>
                    <a:lstStyle/>
                    <a:p>
                      <a:pPr algn="ctr"/>
                      <a:r>
                        <a:rPr lang="ru-RU" sz="1400" dirty="0">
                          <a:effectLst/>
                          <a:latin typeface="times new roman" panose="02020603050405020304" pitchFamily="18" charset="0"/>
                        </a:rPr>
                        <a:t> Семейка </a:t>
                      </a:r>
                      <a:r>
                        <a:rPr lang="ru-RU" sz="1400" dirty="0" err="1">
                          <a:effectLst/>
                          <a:latin typeface="times new roman" panose="02020603050405020304" pitchFamily="18" charset="0"/>
                        </a:rPr>
                        <a:t>Крудс</a:t>
                      </a:r>
                      <a:r>
                        <a:rPr lang="ru-RU" sz="1400" dirty="0">
                          <a:effectLst/>
                          <a:latin typeface="times new roman" panose="02020603050405020304" pitchFamily="18" charset="0"/>
                        </a:rPr>
                        <a:t> (2013)</a:t>
                      </a:r>
                      <a:endParaRPr lang="ru-RU" dirty="0">
                        <a:effectLst/>
                      </a:endParaRPr>
                    </a:p>
                  </a:txBody>
                  <a:tcPr anchor="ctr"/>
                </a:tc>
              </a:tr>
              <a:tr h="355892">
                <a:tc rowSpan="4">
                  <a:txBody>
                    <a:bodyPr/>
                    <a:lstStyle/>
                    <a:p>
                      <a:pPr algn="ctr"/>
                      <a:r>
                        <a:rPr lang="ru-RU" sz="1400" dirty="0">
                          <a:effectLst/>
                          <a:latin typeface="times new roman" panose="02020603050405020304" pitchFamily="18" charset="0"/>
                        </a:rPr>
                        <a:t>В пещере горного короля</a:t>
                      </a:r>
                      <a:endParaRPr lang="ru-RU" dirty="0">
                        <a:effectLst/>
                      </a:endParaRPr>
                    </a:p>
                  </a:txBody>
                  <a:tcPr anchor="ctr"/>
                </a:tc>
                <a:tc>
                  <a:txBody>
                    <a:bodyPr/>
                    <a:lstStyle/>
                    <a:p>
                      <a:pPr algn="ctr"/>
                      <a:r>
                        <a:rPr lang="ru-RU" sz="1400" dirty="0">
                          <a:effectLst/>
                          <a:latin typeface="times new roman" panose="02020603050405020304" pitchFamily="18" charset="0"/>
                        </a:rPr>
                        <a:t> Мерли (2016)</a:t>
                      </a:r>
                      <a:endParaRPr lang="ru-RU" dirty="0">
                        <a:effectLst/>
                      </a:endParaRPr>
                    </a:p>
                  </a:txBody>
                  <a:tcPr anchor="ctr"/>
                </a:tc>
              </a:tr>
              <a:tr h="355892">
                <a:tc vMerge="1">
                  <a:txBody>
                    <a:bodyPr/>
                    <a:lstStyle/>
                    <a:p>
                      <a:endParaRPr lang="ru-RU"/>
                    </a:p>
                  </a:txBody>
                  <a:tcPr/>
                </a:tc>
                <a:tc>
                  <a:txBody>
                    <a:bodyPr/>
                    <a:lstStyle/>
                    <a:p>
                      <a:pPr algn="ctr"/>
                      <a:r>
                        <a:rPr lang="ru-RU" sz="1400" dirty="0">
                          <a:effectLst/>
                          <a:latin typeface="times new roman" panose="02020603050405020304" pitchFamily="18" charset="0"/>
                        </a:rPr>
                        <a:t> Американская семейка (2013)</a:t>
                      </a:r>
                      <a:endParaRPr lang="ru-RU" dirty="0">
                        <a:effectLst/>
                      </a:endParaRPr>
                    </a:p>
                  </a:txBody>
                  <a:tcPr anchor="ctr"/>
                </a:tc>
              </a:tr>
              <a:tr h="355892">
                <a:tc vMerge="1">
                  <a:txBody>
                    <a:bodyPr/>
                    <a:lstStyle/>
                    <a:p>
                      <a:endParaRPr lang="ru-RU"/>
                    </a:p>
                  </a:txBody>
                  <a:tcPr/>
                </a:tc>
                <a:tc>
                  <a:txBody>
                    <a:bodyPr/>
                    <a:lstStyle/>
                    <a:p>
                      <a:pPr algn="ctr"/>
                      <a:r>
                        <a:rPr lang="ru-RU" sz="1400" dirty="0">
                          <a:effectLst/>
                          <a:latin typeface="times new roman" panose="02020603050405020304" pitchFamily="18" charset="0"/>
                        </a:rPr>
                        <a:t> Агент Джонни Инглиш: Перезагрузка (2011)</a:t>
                      </a:r>
                      <a:endParaRPr lang="ru-RU" dirty="0">
                        <a:effectLst/>
                      </a:endParaRPr>
                    </a:p>
                  </a:txBody>
                  <a:tcPr anchor="ctr"/>
                </a:tc>
              </a:tr>
              <a:tr h="355892">
                <a:tc vMerge="1">
                  <a:txBody>
                    <a:bodyPr/>
                    <a:lstStyle/>
                    <a:p>
                      <a:endParaRPr lang="ru-RU"/>
                    </a:p>
                  </a:txBody>
                  <a:tcPr/>
                </a:tc>
                <a:tc>
                  <a:txBody>
                    <a:bodyPr/>
                    <a:lstStyle/>
                    <a:p>
                      <a:pPr algn="ctr"/>
                      <a:r>
                        <a:rPr lang="ru-RU" sz="1400" dirty="0">
                          <a:effectLst/>
                          <a:latin typeface="times new roman" panose="02020603050405020304" pitchFamily="18" charset="0"/>
                        </a:rPr>
                        <a:t> Социальная сеть (2010)</a:t>
                      </a:r>
                      <a:endParaRPr lang="ru-RU" dirty="0">
                        <a:effectLst/>
                      </a:endParaRPr>
                    </a:p>
                  </a:txBody>
                  <a:tcPr anchor="ctr"/>
                </a:tc>
              </a:tr>
              <a:tr h="355892">
                <a:tc rowSpan="2">
                  <a:txBody>
                    <a:bodyPr/>
                    <a:lstStyle/>
                    <a:p>
                      <a:pPr algn="ctr"/>
                      <a:r>
                        <a:rPr lang="ru-RU" sz="1400">
                          <a:effectLst/>
                          <a:latin typeface="times new roman" panose="02020603050405020304" pitchFamily="18" charset="0"/>
                        </a:rPr>
                        <a:t>Смерть Озе</a:t>
                      </a:r>
                      <a:endParaRPr lang="ru-RU">
                        <a:effectLst/>
                      </a:endParaRPr>
                    </a:p>
                  </a:txBody>
                  <a:tcPr anchor="ctr"/>
                </a:tc>
                <a:tc>
                  <a:txBody>
                    <a:bodyPr/>
                    <a:lstStyle/>
                    <a:p>
                      <a:pPr algn="ctr"/>
                      <a:r>
                        <a:rPr lang="ru-RU" sz="1400" dirty="0">
                          <a:effectLst/>
                          <a:latin typeface="times new roman" panose="02020603050405020304" pitchFamily="18" charset="0"/>
                        </a:rPr>
                        <a:t> Неруда (2016)</a:t>
                      </a:r>
                      <a:endParaRPr lang="ru-RU" dirty="0">
                        <a:effectLst/>
                      </a:endParaRPr>
                    </a:p>
                  </a:txBody>
                  <a:tcPr anchor="ctr"/>
                </a:tc>
              </a:tr>
              <a:tr h="355892">
                <a:tc vMerge="1">
                  <a:txBody>
                    <a:bodyPr/>
                    <a:lstStyle/>
                    <a:p>
                      <a:endParaRPr lang="ru-RU"/>
                    </a:p>
                  </a:txBody>
                  <a:tcPr/>
                </a:tc>
                <a:tc>
                  <a:txBody>
                    <a:bodyPr/>
                    <a:lstStyle/>
                    <a:p>
                      <a:pPr algn="ctr"/>
                      <a:r>
                        <a:rPr lang="ru-RU" sz="1400" dirty="0">
                          <a:effectLst/>
                          <a:latin typeface="times new roman" panose="02020603050405020304" pitchFamily="18" charset="0"/>
                        </a:rPr>
                        <a:t> Доверие (2016)</a:t>
                      </a:r>
                      <a:endParaRPr lang="ru-RU" dirty="0">
                        <a:effectLst/>
                      </a:endParaRPr>
                    </a:p>
                  </a:txBody>
                  <a:tcPr anchor="ctr"/>
                </a:tc>
              </a:tr>
              <a:tr h="355892">
                <a:tc rowSpan="2">
                  <a:txBody>
                    <a:bodyPr/>
                    <a:lstStyle/>
                    <a:p>
                      <a:pPr algn="ctr"/>
                      <a:r>
                        <a:rPr lang="ru-RU" sz="1400">
                          <a:effectLst/>
                          <a:latin typeface="times new roman" panose="02020603050405020304" pitchFamily="18" charset="0"/>
                        </a:rPr>
                        <a:t>Песня Сольвейг</a:t>
                      </a:r>
                      <a:endParaRPr lang="ru-RU">
                        <a:effectLst/>
                      </a:endParaRPr>
                    </a:p>
                  </a:txBody>
                  <a:tcPr anchor="ctr"/>
                </a:tc>
                <a:tc>
                  <a:txBody>
                    <a:bodyPr/>
                    <a:lstStyle/>
                    <a:p>
                      <a:pPr algn="ctr"/>
                      <a:r>
                        <a:rPr lang="ru-RU" sz="1400" dirty="0">
                          <a:effectLst/>
                          <a:latin typeface="times new roman" panose="02020603050405020304" pitchFamily="18" charset="0"/>
                        </a:rPr>
                        <a:t> Угли (2015)</a:t>
                      </a:r>
                      <a:endParaRPr lang="ru-RU" dirty="0">
                        <a:effectLst/>
                      </a:endParaRPr>
                    </a:p>
                  </a:txBody>
                  <a:tcPr anchor="ctr"/>
                </a:tc>
              </a:tr>
              <a:tr h="355892">
                <a:tc vMerge="1">
                  <a:txBody>
                    <a:bodyPr/>
                    <a:lstStyle/>
                    <a:p>
                      <a:endParaRPr lang="ru-RU"/>
                    </a:p>
                  </a:txBody>
                  <a:tcPr/>
                </a:tc>
                <a:tc>
                  <a:txBody>
                    <a:bodyPr/>
                    <a:lstStyle/>
                    <a:p>
                      <a:pPr algn="ctr"/>
                      <a:r>
                        <a:rPr lang="ru-RU" sz="1400" dirty="0">
                          <a:effectLst/>
                          <a:latin typeface="times new roman" panose="02020603050405020304" pitchFamily="18" charset="0"/>
                        </a:rPr>
                        <a:t> Рыцарь кубков (2015)</a:t>
                      </a:r>
                      <a:endParaRPr lang="ru-RU" dirty="0">
                        <a:effectLst/>
                      </a:endParaRPr>
                    </a:p>
                  </a:txBody>
                  <a:tcPr anchor="ctr"/>
                </a:tc>
              </a:tr>
              <a:tr h="355892">
                <a:tc rowSpan="3">
                  <a:txBody>
                    <a:bodyPr/>
                    <a:lstStyle/>
                    <a:p>
                      <a:pPr algn="ctr"/>
                      <a:r>
                        <a:rPr lang="ru-RU" sz="1400">
                          <a:effectLst/>
                          <a:latin typeface="times new roman" panose="02020603050405020304" pitchFamily="18" charset="0"/>
                        </a:rPr>
                        <a:t>Танец Анитры</a:t>
                      </a:r>
                      <a:endParaRPr lang="ru-RU">
                        <a:effectLst/>
                      </a:endParaRPr>
                    </a:p>
                  </a:txBody>
                  <a:tcPr anchor="ctr"/>
                </a:tc>
                <a:tc>
                  <a:txBody>
                    <a:bodyPr/>
                    <a:lstStyle/>
                    <a:p>
                      <a:pPr algn="ctr"/>
                      <a:r>
                        <a:rPr lang="ru-RU" sz="1400" dirty="0">
                          <a:effectLst/>
                          <a:latin typeface="times new roman" panose="02020603050405020304" pitchFamily="18" charset="0"/>
                        </a:rPr>
                        <a:t> В Филадельфии всегда солнечно (2012)</a:t>
                      </a:r>
                      <a:endParaRPr lang="ru-RU" dirty="0">
                        <a:effectLst/>
                      </a:endParaRPr>
                    </a:p>
                  </a:txBody>
                  <a:tcPr anchor="ctr"/>
                </a:tc>
              </a:tr>
              <a:tr h="355892">
                <a:tc vMerge="1">
                  <a:txBody>
                    <a:bodyPr/>
                    <a:lstStyle/>
                    <a:p>
                      <a:endParaRPr lang="ru-RU"/>
                    </a:p>
                  </a:txBody>
                  <a:tcPr/>
                </a:tc>
                <a:tc>
                  <a:txBody>
                    <a:bodyPr/>
                    <a:lstStyle/>
                    <a:p>
                      <a:pPr algn="ctr"/>
                      <a:r>
                        <a:rPr lang="ru-RU" sz="1400" dirty="0">
                          <a:effectLst/>
                          <a:latin typeface="times new roman" panose="02020603050405020304" pitchFamily="18" charset="0"/>
                        </a:rPr>
                        <a:t> Идеальный хозяин (2010)</a:t>
                      </a:r>
                      <a:endParaRPr lang="ru-RU" dirty="0">
                        <a:effectLst/>
                      </a:endParaRPr>
                    </a:p>
                  </a:txBody>
                  <a:tcPr anchor="ctr"/>
                </a:tc>
              </a:tr>
              <a:tr h="355892">
                <a:tc vMerge="1">
                  <a:txBody>
                    <a:bodyPr/>
                    <a:lstStyle/>
                    <a:p>
                      <a:endParaRPr lang="ru-RU"/>
                    </a:p>
                  </a:txBody>
                  <a:tcPr/>
                </a:tc>
                <a:tc>
                  <a:txBody>
                    <a:bodyPr/>
                    <a:lstStyle/>
                    <a:p>
                      <a:pPr algn="ctr"/>
                      <a:r>
                        <a:rPr lang="ru-RU" sz="1400" dirty="0">
                          <a:effectLst/>
                          <a:latin typeface="times new roman" panose="02020603050405020304" pitchFamily="18" charset="0"/>
                        </a:rPr>
                        <a:t> Она – мужчина (2006)</a:t>
                      </a:r>
                      <a:endParaRPr lang="ru-RU" dirty="0">
                        <a:effectLst/>
                      </a:endParaRPr>
                    </a:p>
                  </a:txBody>
                  <a:tcPr anchor="ctr"/>
                </a:tc>
              </a:tr>
            </a:tbl>
          </a:graphicData>
        </a:graphic>
      </p:graphicFrame>
    </p:spTree>
    <p:extLst>
      <p:ext uri="{BB962C8B-B14F-4D97-AF65-F5344CB8AC3E}">
        <p14:creationId xmlns:p14="http://schemas.microsoft.com/office/powerpoint/2010/main" val="15458309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966664"/>
          </a:xfrm>
        </p:spPr>
        <p:txBody>
          <a:bodyPr>
            <a:normAutofit/>
          </a:bodyPr>
          <a:lstStyle/>
          <a:p>
            <a:r>
              <a:rPr lang="ru-RU" sz="3200" b="0" i="0" dirty="0" smtClean="0">
                <a:solidFill>
                  <a:srgbClr val="252425"/>
                </a:solidFill>
                <a:effectLst/>
                <a:latin typeface="times new roman" panose="02020603050405020304" pitchFamily="18" charset="0"/>
              </a:rPr>
              <a:t>Богатство образов, стилистическое разнообразие, использование необычных художественных приемов делают музыку по-настоящему уникальной и неповторимой. </a:t>
            </a:r>
            <a:r>
              <a:rPr lang="ru-RU" sz="3200" b="0" i="0" u="none" strike="noStrike" dirty="0" smtClean="0">
                <a:solidFill>
                  <a:srgbClr val="0000FF"/>
                </a:solidFill>
                <a:effectLst/>
                <a:latin typeface="times new roman" panose="02020603050405020304" pitchFamily="18" charset="0"/>
                <a:hlinkClick r:id="rId2"/>
              </a:rPr>
              <a:t>Эдварду Григу</a:t>
            </a:r>
            <a:r>
              <a:rPr lang="ru-RU" sz="3200" b="0" i="0" dirty="0" smtClean="0">
                <a:solidFill>
                  <a:srgbClr val="252425"/>
                </a:solidFill>
                <a:effectLst/>
                <a:latin typeface="times new roman" panose="02020603050405020304" pitchFamily="18" charset="0"/>
              </a:rPr>
              <a:t> удалось воплотить в жизнь музыкальные образы и подчеркнуть характеры, прописанные Генриком Ибсеном. Мастерство и талант помогли возвысить театральную музыку, дав ей право на самостоятельное существование.</a:t>
            </a:r>
            <a:endParaRPr lang="ru-RU" sz="3200" dirty="0"/>
          </a:p>
        </p:txBody>
      </p:sp>
    </p:spTree>
    <p:extLst>
      <p:ext uri="{BB962C8B-B14F-4D97-AF65-F5344CB8AC3E}">
        <p14:creationId xmlns:p14="http://schemas.microsoft.com/office/powerpoint/2010/main" val="1488372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97849"/>
          </a:xfrm>
        </p:spPr>
        <p:txBody>
          <a:bodyPr>
            <a:normAutofit/>
          </a:bodyPr>
          <a:lstStyle/>
          <a:p>
            <a:pPr algn="ctr"/>
            <a:r>
              <a:rPr lang="ru-RU" sz="2600" b="1" dirty="0">
                <a:latin typeface="Times New Roman" panose="02020603050405020304" pitchFamily="18" charset="0"/>
                <a:cs typeface="Times New Roman" panose="02020603050405020304" pitchFamily="18" charset="0"/>
              </a:rPr>
              <a:t>История создания</a:t>
            </a:r>
            <a:endParaRPr lang="ru-RU" sz="2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r>
              <a:rPr lang="ru-RU" b="0" i="0" dirty="0" smtClean="0">
                <a:solidFill>
                  <a:srgbClr val="252425"/>
                </a:solidFill>
                <a:effectLst/>
                <a:latin typeface="times new roman" panose="02020603050405020304" pitchFamily="18" charset="0"/>
              </a:rPr>
              <a:t>В 1870 году мир узнал нового писателя. Генрик Ибсен, родившийся и выросший в Норвегии, прославился на весь мир благодаря сочинению двух пьес «Брандт» и «Пер </a:t>
            </a:r>
            <a:r>
              <a:rPr lang="ru-RU" b="0" i="0" dirty="0" err="1" smtClean="0">
                <a:solidFill>
                  <a:srgbClr val="252425"/>
                </a:solidFill>
                <a:effectLst/>
                <a:latin typeface="times new roman" panose="02020603050405020304" pitchFamily="18" charset="0"/>
              </a:rPr>
              <a:t>Гюнт</a:t>
            </a:r>
            <a:r>
              <a:rPr lang="ru-RU" b="0" i="0" dirty="0" smtClean="0">
                <a:solidFill>
                  <a:srgbClr val="252425"/>
                </a:solidFill>
                <a:effectLst/>
                <a:latin typeface="times new roman" panose="02020603050405020304" pitchFamily="18" charset="0"/>
              </a:rPr>
              <a:t>». В этих пьесах противопоставлены образы человека и его стремления в жизни. Один из героев старается найти истинный жизненный путь, а другой буквально убегает от проблем и ничего не хочет менять. Пер </a:t>
            </a:r>
            <a:r>
              <a:rPr lang="ru-RU" b="0" i="0" dirty="0" err="1" smtClean="0">
                <a:solidFill>
                  <a:srgbClr val="252425"/>
                </a:solidFill>
                <a:effectLst/>
                <a:latin typeface="times new roman" panose="02020603050405020304" pitchFamily="18" charset="0"/>
              </a:rPr>
              <a:t>Гюнт</a:t>
            </a:r>
            <a:r>
              <a:rPr lang="ru-RU" b="0" i="0" dirty="0" smtClean="0">
                <a:solidFill>
                  <a:srgbClr val="252425"/>
                </a:solidFill>
                <a:effectLst/>
                <a:latin typeface="times new roman" panose="02020603050405020304" pitchFamily="18" charset="0"/>
              </a:rPr>
              <a:t>, как литературный персонаж представлял собой достаточно актуальную для всех времен психологическую модель. Он не хотел менять себя, не хотел искать смысл, он хотел, чтобы его принимали таким, какой он есть.</a:t>
            </a:r>
          </a:p>
        </p:txBody>
      </p:sp>
    </p:spTree>
    <p:extLst>
      <p:ext uri="{BB962C8B-B14F-4D97-AF65-F5344CB8AC3E}">
        <p14:creationId xmlns:p14="http://schemas.microsoft.com/office/powerpoint/2010/main" val="4010231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896324"/>
          </a:xfrm>
        </p:spPr>
        <p:txBody>
          <a:bodyPr>
            <a:normAutofit fontScale="90000"/>
          </a:bodyPr>
          <a:lstStyle/>
          <a:p>
            <a:pPr marL="228600" lvl="0" indent="-228600">
              <a:spcBef>
                <a:spcPts val="1000"/>
              </a:spcBef>
            </a:pPr>
            <a:r>
              <a:rPr lang="ru-RU" sz="2700" dirty="0" smtClean="0">
                <a:solidFill>
                  <a:srgbClr val="252425"/>
                </a:solidFill>
                <a:latin typeface="times new roman" panose="02020603050405020304" pitchFamily="18" charset="0"/>
                <a:ea typeface="+mn-ea"/>
                <a:cs typeface="+mn-cs"/>
              </a:rPr>
              <a:t>   </a:t>
            </a:r>
            <a:br>
              <a:rPr lang="ru-RU" sz="2700" dirty="0" smtClean="0">
                <a:solidFill>
                  <a:srgbClr val="252425"/>
                </a:solidFill>
                <a:latin typeface="times new roman" panose="02020603050405020304" pitchFamily="18" charset="0"/>
                <a:ea typeface="+mn-ea"/>
                <a:cs typeface="+mn-cs"/>
              </a:rPr>
            </a:br>
            <a:r>
              <a:rPr lang="ru-RU" sz="2700" dirty="0">
                <a:solidFill>
                  <a:srgbClr val="252425"/>
                </a:solidFill>
                <a:latin typeface="times new roman" panose="02020603050405020304" pitchFamily="18" charset="0"/>
                <a:ea typeface="+mn-ea"/>
                <a:cs typeface="+mn-cs"/>
              </a:rPr>
              <a:t/>
            </a:r>
            <a:br>
              <a:rPr lang="ru-RU" sz="2700" dirty="0">
                <a:solidFill>
                  <a:srgbClr val="252425"/>
                </a:solidFill>
                <a:latin typeface="times new roman" panose="02020603050405020304" pitchFamily="18" charset="0"/>
                <a:ea typeface="+mn-ea"/>
                <a:cs typeface="+mn-cs"/>
              </a:rPr>
            </a:br>
            <a:r>
              <a:rPr lang="ru-RU" sz="2900" dirty="0" smtClean="0">
                <a:solidFill>
                  <a:srgbClr val="252425"/>
                </a:solidFill>
                <a:latin typeface="times new roman" panose="02020603050405020304" pitchFamily="18" charset="0"/>
                <a:ea typeface="+mn-ea"/>
                <a:cs typeface="+mn-cs"/>
              </a:rPr>
              <a:t>Работа </a:t>
            </a:r>
            <a:r>
              <a:rPr lang="ru-RU" sz="2900" dirty="0">
                <a:solidFill>
                  <a:srgbClr val="252425"/>
                </a:solidFill>
                <a:latin typeface="times new roman" panose="02020603050405020304" pitchFamily="18" charset="0"/>
                <a:ea typeface="+mn-ea"/>
                <a:cs typeface="+mn-cs"/>
              </a:rPr>
              <a:t>над пьесой продолжалась на протяжении 1867 года. Осенью, когда писатель находился в Сорренто он окончательно закончил работу над сочинением, состоящим из 5 актов, и не делящегося на картины. За основу был взят герой из народного фольклора Норвегии, при этом Ибсен постарался наполнить его характерными качествами романтика, который находится в постоянных странствиях, поисках, и упускает в своей жизни по-настоящему важное чувство. Тем не менее, главными качествами Пер </a:t>
            </a:r>
            <a:r>
              <a:rPr lang="ru-RU" sz="2900" dirty="0" err="1">
                <a:solidFill>
                  <a:srgbClr val="252425"/>
                </a:solidFill>
                <a:latin typeface="times new roman" panose="02020603050405020304" pitchFamily="18" charset="0"/>
                <a:ea typeface="+mn-ea"/>
                <a:cs typeface="+mn-cs"/>
              </a:rPr>
              <a:t>Гюнта</a:t>
            </a:r>
            <a:r>
              <a:rPr lang="ru-RU" sz="2900" dirty="0">
                <a:solidFill>
                  <a:srgbClr val="252425"/>
                </a:solidFill>
                <a:latin typeface="times new roman" panose="02020603050405020304" pitchFamily="18" charset="0"/>
                <a:ea typeface="+mn-ea"/>
                <a:cs typeface="+mn-cs"/>
              </a:rPr>
              <a:t> можно считать отважность, смелость и желание </a:t>
            </a:r>
            <a:r>
              <a:rPr lang="ru-RU" sz="2900" dirty="0" smtClean="0">
                <a:solidFill>
                  <a:schemeClr val="tx1">
                    <a:lumMod val="95000"/>
                    <a:lumOff val="5000"/>
                  </a:schemeClr>
                </a:solidFill>
                <a:latin typeface="times new roman" panose="02020603050405020304" pitchFamily="18" charset="0"/>
                <a:ea typeface="+mn-ea"/>
                <a:cs typeface="+mn-cs"/>
              </a:rPr>
              <a:t>совершать </a:t>
            </a:r>
            <a:r>
              <a:rPr lang="ru-RU" sz="2900" dirty="0" smtClean="0">
                <a:solidFill>
                  <a:srgbClr val="252425"/>
                </a:solidFill>
                <a:latin typeface="times new roman" panose="02020603050405020304" pitchFamily="18" charset="0"/>
                <a:ea typeface="+mn-ea"/>
                <a:cs typeface="+mn-cs"/>
              </a:rPr>
              <a:t>отчаянные поступки.</a:t>
            </a:r>
            <a:br>
              <a:rPr lang="ru-RU" sz="2900" dirty="0" smtClean="0">
                <a:solidFill>
                  <a:srgbClr val="252425"/>
                </a:solidFill>
                <a:latin typeface="times new roman" panose="02020603050405020304" pitchFamily="18" charset="0"/>
                <a:ea typeface="+mn-ea"/>
                <a:cs typeface="+mn-cs"/>
              </a:rPr>
            </a:br>
            <a:r>
              <a:rPr lang="ru-RU" sz="1800" dirty="0">
                <a:solidFill>
                  <a:srgbClr val="252425"/>
                </a:solidFill>
                <a:latin typeface="times new roman" panose="02020603050405020304" pitchFamily="18" charset="0"/>
                <a:ea typeface="+mn-ea"/>
                <a:cs typeface="+mn-cs"/>
              </a:rPr>
              <a:t/>
            </a:r>
            <a:br>
              <a:rPr lang="ru-RU" sz="1800" dirty="0">
                <a:solidFill>
                  <a:srgbClr val="252425"/>
                </a:solidFill>
                <a:latin typeface="times new roman" panose="02020603050405020304" pitchFamily="18" charset="0"/>
                <a:ea typeface="+mn-ea"/>
                <a:cs typeface="+mn-cs"/>
              </a:rPr>
            </a:br>
            <a:endParaRPr lang="ru-RU" dirty="0"/>
          </a:p>
        </p:txBody>
      </p:sp>
      <p:sp>
        <p:nvSpPr>
          <p:cNvPr id="3" name="Объект 2"/>
          <p:cNvSpPr>
            <a:spLocks noGrp="1"/>
          </p:cNvSpPr>
          <p:nvPr>
            <p:ph idx="1"/>
          </p:nvPr>
        </p:nvSpPr>
        <p:spPr>
          <a:xfrm>
            <a:off x="838200" y="4261449"/>
            <a:ext cx="10515600" cy="1915514"/>
          </a:xfrm>
        </p:spPr>
        <p:txBody>
          <a:bodyPr>
            <a:normAutofit/>
          </a:bodyPr>
          <a:lstStyle/>
          <a:p>
            <a:pPr marL="0" lvl="0" indent="0" algn="just">
              <a:buNone/>
            </a:pPr>
            <a:r>
              <a:rPr lang="ru-RU" sz="2600" dirty="0" smtClean="0">
                <a:solidFill>
                  <a:srgbClr val="252425"/>
                </a:solidFill>
                <a:latin typeface="times new roman" panose="02020603050405020304" pitchFamily="18" charset="0"/>
              </a:rPr>
              <a:t>   В </a:t>
            </a:r>
            <a:r>
              <a:rPr lang="ru-RU" sz="2600" dirty="0">
                <a:solidFill>
                  <a:srgbClr val="252425"/>
                </a:solidFill>
                <a:latin typeface="times new roman" panose="02020603050405020304" pitchFamily="18" charset="0"/>
              </a:rPr>
              <a:t>конце 1873 года началась редакция произведения для постановки. </a:t>
            </a:r>
            <a:r>
              <a:rPr lang="ru-RU" sz="2600" dirty="0" smtClean="0">
                <a:solidFill>
                  <a:srgbClr val="252425"/>
                </a:solidFill>
                <a:latin typeface="times new roman" panose="02020603050405020304" pitchFamily="18" charset="0"/>
              </a:rPr>
              <a:t>      Ибсен </a:t>
            </a:r>
            <a:r>
              <a:rPr lang="ru-RU" sz="2600" dirty="0">
                <a:solidFill>
                  <a:srgbClr val="252425"/>
                </a:solidFill>
                <a:latin typeface="times new roman" panose="02020603050405020304" pitchFamily="18" charset="0"/>
              </a:rPr>
              <a:t>был очень внимательным к каждой детали, особенно важную роль для него играла музыка. Писатель подумал, что никто лучше не справится с задачей сочинить такое музыкальное сопровождение, которое могло бы передать атмосферу действия, чем </a:t>
            </a:r>
            <a:r>
              <a:rPr lang="ru-RU" sz="2600" u="sng"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hlinkClick r:id="rId2"/>
              </a:rPr>
              <a:t>Эдвард Григ</a:t>
            </a:r>
            <a:r>
              <a:rPr lang="ru-RU" sz="2600" dirty="0">
                <a:solidFill>
                  <a:schemeClr val="tx1">
                    <a:lumMod val="95000"/>
                    <a:lumOff val="5000"/>
                  </a:schemeClr>
                </a:solidFill>
                <a:latin typeface="times new roman" panose="02020603050405020304" pitchFamily="18" charset="0"/>
              </a:rPr>
              <a:t>. </a:t>
            </a:r>
            <a:endParaRPr lang="ru-RU" dirty="0"/>
          </a:p>
        </p:txBody>
      </p:sp>
    </p:spTree>
    <p:extLst>
      <p:ext uri="{BB962C8B-B14F-4D97-AF65-F5344CB8AC3E}">
        <p14:creationId xmlns:p14="http://schemas.microsoft.com/office/powerpoint/2010/main" val="3330306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838200" y="517585"/>
            <a:ext cx="5181600" cy="5659378"/>
          </a:xfrm>
        </p:spPr>
        <p:txBody>
          <a:bodyPr/>
          <a:lstStyle/>
          <a:p>
            <a:r>
              <a:rPr lang="ru-RU" sz="2600" dirty="0" smtClean="0">
                <a:latin typeface="Times New Roman" panose="02020603050405020304" pitchFamily="18" charset="0"/>
                <a:cs typeface="Times New Roman" panose="02020603050405020304" pitchFamily="18" charset="0"/>
              </a:rPr>
              <a:t>В те времена композитор был известен на весь мир. До этого Григ не единожды писал романсы на стихи Ибсена, поэтому музыкант охотно согласился на сотрудничество. При этом писатель точно знал, какую музыку хочет для конкретного акта.</a:t>
            </a:r>
          </a:p>
          <a:p>
            <a:endParaRPr lang="ru-RU" dirty="0"/>
          </a:p>
        </p:txBody>
      </p:sp>
      <p:pic>
        <p:nvPicPr>
          <p:cNvPr id="2050" name="Picture 2" descr="http://soundtimes.ru/images/shkatulka/163.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223000" y="517585"/>
            <a:ext cx="5080000" cy="5659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060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56445"/>
          </a:xfrm>
        </p:spPr>
        <p:txBody>
          <a:bodyPr>
            <a:normAutofit/>
          </a:bodyPr>
          <a:lstStyle/>
          <a:p>
            <a:r>
              <a:rPr lang="ru-RU" sz="2600" b="0" i="0" dirty="0" smtClean="0">
                <a:solidFill>
                  <a:srgbClr val="252425"/>
                </a:solidFill>
                <a:effectLst/>
                <a:latin typeface="times new roman" panose="02020603050405020304" pitchFamily="18" charset="0"/>
              </a:rPr>
              <a:t>Творческому человеку, имеющему собственный взгляд и представление, достаточно сложно писать музыку, придерживаясь строгих рамок и авторских указаний. Возможно, именно по этой причине работа над сочинением музыки шла долго. Лирическая музыка, с использованием народных норвежских мотивов была закончена первой, остальная танцевальная часть представляла сложность. В первый срок постановки работа была не закончена, осенью композитор отправился в поездку по Европе, но и там продолжал активно сочинять новые номера и оркестровать уже готовые. Весной 1875 года партитура была полностью завершена.</a:t>
            </a:r>
            <a:br>
              <a:rPr lang="ru-RU" sz="2600" b="0" i="0" dirty="0" smtClean="0">
                <a:solidFill>
                  <a:srgbClr val="252425"/>
                </a:solidFill>
                <a:effectLst/>
                <a:latin typeface="times new roman" panose="02020603050405020304" pitchFamily="18" charset="0"/>
              </a:rPr>
            </a:br>
            <a:r>
              <a:rPr lang="ru-RU" sz="2600" b="0" i="0" dirty="0" smtClean="0">
                <a:solidFill>
                  <a:srgbClr val="252425"/>
                </a:solidFill>
                <a:effectLst/>
                <a:latin typeface="times new roman" panose="02020603050405020304" pitchFamily="18" charset="0"/>
              </a:rPr>
              <a:t>Премьера спектакля состоялась в феврале следующего года, успех был ошеломительный. За сезон спектакль был поставлен 36 раз. Ибсен и Григ – это творческий союз, который сумел создать по-настоящему интересное театральное представление.</a:t>
            </a:r>
            <a:br>
              <a:rPr lang="ru-RU" sz="2600" b="0" i="0" dirty="0" smtClean="0">
                <a:solidFill>
                  <a:srgbClr val="252425"/>
                </a:solidFill>
                <a:effectLst/>
                <a:latin typeface="times new roman" panose="02020603050405020304" pitchFamily="18" charset="0"/>
              </a:rPr>
            </a:br>
            <a:endParaRPr lang="ru-RU" sz="2600" dirty="0"/>
          </a:p>
        </p:txBody>
      </p:sp>
    </p:spTree>
    <p:extLst>
      <p:ext uri="{BB962C8B-B14F-4D97-AF65-F5344CB8AC3E}">
        <p14:creationId xmlns:p14="http://schemas.microsoft.com/office/powerpoint/2010/main" val="3917622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00332"/>
            <a:ext cx="10515600" cy="5313872"/>
          </a:xfrm>
        </p:spPr>
        <p:txBody>
          <a:bodyPr>
            <a:normAutofit fontScale="90000"/>
          </a:bodyPr>
          <a:lstStyle/>
          <a:p>
            <a:r>
              <a:rPr lang="ru-RU" sz="2900" b="0" i="0" dirty="0" smtClean="0">
                <a:solidFill>
                  <a:srgbClr val="252425"/>
                </a:solidFill>
                <a:effectLst/>
                <a:latin typeface="times new roman" panose="02020603050405020304" pitchFamily="18" charset="0"/>
              </a:rPr>
              <a:t/>
            </a:r>
            <a:br>
              <a:rPr lang="ru-RU" sz="2900" b="0" i="0" dirty="0" smtClean="0">
                <a:solidFill>
                  <a:srgbClr val="252425"/>
                </a:solidFill>
                <a:effectLst/>
                <a:latin typeface="times new roman" panose="02020603050405020304" pitchFamily="18" charset="0"/>
              </a:rPr>
            </a:br>
            <a:r>
              <a:rPr lang="ru-RU" sz="2900" b="0" i="0" dirty="0" smtClean="0">
                <a:solidFill>
                  <a:srgbClr val="252425"/>
                </a:solidFill>
                <a:effectLst/>
                <a:latin typeface="times new roman" panose="02020603050405020304" pitchFamily="18" charset="0"/>
              </a:rPr>
              <a:t>Спустя 10 лет, в Копенгагене состоялась повторная премьера, для которой композитор полностью </a:t>
            </a:r>
            <a:r>
              <a:rPr lang="ru-RU" sz="2900" b="0" i="0" dirty="0" err="1" smtClean="0">
                <a:solidFill>
                  <a:srgbClr val="252425"/>
                </a:solidFill>
                <a:effectLst/>
                <a:latin typeface="times new roman" panose="02020603050405020304" pitchFamily="18" charset="0"/>
              </a:rPr>
              <a:t>переоркестровал</a:t>
            </a:r>
            <a:r>
              <a:rPr lang="ru-RU" sz="2900" b="0" i="0" dirty="0" smtClean="0">
                <a:solidFill>
                  <a:srgbClr val="252425"/>
                </a:solidFill>
                <a:effectLst/>
                <a:latin typeface="times new roman" panose="02020603050405020304" pitchFamily="18" charset="0"/>
              </a:rPr>
              <a:t> музыкальный материал. Вновь успех и положительные рецензии, как театральных, так и музыкальных критиков.</a:t>
            </a:r>
            <a:br>
              <a:rPr lang="ru-RU" sz="2900" b="0" i="0" dirty="0" smtClean="0">
                <a:solidFill>
                  <a:srgbClr val="252425"/>
                </a:solidFill>
                <a:effectLst/>
                <a:latin typeface="times new roman" panose="02020603050405020304" pitchFamily="18" charset="0"/>
              </a:rPr>
            </a:br>
            <a:r>
              <a:rPr lang="ru-RU" sz="2900" b="0" i="0" dirty="0" smtClean="0">
                <a:solidFill>
                  <a:srgbClr val="252425"/>
                </a:solidFill>
                <a:effectLst/>
                <a:latin typeface="times new roman" panose="02020603050405020304" pitchFamily="18" charset="0"/>
              </a:rPr>
              <a:t>В дальнейшем из наиболее ярких и самостоятельных номеров композитор создал две потрясающие сюиты. Первая сюита op.46 была полностью закончена в 1888 году, вторая сюита была составлена спустя три года. Музыка была узнаваема, поэтому многие дирижеры того времени мгновенно включили произведения в собственный репертуар. На сегодняшний день музыка не теряет собственной актуальности, она по-прежнему отражает национальный норвежский колорит, свойственный творчеству Эдварда Грига.</a:t>
            </a:r>
            <a:r>
              <a:rPr lang="ru-RU" b="0" i="0" dirty="0" smtClean="0">
                <a:solidFill>
                  <a:srgbClr val="252425"/>
                </a:solidFill>
                <a:effectLst/>
                <a:latin typeface="times new roman" panose="02020603050405020304" pitchFamily="18" charset="0"/>
              </a:rPr>
              <a:t/>
            </a:r>
            <a:br>
              <a:rPr lang="ru-RU" b="0" i="0" dirty="0" smtClean="0">
                <a:solidFill>
                  <a:srgbClr val="252425"/>
                </a:solidFill>
                <a:effectLst/>
                <a:latin typeface="times new roman" panose="02020603050405020304" pitchFamily="18" charset="0"/>
              </a:rPr>
            </a:br>
            <a:endParaRPr lang="ru-RU" dirty="0"/>
          </a:p>
        </p:txBody>
      </p:sp>
    </p:spTree>
    <p:extLst>
      <p:ext uri="{BB962C8B-B14F-4D97-AF65-F5344CB8AC3E}">
        <p14:creationId xmlns:p14="http://schemas.microsoft.com/office/powerpoint/2010/main" val="4106036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32022"/>
          </a:xfrm>
        </p:spPr>
        <p:txBody>
          <a:bodyPr>
            <a:normAutofit/>
          </a:bodyPr>
          <a:lstStyle/>
          <a:p>
            <a:r>
              <a:rPr lang="ru-RU" sz="2600" b="1" dirty="0"/>
              <a:t>Сюжет</a:t>
            </a:r>
            <a:endParaRPr lang="ru-RU" sz="2600" dirty="0"/>
          </a:p>
        </p:txBody>
      </p:sp>
      <p:sp>
        <p:nvSpPr>
          <p:cNvPr id="3" name="Объект 2"/>
          <p:cNvSpPr>
            <a:spLocks noGrp="1"/>
          </p:cNvSpPr>
          <p:nvPr>
            <p:ph sz="half" idx="1"/>
          </p:nvPr>
        </p:nvSpPr>
        <p:spPr>
          <a:xfrm>
            <a:off x="838200" y="897148"/>
            <a:ext cx="5181600" cy="5279815"/>
          </a:xfrm>
        </p:spPr>
        <p:txBody>
          <a:bodyPr>
            <a:noAutofit/>
          </a:bodyPr>
          <a:lstStyle/>
          <a:p>
            <a:r>
              <a:rPr lang="ru-RU" sz="2400" b="0" i="0" dirty="0" smtClean="0">
                <a:solidFill>
                  <a:srgbClr val="252425"/>
                </a:solidFill>
                <a:effectLst/>
                <a:latin typeface="times new roman" panose="02020603050405020304" pitchFamily="18" charset="0"/>
              </a:rPr>
              <a:t>В сюжетную линию Генрик Ибсен искусно вплетает скандинавские мифы и легенды, так, история приобретает черты волшебной сказки с моралью. Пер </a:t>
            </a:r>
            <a:r>
              <a:rPr lang="ru-RU" sz="2400" b="0" i="0" dirty="0" err="1" smtClean="0">
                <a:solidFill>
                  <a:srgbClr val="252425"/>
                </a:solidFill>
                <a:effectLst/>
                <a:latin typeface="times new roman" panose="02020603050405020304" pitchFamily="18" charset="0"/>
              </a:rPr>
              <a:t>Гюнт</a:t>
            </a:r>
            <a:r>
              <a:rPr lang="ru-RU" sz="2400" b="0" i="0" dirty="0" smtClean="0">
                <a:solidFill>
                  <a:srgbClr val="252425"/>
                </a:solidFill>
                <a:effectLst/>
                <a:latin typeface="times new roman" panose="02020603050405020304" pitchFamily="18" charset="0"/>
              </a:rPr>
              <a:t> - необычный парнишка из деревни, сын человека, который был богат по наследству, но не сумел удержать деньги и обанкротился. Все что было потеряно отцом Пер </a:t>
            </a:r>
            <a:r>
              <a:rPr lang="ru-RU" sz="2400" b="0" i="0" dirty="0" err="1" smtClean="0">
                <a:solidFill>
                  <a:srgbClr val="252425"/>
                </a:solidFill>
                <a:effectLst/>
                <a:latin typeface="times new roman" panose="02020603050405020304" pitchFamily="18" charset="0"/>
              </a:rPr>
              <a:t>Гюнт</a:t>
            </a:r>
            <a:r>
              <a:rPr lang="ru-RU" sz="2400" b="0" i="0" dirty="0" smtClean="0">
                <a:solidFill>
                  <a:srgbClr val="252425"/>
                </a:solidFill>
                <a:effectLst/>
                <a:latin typeface="times new roman" panose="02020603050405020304" pitchFamily="18" charset="0"/>
              </a:rPr>
              <a:t> хочет восстановить, он постоянно хвалится, что станет таким же богатым, но его поступки не подкрепляются действием и люди смеются над ним. </a:t>
            </a:r>
            <a:endParaRPr lang="ru-RU" sz="2400" dirty="0"/>
          </a:p>
        </p:txBody>
      </p:sp>
      <p:pic>
        <p:nvPicPr>
          <p:cNvPr id="4098" name="Picture 2" descr="http://soundtimes.ru/images/simfjniya/129.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607834" y="897148"/>
            <a:ext cx="4745966" cy="4485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317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4"/>
            <a:ext cx="10515600" cy="2378075"/>
          </a:xfrm>
        </p:spPr>
        <p:txBody>
          <a:bodyPr>
            <a:noAutofit/>
          </a:bodyPr>
          <a:lstStyle/>
          <a:p>
            <a:r>
              <a:rPr lang="ru-RU" sz="2600" b="0" i="0" dirty="0" smtClean="0">
                <a:solidFill>
                  <a:srgbClr val="252425"/>
                </a:solidFill>
                <a:effectLst/>
                <a:latin typeface="times new roman" panose="02020603050405020304" pitchFamily="18" charset="0"/>
              </a:rPr>
              <a:t>Герой ввязывается в драку с кузнецом. На свадьбе в </a:t>
            </a:r>
            <a:r>
              <a:rPr lang="ru-RU" sz="2600" b="0" i="0" dirty="0" err="1" smtClean="0">
                <a:solidFill>
                  <a:srgbClr val="252425"/>
                </a:solidFill>
                <a:effectLst/>
                <a:latin typeface="times new roman" panose="02020603050405020304" pitchFamily="18" charset="0"/>
              </a:rPr>
              <a:t>Хэгстеде</a:t>
            </a:r>
            <a:r>
              <a:rPr lang="ru-RU" sz="2600" b="0" i="0" dirty="0" smtClean="0">
                <a:solidFill>
                  <a:srgbClr val="252425"/>
                </a:solidFill>
                <a:effectLst/>
                <a:latin typeface="times new roman" panose="02020603050405020304" pitchFamily="18" charset="0"/>
              </a:rPr>
              <a:t>, он знакомится с </a:t>
            </a:r>
            <a:r>
              <a:rPr lang="ru-RU" sz="2600" b="0" i="0" dirty="0" err="1" smtClean="0">
                <a:solidFill>
                  <a:srgbClr val="252425"/>
                </a:solidFill>
                <a:effectLst/>
                <a:latin typeface="times new roman" panose="02020603050405020304" pitchFamily="18" charset="0"/>
              </a:rPr>
              <a:t>Сольвейг</a:t>
            </a:r>
            <a:r>
              <a:rPr lang="ru-RU" sz="2600" b="0" i="0" dirty="0" smtClean="0">
                <a:solidFill>
                  <a:srgbClr val="252425"/>
                </a:solidFill>
                <a:effectLst/>
                <a:latin typeface="times new roman" panose="02020603050405020304" pitchFamily="18" charset="0"/>
              </a:rPr>
              <a:t>, похищает невесту Ингрид. На Пер </a:t>
            </a:r>
            <a:r>
              <a:rPr lang="ru-RU" sz="2600" b="0" i="0" dirty="0" err="1" smtClean="0">
                <a:solidFill>
                  <a:srgbClr val="252425"/>
                </a:solidFill>
                <a:effectLst/>
                <a:latin typeface="times new roman" panose="02020603050405020304" pitchFamily="18" charset="0"/>
              </a:rPr>
              <a:t>Гюнта</a:t>
            </a:r>
            <a:r>
              <a:rPr lang="ru-RU" sz="2600" b="0" i="0" dirty="0" smtClean="0">
                <a:solidFill>
                  <a:srgbClr val="252425"/>
                </a:solidFill>
                <a:effectLst/>
                <a:latin typeface="times new roman" panose="02020603050405020304" pitchFamily="18" charset="0"/>
              </a:rPr>
              <a:t> открывается охота, его разыскивают, но он отправляется с тремя пастушками в горы. Тролли окружают парнишку, их король заклинает его «будь всегда собой доволен». </a:t>
            </a:r>
            <a:r>
              <a:rPr lang="ru-RU" sz="2600" b="0" i="0" dirty="0" err="1" smtClean="0">
                <a:solidFill>
                  <a:srgbClr val="252425"/>
                </a:solidFill>
                <a:effectLst/>
                <a:latin typeface="times new roman" panose="02020603050405020304" pitchFamily="18" charset="0"/>
              </a:rPr>
              <a:t>Сольвейг</a:t>
            </a:r>
            <a:r>
              <a:rPr lang="ru-RU" sz="2600" b="0" i="0" dirty="0" smtClean="0">
                <a:solidFill>
                  <a:srgbClr val="252425"/>
                </a:solidFill>
                <a:effectLst/>
                <a:latin typeface="times new roman" panose="02020603050405020304" pitchFamily="18" charset="0"/>
              </a:rPr>
              <a:t> остается жить в их избушке на окраине леса.</a:t>
            </a:r>
            <a:endParaRPr lang="ru-RU" sz="2600" dirty="0"/>
          </a:p>
        </p:txBody>
      </p:sp>
      <p:sp>
        <p:nvSpPr>
          <p:cNvPr id="3" name="Объект 2"/>
          <p:cNvSpPr>
            <a:spLocks noGrp="1"/>
          </p:cNvSpPr>
          <p:nvPr>
            <p:ph idx="1"/>
          </p:nvPr>
        </p:nvSpPr>
        <p:spPr>
          <a:xfrm>
            <a:off x="838200" y="2743199"/>
            <a:ext cx="10515600" cy="3433764"/>
          </a:xfrm>
        </p:spPr>
        <p:txBody>
          <a:bodyPr>
            <a:normAutofit/>
          </a:bodyPr>
          <a:lstStyle/>
          <a:p>
            <a:r>
              <a:rPr lang="ru-RU" sz="2600" dirty="0">
                <a:latin typeface="Times New Roman" panose="02020603050405020304" pitchFamily="18" charset="0"/>
                <a:cs typeface="Times New Roman" panose="02020603050405020304" pitchFamily="18" charset="0"/>
              </a:rPr>
              <a:t>Проходит время, мать Пер </a:t>
            </a:r>
            <a:r>
              <a:rPr lang="ru-RU" sz="2600" dirty="0" err="1">
                <a:latin typeface="Times New Roman" panose="02020603050405020304" pitchFamily="18" charset="0"/>
                <a:cs typeface="Times New Roman" panose="02020603050405020304" pitchFamily="18" charset="0"/>
              </a:rPr>
              <a:t>Гюнта</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Озе</a:t>
            </a:r>
            <a:r>
              <a:rPr lang="ru-RU" sz="2600" dirty="0">
                <a:latin typeface="Times New Roman" panose="02020603050405020304" pitchFamily="18" charset="0"/>
                <a:cs typeface="Times New Roman" panose="02020603050405020304" pitchFamily="18" charset="0"/>
              </a:rPr>
              <a:t> умирает. Оставив отчий дом и </a:t>
            </a:r>
            <a:r>
              <a:rPr lang="ru-RU" sz="2600" dirty="0" err="1">
                <a:latin typeface="Times New Roman" panose="02020603050405020304" pitchFamily="18" charset="0"/>
                <a:cs typeface="Times New Roman" panose="02020603050405020304" pitchFamily="18" charset="0"/>
              </a:rPr>
              <a:t>Сольвейг</a:t>
            </a:r>
            <a:r>
              <a:rPr lang="ru-RU" sz="2600" dirty="0">
                <a:latin typeface="Times New Roman" panose="02020603050405020304" pitchFamily="18" charset="0"/>
                <a:cs typeface="Times New Roman" panose="02020603050405020304" pitchFamily="18" charset="0"/>
              </a:rPr>
              <a:t>, герой отправляется в путь, за синее море. Его ждут приключения в разных странах. Всю жизнь герой странствовал, менял профессии, пока не состарился. Все это время верная </a:t>
            </a:r>
            <a:r>
              <a:rPr lang="ru-RU" sz="2600" dirty="0" err="1">
                <a:latin typeface="Times New Roman" panose="02020603050405020304" pitchFamily="18" charset="0"/>
                <a:cs typeface="Times New Roman" panose="02020603050405020304" pitchFamily="18" charset="0"/>
              </a:rPr>
              <a:t>Сольвейг</a:t>
            </a:r>
            <a:r>
              <a:rPr lang="ru-RU" sz="2600" dirty="0">
                <a:latin typeface="Times New Roman" panose="02020603050405020304" pitchFamily="18" charset="0"/>
                <a:cs typeface="Times New Roman" panose="02020603050405020304" pitchFamily="18" charset="0"/>
              </a:rPr>
              <a:t> ждала и верила, что Пер </a:t>
            </a:r>
            <a:r>
              <a:rPr lang="ru-RU" sz="2600" dirty="0" err="1">
                <a:latin typeface="Times New Roman" panose="02020603050405020304" pitchFamily="18" charset="0"/>
                <a:cs typeface="Times New Roman" panose="02020603050405020304" pitchFamily="18" charset="0"/>
              </a:rPr>
              <a:t>Гюнт</a:t>
            </a:r>
            <a:r>
              <a:rPr lang="ru-RU" sz="2600" dirty="0">
                <a:latin typeface="Times New Roman" panose="02020603050405020304" pitchFamily="18" charset="0"/>
                <a:cs typeface="Times New Roman" panose="02020603050405020304" pitchFamily="18" charset="0"/>
              </a:rPr>
              <a:t> вернется. Она молилась за него, и ее молитва оберегала и спасала путешественника. После стольких лет Пер </a:t>
            </a:r>
            <a:r>
              <a:rPr lang="ru-RU" sz="2600" dirty="0" err="1">
                <a:latin typeface="Times New Roman" panose="02020603050405020304" pitchFamily="18" charset="0"/>
                <a:cs typeface="Times New Roman" panose="02020603050405020304" pitchFamily="18" charset="0"/>
              </a:rPr>
              <a:t>Гюгт</a:t>
            </a:r>
            <a:r>
              <a:rPr lang="ru-RU" sz="2600" dirty="0">
                <a:latin typeface="Times New Roman" panose="02020603050405020304" pitchFamily="18" charset="0"/>
                <a:cs typeface="Times New Roman" panose="02020603050405020304" pitchFamily="18" charset="0"/>
              </a:rPr>
              <a:t> возвращается в родное место и встречает ту, что провела всю жизнь в ожидании. Для нее он всегда будет оставаться самим собой.</a:t>
            </a:r>
          </a:p>
        </p:txBody>
      </p:sp>
    </p:spTree>
    <p:extLst>
      <p:ext uri="{BB962C8B-B14F-4D97-AF65-F5344CB8AC3E}">
        <p14:creationId xmlns:p14="http://schemas.microsoft.com/office/powerpoint/2010/main" val="179519489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1175</Words>
  <Application>Microsoft Office PowerPoint</Application>
  <PresentationFormat>Широкоэкранный</PresentationFormat>
  <Paragraphs>62</Paragraphs>
  <Slides>22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Arial</vt:lpstr>
      <vt:lpstr>Calibri</vt:lpstr>
      <vt:lpstr>Calibri Light</vt:lpstr>
      <vt:lpstr>Times New Roman</vt:lpstr>
      <vt:lpstr>Times New Roman</vt:lpstr>
      <vt:lpstr>Тема Office</vt:lpstr>
      <vt:lpstr>Э. Григ «Пер Гюнт»</vt:lpstr>
      <vt:lpstr>Презентация PowerPoint</vt:lpstr>
      <vt:lpstr>История создания</vt:lpstr>
      <vt:lpstr>     Работа над пьесой продолжалась на протяжении 1867 года. Осенью, когда писатель находился в Сорренто он окончательно закончил работу над сочинением, состоящим из 5 актов, и не делящегося на картины. За основу был взят герой из народного фольклора Норвегии, при этом Ибсен постарался наполнить его характерными качествами романтика, который находится в постоянных странствиях, поисках, и упускает в своей жизни по-настоящему важное чувство. Тем не менее, главными качествами Пер Гюнта можно считать отважность, смелость и желание совершать отчаянные поступки.  </vt:lpstr>
      <vt:lpstr>Презентация PowerPoint</vt:lpstr>
      <vt:lpstr>Творческому человеку, имеющему собственный взгляд и представление, достаточно сложно писать музыку, придерживаясь строгих рамок и авторских указаний. Возможно, именно по этой причине работа над сочинением музыки шла долго. Лирическая музыка, с использованием народных норвежских мотивов была закончена первой, остальная танцевальная часть представляла сложность. В первый срок постановки работа была не закончена, осенью композитор отправился в поездку по Европе, но и там продолжал активно сочинять новые номера и оркестровать уже готовые. Весной 1875 года партитура была полностью завершена. Премьера спектакля состоялась в феврале следующего года, успех был ошеломительный. За сезон спектакль был поставлен 36 раз. Ибсен и Григ – это творческий союз, который сумел создать по-настоящему интересное театральное представление. </vt:lpstr>
      <vt:lpstr> Спустя 10 лет, в Копенгагене состоялась повторная премьера, для которой композитор полностью переоркестровал музыкальный материал. Вновь успех и положительные рецензии, как театральных, так и музыкальных критиков. В дальнейшем из наиболее ярких и самостоятельных номеров композитор создал две потрясающие сюиты. Первая сюита op.46 была полностью закончена в 1888 году, вторая сюита была составлена спустя три года. Музыка была узнаваема, поэтому многие дирижеры того времени мгновенно включили произведения в собственный репертуар. На сегодняшний день музыка не теряет собственной актуальности, она по-прежнему отражает национальный норвежский колорит, свойственный творчеству Эдварда Грига. </vt:lpstr>
      <vt:lpstr>Сюжет</vt:lpstr>
      <vt:lpstr>Герой ввязывается в драку с кузнецом. На свадьбе в Хэгстеде, он знакомится с Сольвейг, похищает невесту Ингрид. На Пер Гюнта открывается охота, его разыскивают, но он отправляется с тремя пастушками в горы. Тролли окружают парнишку, их король заклинает его «будь всегда собой доволен». Сольвейг остается жить в их избушке на окраине леса.</vt:lpstr>
      <vt:lpstr>Интересные факты</vt:lpstr>
      <vt:lpstr>Содержание</vt:lpstr>
      <vt:lpstr>Утро</vt:lpstr>
      <vt:lpstr>Природа Норвегии, ощущение пространства дарит слушателю чувство спокойствия. Все бури улягутся сами собой, преграды будут преодолены, лишь бы был тот, кто верит и ждет, несмотря ни на что. Выразительные средства, к которым обращается композитор – это пентатоника, чистая прозрачная гармония и тембры флейты, гобоя. Все это создает пасторальность, пейзажность и живописность. Покой утренней природы – вот, что нужно, чтобы прийти к гармонии. </vt:lpstr>
      <vt:lpstr> Смерть Озе</vt:lpstr>
      <vt:lpstr>Презентация PowerPoint</vt:lpstr>
      <vt:lpstr>В пещере горного короля</vt:lpstr>
      <vt:lpstr>Презентация PowerPoint</vt:lpstr>
      <vt:lpstr>Арабский танец</vt:lpstr>
      <vt:lpstr>Презентация PowerPoint</vt:lpstr>
      <vt:lpstr>Песня Сольвейг  Лирическая песня Сольвейг завершает сюиту. Двое на пустой дороге встретились спустя десятилетия. Они уже не молоды, годы никого не щадят. Но верная Сольвейг всегда знала, что дождется Пер Гюнта. Изящная, нежная музыка, наполнена искренностью. В ее образе композитор хочет воплотить черты родины, поэтому использует подлинную народную мелодию. Чистота, мудрость и поэтичность – вот, что характеризует героиню. </vt:lpstr>
      <vt:lpstr>Использование музыки в кинематографе</vt:lpstr>
      <vt:lpstr>Богатство образов, стилистическое разнообразие, использование необычных художественных приемов делают музыку по-настоящему уникальной и неповторимой. Эдварду Григу удалось воплотить в жизнь музыкальные образы и подчеркнуть характеры, прописанные Генриком Ибсеном. Мастерство и талант помогли возвысить театральную музыку, дав ей право на самостоятельное существование.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 Григ «Пер Гюнт»</dc:title>
  <dc:creator>Ляйсан Шарафуллина</dc:creator>
  <cp:lastModifiedBy>Ляйсан Шарафуллина</cp:lastModifiedBy>
  <cp:revision>8</cp:revision>
  <dcterms:created xsi:type="dcterms:W3CDTF">2018-11-17T15:06:41Z</dcterms:created>
  <dcterms:modified xsi:type="dcterms:W3CDTF">2018-11-17T16:19:38Z</dcterms:modified>
</cp:coreProperties>
</file>