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6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1447-D417-4709-BF07-3C8F92FC4F5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2FDA-5F6C-4299-A852-E490E880AB0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747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1447-D417-4709-BF07-3C8F92FC4F5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2FDA-5F6C-4299-A852-E490E880A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55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1447-D417-4709-BF07-3C8F92FC4F5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2FDA-5F6C-4299-A852-E490E880A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63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1447-D417-4709-BF07-3C8F92FC4F5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2FDA-5F6C-4299-A852-E490E880A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240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1447-D417-4709-BF07-3C8F92FC4F5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2FDA-5F6C-4299-A852-E490E880AB0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738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1447-D417-4709-BF07-3C8F92FC4F5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2FDA-5F6C-4299-A852-E490E880A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757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1447-D417-4709-BF07-3C8F92FC4F5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2FDA-5F6C-4299-A852-E490E880A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724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1447-D417-4709-BF07-3C8F92FC4F5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2FDA-5F6C-4299-A852-E490E880A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077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1447-D417-4709-BF07-3C8F92FC4F5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2FDA-5F6C-4299-A852-E490E880A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269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F431447-D417-4709-BF07-3C8F92FC4F5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CF2FDA-5F6C-4299-A852-E490E880A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86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1447-D417-4709-BF07-3C8F92FC4F5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2FDA-5F6C-4299-A852-E490E880A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71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F431447-D417-4709-BF07-3C8F92FC4F5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ACF2FDA-5F6C-4299-A852-E490E880AB0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80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D%D0%B0%D1%80%D0%BE%D0%B4%D0%BD%D1%8B%D0%B9_%D0%B0%D1%80%D1%82%D0%B8%D1%81%D1%82_%D0%A0%D0%A1%D0%A4%D0%A1%D0%A0" TargetMode="External"/><Relationship Id="rId13" Type="http://schemas.openxmlformats.org/officeDocument/2006/relationships/hyperlink" Target="https://ru.wikipedia.org/wiki/7_%D0%BD%D0%BE%D1%8F%D0%B1%D1%80%D1%8F" TargetMode="External"/><Relationship Id="rId18" Type="http://schemas.openxmlformats.org/officeDocument/2006/relationships/hyperlink" Target="https://ru.wikipedia.org/wiki/%D0%A1%D0%BE%D0%B2%D0%B5%D1%82%D1%81%D0%BA%D0%B0%D1%8F_%D0%BA%D1%83%D0%BB%D1%8C%D1%82%D1%83%D1%80%D0%B0" TargetMode="External"/><Relationship Id="rId26" Type="http://schemas.openxmlformats.org/officeDocument/2006/relationships/hyperlink" Target="https://ru.wikipedia.org/wiki/1987" TargetMode="External"/><Relationship Id="rId3" Type="http://schemas.openxmlformats.org/officeDocument/2006/relationships/hyperlink" Target="https://ru.wikipedia.org/wiki/23_%D0%B8%D1%8E%D0%BB%D1%8F" TargetMode="External"/><Relationship Id="rId21" Type="http://schemas.openxmlformats.org/officeDocument/2006/relationships/image" Target="../media/image15.jpg"/><Relationship Id="rId7" Type="http://schemas.openxmlformats.org/officeDocument/2006/relationships/hyperlink" Target="https://ru.wikipedia.org/wiki/1994" TargetMode="External"/><Relationship Id="rId12" Type="http://schemas.openxmlformats.org/officeDocument/2006/relationships/hyperlink" Target="https://ru.wikipedia.org/wiki/%D0%97%D0%B5%D0%BB%D1%91%D0%BD%D0%B0%D1%8F,_%D0%A0%D0%B8%D0%BD%D0%B0" TargetMode="External"/><Relationship Id="rId17" Type="http://schemas.openxmlformats.org/officeDocument/2006/relationships/hyperlink" Target="https://ru.wikipedia.org/wiki/1991" TargetMode="External"/><Relationship Id="rId25" Type="http://schemas.openxmlformats.org/officeDocument/2006/relationships/hyperlink" Target="https://ru.wikipedia.org/wiki/17_%D1%81%D0%B5%D0%BD%D1%82%D1%8F%D0%B1%D1%80%D1%8F" TargetMode="External"/><Relationship Id="rId2" Type="http://schemas.openxmlformats.org/officeDocument/2006/relationships/hyperlink" Target="https://ru.wikipedia.org/wiki/%D0%9A%D0%B0%D1%82%D0%B8%D0%BD-%D0%AF%D1%80%D1%86%D0%B5%D0%B2,_%D0%AE%D1%80%D0%B8%D0%B9_%D0%92%D0%B0%D1%81%D0%B8%D0%BB%D1%8C%D0%B5%D0%B2%D0%B8%D1%87" TargetMode="External"/><Relationship Id="rId16" Type="http://schemas.openxmlformats.org/officeDocument/2006/relationships/hyperlink" Target="https://ru.wikipedia.org/wiki/1_%D0%B0%D0%BF%D1%80%D0%B5%D0%BB%D1%8F" TargetMode="External"/><Relationship Id="rId20" Type="http://schemas.openxmlformats.org/officeDocument/2006/relationships/hyperlink" Target="https://ru.wikipedia.org/wiki/1970" TargetMode="External"/><Relationship Id="rId29" Type="http://schemas.openxmlformats.org/officeDocument/2006/relationships/hyperlink" Target="https://ru.wikipedia.org/wiki/%D0%A1%D1%86%D0%B5%D0%BD%D0%B0%D1%80%D0%B8%D1%81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18_%D0%BC%D0%B0%D1%80%D1%82%D0%B0" TargetMode="External"/><Relationship Id="rId11" Type="http://schemas.openxmlformats.org/officeDocument/2006/relationships/image" Target="../media/image14.jpg"/><Relationship Id="rId24" Type="http://schemas.openxmlformats.org/officeDocument/2006/relationships/hyperlink" Target="https://ru.wikipedia.org/wiki/1923" TargetMode="External"/><Relationship Id="rId32" Type="http://schemas.openxmlformats.org/officeDocument/2006/relationships/image" Target="../media/image16.jpg"/><Relationship Id="rId5" Type="http://schemas.openxmlformats.org/officeDocument/2006/relationships/hyperlink" Target="https://ru.wikipedia.org/wiki/%D0%9C%D0%BE%D1%81%D0%BA%D0%B2%D0%B0" TargetMode="External"/><Relationship Id="rId15" Type="http://schemas.openxmlformats.org/officeDocument/2006/relationships/hyperlink" Target="https://ru.wikipedia.org/wiki/%D0%A2%D0%B0%D1%88%D0%BA%D0%B5%D0%BD%D1%82" TargetMode="External"/><Relationship Id="rId23" Type="http://schemas.openxmlformats.org/officeDocument/2006/relationships/hyperlink" Target="https://ru.wikipedia.org/wiki/28_%D0%B8%D1%8E%D0%BB%D1%8F" TargetMode="External"/><Relationship Id="rId28" Type="http://schemas.openxmlformats.org/officeDocument/2006/relationships/hyperlink" Target="https://ru.wikipedia.org/wiki/%D0%9A%D0%B8%D0%BD%D0%BE%D1%80%D0%B5%D0%B6%D0%B8%D1%81%D1%81%D1%91%D1%80" TargetMode="External"/><Relationship Id="rId10" Type="http://schemas.openxmlformats.org/officeDocument/2006/relationships/hyperlink" Target="https://ru.wikipedia.org/wiki/%D0%A3%D1%87%D0%B0%D1%81%D1%82%D0%BD%D0%B8%D0%BA_%D0%92%D0%B5%D0%BB%D0%B8%D0%BA%D0%BE%D0%B9_%D0%9E%D1%82%D0%B5%D1%87%D0%B5%D1%81%D1%82%D0%B2%D0%B5%D0%BD%D0%BD%D0%BE%D0%B9_%D0%B2%D0%BE%D0%B9%D0%BD%D1%8B" TargetMode="External"/><Relationship Id="rId19" Type="http://schemas.openxmlformats.org/officeDocument/2006/relationships/hyperlink" Target="https://ru.wikipedia.org/wiki/%D0%9D%D0%B0%D1%80%D0%BE%D0%B4%D0%BD%D0%B0%D1%8F_%D0%B0%D1%80%D1%82%D0%B8%D1%81%D1%82%D0%BA%D0%B0_%D0%A0%D0%A1%D0%A4%D0%A1%D0%A0" TargetMode="External"/><Relationship Id="rId31" Type="http://schemas.openxmlformats.org/officeDocument/2006/relationships/hyperlink" Target="https://ru.wikipedia.org/wiki/1983" TargetMode="External"/><Relationship Id="rId4" Type="http://schemas.openxmlformats.org/officeDocument/2006/relationships/hyperlink" Target="https://ru.wikipedia.org/wiki/1921" TargetMode="External"/><Relationship Id="rId9" Type="http://schemas.openxmlformats.org/officeDocument/2006/relationships/hyperlink" Target="https://ru.wikipedia.org/wiki/1989" TargetMode="External"/><Relationship Id="rId14" Type="http://schemas.openxmlformats.org/officeDocument/2006/relationships/hyperlink" Target="https://ru.wikipedia.org/wiki/1901_%D0%B3%D0%BE%D0%B4" TargetMode="External"/><Relationship Id="rId22" Type="http://schemas.openxmlformats.org/officeDocument/2006/relationships/hyperlink" Target="https://ru.wikipedia.org/wiki/%D0%91%D0%B0%D1%81%D0%BE%D0%B2,_%D0%92%D0%BB%D0%B0%D0%B4%D0%B8%D0%BC%D0%B8%D1%80_%D0%9F%D0%B0%D0%B2%D0%BB%D0%BE%D0%B2%D0%B8%D1%87" TargetMode="External"/><Relationship Id="rId27" Type="http://schemas.openxmlformats.org/officeDocument/2006/relationships/hyperlink" Target="https://ru.wikipedia.org/wiki/%D0%9A%D0%B8%D0%BD%D0%BE%D0%B0%D0%BA%D1%82%D1%91%D1%80" TargetMode="External"/><Relationship Id="rId30" Type="http://schemas.openxmlformats.org/officeDocument/2006/relationships/hyperlink" Target="https://ru.wikipedia.org/wiki/%D0%9D%D0%B0%D1%80%D0%BE%D0%B4%D0%BD%D1%8B%D0%B9_%D0%B0%D1%80%D1%82%D0%B8%D1%81%D1%82_%D0%A1%D0%A1%D0%A1%D0%A0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2%D0%B5%D0%B0%D1%82%D1%80" TargetMode="External"/><Relationship Id="rId13" Type="http://schemas.openxmlformats.org/officeDocument/2006/relationships/image" Target="../media/image18.jpg"/><Relationship Id="rId3" Type="http://schemas.openxmlformats.org/officeDocument/2006/relationships/hyperlink" Target="https://ru.wikipedia.org/wiki/1922_%D0%B3%D0%BE%D0%B4" TargetMode="External"/><Relationship Id="rId7" Type="http://schemas.openxmlformats.org/officeDocument/2006/relationships/hyperlink" Target="https://ru.wikipedia.org/wiki/%D0%90%D0%BA%D1%82%D1%91%D1%80" TargetMode="External"/><Relationship Id="rId12" Type="http://schemas.openxmlformats.org/officeDocument/2006/relationships/image" Target="../media/image17.jpg"/><Relationship Id="rId2" Type="http://schemas.openxmlformats.org/officeDocument/2006/relationships/hyperlink" Target="https://ru.wikipedia.org/wiki/6_%D0%BC%D0%B0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0%D0%BE%D1%81%D1%81%D0%B8%D1%8F" TargetMode="External"/><Relationship Id="rId11" Type="http://schemas.openxmlformats.org/officeDocument/2006/relationships/hyperlink" Target="https://ru.wikipedia.org/wiki/%D0%9D%D0%B0%D1%80%D0%BE%D0%B4%D0%BD%D1%8B%D0%B9_%D0%B0%D1%80%D1%82%D0%B8%D1%81%D1%82_%D0%A1%D0%A1%D0%A1%D0%A0" TargetMode="External"/><Relationship Id="rId5" Type="http://schemas.openxmlformats.org/officeDocument/2006/relationships/hyperlink" Target="https://ru.wikipedia.org/wiki/%D0%A1%D0%A1%D0%A1%D0%A0" TargetMode="External"/><Relationship Id="rId10" Type="http://schemas.openxmlformats.org/officeDocument/2006/relationships/hyperlink" Target="https://ru.wikipedia.org/wiki/%D0%9F%D0%B5%D0%B4%D0%B0%D0%B3%D0%BE%D0%B3" TargetMode="External"/><Relationship Id="rId4" Type="http://schemas.openxmlformats.org/officeDocument/2006/relationships/hyperlink" Target="https://ru.wikipedia.org/wiki/%D0%9C%D0%BE%D1%81%D0%BA%D0%B2%D0%B0" TargetMode="External"/><Relationship Id="rId9" Type="http://schemas.openxmlformats.org/officeDocument/2006/relationships/hyperlink" Target="https://ru.wikipedia.org/wiki/%D0%9A%D0%B8%D0%BD%D0%BE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hyperlink" Target="https://ru.wikipedia.org/wiki/%D0%A2%D0%BE%D0%BB%D1%81%D1%82%D0%BE%D0%B9,_%D0%90%D0%BB%D0%B5%D0%BA%D1%81%D0%B5%D0%B9_%D0%9D%D0%B8%D0%BA%D0%BE%D0%BB%D0%B0%D0%B5%D0%B2%D0%B8%D1%87" TargetMode="External"/><Relationship Id="rId7" Type="http://schemas.openxmlformats.org/officeDocument/2006/relationships/hyperlink" Target="https://ru.wikipedia.org/wiki/%D0%9F%D1%80%D0%B8%D0%BA%D0%BB%D1%8E%D1%87%D0%B5%D0%BD%D0%B8%D1%8F_%D0%91%D1%83%D1%80%D0%B0%D1%82%D0%B8%D0%BD%D0%BE_(%D1%84%D0%B8%D0%BB%D1%8C%D0%BC)#cite_note-1" TargetMode="External"/><Relationship Id="rId2" Type="http://schemas.openxmlformats.org/officeDocument/2006/relationships/hyperlink" Target="https://ru.wikipedia.org/wiki/%D0%A2%D0%B5%D0%BB%D0%B5%D0%B2%D0%B8%D0%B7%D0%B8%D0%BE%D0%BD%D0%BD%D1%8B%D0%B9_%D1%84%D0%B8%D0%BB%D1%8C%D0%B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A%D1%83%D0%BB%D1%8C%D1%82%D0%BE%D0%B2%D1%8B%D0%B9_%D1%84%D0%B8%D0%BB%D1%8C%D0%BC" TargetMode="External"/><Relationship Id="rId5" Type="http://schemas.openxmlformats.org/officeDocument/2006/relationships/hyperlink" Target="https://ru.wikipedia.org/wiki/%D0%91%D0%B5%D0%BB%D0%B0%D1%80%D1%83%D1%81%D1%8C%D1%84%D0%B8%D0%BB%D1%8C%D0%BC" TargetMode="External"/><Relationship Id="rId4" Type="http://schemas.openxmlformats.org/officeDocument/2006/relationships/hyperlink" Target="https://ru.wikipedia.org/wiki/%D0%97%D0%BE%D0%BB%D0%BE%D1%82%D0%BE%D0%B9_%D0%BA%D0%BB%D1%8E%D1%87%D0%B8%D0%BA,_%D0%B8%D0%BB%D0%B8_%D0%9F%D1%80%D0%B8%D0%BA%D0%BB%D1%8E%D1%87%D0%B5%D0%BD%D0%B8%D1%8F_%D0%91%D1%83%D1%80%D0%B0%D1%82%D0%B8%D0%BD%D0%BE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995" TargetMode="External"/><Relationship Id="rId13" Type="http://schemas.openxmlformats.org/officeDocument/2006/relationships/hyperlink" Target="https://ru.wikipedia.org/wiki/%D0%9A%D0%B0%D0%BB%D0%B8%D0%BD%D0%B8%D0%BD%D0%B3%D1%80%D0%B0%D0%B4%D1%81%D0%BA%D0%B0%D1%8F_%D0%BE%D0%B1%D0%BB%D0%B0%D1%81%D1%82%D1%8C" TargetMode="External"/><Relationship Id="rId18" Type="http://schemas.openxmlformats.org/officeDocument/2006/relationships/hyperlink" Target="https://ru.wikipedia.org/wiki/1993" TargetMode="External"/><Relationship Id="rId26" Type="http://schemas.openxmlformats.org/officeDocument/2006/relationships/image" Target="../media/image4.jpg"/><Relationship Id="rId3" Type="http://schemas.openxmlformats.org/officeDocument/2006/relationships/hyperlink" Target="https://ru.wikipedia.org/wiki/1939" TargetMode="External"/><Relationship Id="rId21" Type="http://schemas.openxmlformats.org/officeDocument/2006/relationships/hyperlink" Target="https://ru.wikipedia.org/wiki/%D0%9F%D1%80%D0%BE_%D0%9A%D1%80%D0%B0%D1%81%D0%BD%D1%83%D1%8E_%D0%A8%D0%B0%D0%BF%D0%BE%D1%87%D0%BA%D1%83" TargetMode="External"/><Relationship Id="rId7" Type="http://schemas.openxmlformats.org/officeDocument/2006/relationships/hyperlink" Target="https://ru.wikipedia.org/wiki/%D0%97%D0%B0%D1%81%D0%BB%D1%83%D0%B6%D0%B5%D0%BD%D0%BD%D1%8B%D0%B9_%D0%B4%D0%B5%D1%8F%D1%82%D0%B5%D0%BB%D1%8C_%D0%B8%D1%81%D0%BA%D1%83%D1%81%D1%81%D1%82%D0%B2_%D0%A0%D0%BE%D1%81%D1%81%D0%B8%D0%B9%D1%81%D0%BA%D0%BE%D0%B9_%D0%A4%D0%B5%D0%B4%D0%B5%D1%80%D0%B0%D1%86%D0%B8%D0%B8" TargetMode="External"/><Relationship Id="rId12" Type="http://schemas.openxmlformats.org/officeDocument/2006/relationships/hyperlink" Target="https://ru.wikipedia.org/wiki/%D0%97%D0%B5%D0%BB%D0%B5%D0%BD%D0%BE%D0%B3%D1%80%D0%B0%D0%B4%D1%81%D0%BA" TargetMode="External"/><Relationship Id="rId17" Type="http://schemas.openxmlformats.org/officeDocument/2006/relationships/hyperlink" Target="https://ru.wikipedia.org/wiki/%D0%9D%D0%B5%D1%87%D0%B0%D0%B5%D0%B2,_%D0%9B%D0%B5%D0%BE%D0%BD%D0%B8%D0%B4_%D0%90%D0%BB%D0%B5%D0%BA%D1%81%D0%B5%D0%B5%D0%B2%D0%B8%D1%87#cite_note-4" TargetMode="External"/><Relationship Id="rId25" Type="http://schemas.openxmlformats.org/officeDocument/2006/relationships/hyperlink" Target="https://ru.wikipedia.org/wiki/%D0%9D%D0%B5%D1%87%D0%B0%D0%B5%D0%B2,_%D0%9B%D0%B5%D0%BE%D0%BD%D0%B8%D0%B4_%D0%90%D0%BB%D0%B5%D0%BA%D1%81%D0%B5%D0%B5%D0%B2%D0%B8%D1%87#cite_note-5" TargetMode="External"/><Relationship Id="rId2" Type="http://schemas.openxmlformats.org/officeDocument/2006/relationships/hyperlink" Target="https://ru.wikipedia.org/wiki/3_%D0%BC%D0%B0%D1%8F" TargetMode="External"/><Relationship Id="rId16" Type="http://schemas.openxmlformats.org/officeDocument/2006/relationships/hyperlink" Target="https://ru.wikipedia.org/wiki/2005" TargetMode="External"/><Relationship Id="rId20" Type="http://schemas.openxmlformats.org/officeDocument/2006/relationships/hyperlink" Target="https://ru.wikipedia.org/wiki/%D0%9F%D1%80%D0%B8%D0%BA%D0%BB%D1%8E%D1%87%D0%B5%D0%BD%D0%B8%D1%8F_%D0%91%D1%83%D1%80%D0%B0%D1%82%D0%B8%D0%BD%D0%BE_(%D1%84%D0%B8%D0%BB%D1%8C%D0%BC,_1975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2010" TargetMode="External"/><Relationship Id="rId11" Type="http://schemas.openxmlformats.org/officeDocument/2006/relationships/hyperlink" Target="https://ru.wikipedia.org/w/index.php?title=%D0%9E%D1%80%D0%B4%D0%B5%D0%BD_%D0%91%D1%83%D1%80%D0%B0%D1%82%D0%B8%D0%BD%D0%BE&amp;action=edit&amp;redlink=1" TargetMode="External"/><Relationship Id="rId24" Type="http://schemas.openxmlformats.org/officeDocument/2006/relationships/hyperlink" Target="https://ru.wikipedia.org/wiki/%D0%91%D0%B5%D0%B7%D1%83%D0%BC%D0%BD%D0%B0%D1%8F_%D0%9B%D0%BE%D1%80%D0%B8" TargetMode="External"/><Relationship Id="rId5" Type="http://schemas.openxmlformats.org/officeDocument/2006/relationships/hyperlink" Target="https://ru.wikipedia.org/wiki/23_%D1%8F%D0%BD%D0%B2%D0%B0%D1%80%D1%8F" TargetMode="External"/><Relationship Id="rId15" Type="http://schemas.openxmlformats.org/officeDocument/2006/relationships/hyperlink" Target="https://ru.wikipedia.org/wiki/%D0%9D%D0%B5%D1%87%D0%B0%D0%B5%D0%B2,_%D0%9B%D0%B5%D0%BE%D0%BD%D0%B8%D0%B4_%D0%90%D0%BB%D0%B5%D0%BA%D1%81%D0%B5%D0%B5%D0%B2%D0%B8%D1%87#cite_note-3" TargetMode="External"/><Relationship Id="rId23" Type="http://schemas.openxmlformats.org/officeDocument/2006/relationships/hyperlink" Target="https://ru.wikipedia.org/wiki/%D0%A0%D1%8B%D0%B6%D0%B8%D0%B9,_%D1%87%D0%B5%D1%81%D1%82%D0%BD%D1%8B%D0%B9,_%D0%B2%D0%BB%D1%8E%D0%B1%D0%BB%D1%91%D0%BD%D0%BD%D1%8B%D0%B9" TargetMode="External"/><Relationship Id="rId10" Type="http://schemas.openxmlformats.org/officeDocument/2006/relationships/hyperlink" Target="https://ru.wikipedia.org/wiki/%D0%9D%D0%B0%D1%80%D0%BE%D0%B4%D0%BD%D1%8B%D0%B9_%D0%B0%D1%80%D1%82%D0%B8%D1%81%D1%82_%D0%A0%D0%BE%D1%81%D1%81%D0%B8%D0%B9%D1%81%D0%BA%D0%BE%D0%B9_%D0%A4%D0%B5%D0%B4%D0%B5%D1%80%D0%B0%D1%86%D0%B8%D0%B8" TargetMode="External"/><Relationship Id="rId19" Type="http://schemas.openxmlformats.org/officeDocument/2006/relationships/hyperlink" Target="https://ru.wikipedia.org/wiki/%D0%93%D0%BE%D1%81%D1%83%D0%B4%D0%B0%D1%80%D1%81%D1%82%D0%B2%D0%B5%D0%BD%D0%BD%D0%B0%D1%8F_%D0%BF%D1%80%D0%B5%D0%BC%D0%B8%D1%8F_%D0%A0%D0%BE%D1%81%D1%81%D0%B8%D0%B9%D1%81%D0%BA%D0%BE%D0%B9_%D0%A4%D0%B5%D0%B4%D0%B5%D1%80%D0%B0%D1%86%D0%B8%D0%B8" TargetMode="External"/><Relationship Id="rId4" Type="http://schemas.openxmlformats.org/officeDocument/2006/relationships/hyperlink" Target="https://ru.wikipedia.org/wiki/%D0%9C%D0%BE%D1%81%D0%BA%D0%B2%D0%B0" TargetMode="External"/><Relationship Id="rId9" Type="http://schemas.openxmlformats.org/officeDocument/2006/relationships/hyperlink" Target="https://ru.wikipedia.org/wiki/%D0%9D%D0%B5%D1%87%D0%B0%D0%B5%D0%B2,_%D0%9B%D0%B5%D0%BE%D0%BD%D0%B8%D0%B4_%D0%90%D0%BB%D0%B5%D0%BA%D1%81%D0%B5%D0%B5%D0%B2%D0%B8%D1%87#cite_note-1" TargetMode="External"/><Relationship Id="rId14" Type="http://schemas.openxmlformats.org/officeDocument/2006/relationships/hyperlink" Target="https://ru.wikipedia.org/wiki/2003" TargetMode="External"/><Relationship Id="rId22" Type="http://schemas.openxmlformats.org/officeDocument/2006/relationships/hyperlink" Target="https://ru.wikipedia.org/wiki/%D0%9F%D1%80%D0%BE%D0%B4%D0%B0%D0%BD%D0%BD%D1%8B%D0%B9_%D1%81%D0%BC%D0%B5%D1%85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0%B8%D0%BD%D0%BE%D1%80%D0%B5%D0%B6%D0%B8%D1%81%D1%81%D1%91%D1%80" TargetMode="External"/><Relationship Id="rId3" Type="http://schemas.openxmlformats.org/officeDocument/2006/relationships/hyperlink" Target="https://ru.wikipedia.org/wiki/1965" TargetMode="External"/><Relationship Id="rId7" Type="http://schemas.openxmlformats.org/officeDocument/2006/relationships/hyperlink" Target="https://ru.wikipedia.org/wiki/%D0%90%D0%BA%D1%82%D1%91%D1%80" TargetMode="External"/><Relationship Id="rId2" Type="http://schemas.openxmlformats.org/officeDocument/2006/relationships/hyperlink" Target="https://ru.wikipedia.org/wiki/22_%D0%BE%D0%BA%D1%82%D1%8F%D0%B1%D1%80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1%D0%A1%D0%A1%D0%A0" TargetMode="External"/><Relationship Id="rId5" Type="http://schemas.openxmlformats.org/officeDocument/2006/relationships/hyperlink" Target="https://ru.wikipedia.org/wiki/%D0%91%D0%A1%D0%A1%D0%A0" TargetMode="External"/><Relationship Id="rId10" Type="http://schemas.openxmlformats.org/officeDocument/2006/relationships/image" Target="../media/image5.jpg"/><Relationship Id="rId4" Type="http://schemas.openxmlformats.org/officeDocument/2006/relationships/hyperlink" Target="https://ru.wikipedia.org/wiki/%D0%9C%D0%B8%D0%BD%D1%81%D0%BA" TargetMode="External"/><Relationship Id="rId9" Type="http://schemas.openxmlformats.org/officeDocument/2006/relationships/hyperlink" Target="https://ru.wikipedia.org/wiki/%D0%A1%D1%86%D0%B5%D0%BD%D0%B0%D1%80%D0%B8%D1%81%D1%82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https://ru.wikipedia.org/wiki/1968" TargetMode="External"/><Relationship Id="rId7" Type="http://schemas.openxmlformats.org/officeDocument/2006/relationships/hyperlink" Target="https://ru.wikipedia.org/wiki/%D0%9D%D0%B5%D1%87%D0%B0%D0%B5%D0%B2,_%D0%9B%D0%B5%D0%BE%D0%BD%D0%B8%D0%B4_%D0%90%D0%BB%D0%B5%D0%BA%D1%81%D0%B5%D0%B5%D0%B2%D0%B8%D1%87" TargetMode="External"/><Relationship Id="rId2" Type="http://schemas.openxmlformats.org/officeDocument/2006/relationships/hyperlink" Target="https://ru.wikipedia.org/wiki/8_%D0%B0%D0%BF%D1%80%D0%B5%D0%BB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A%D0%B0%D1%81%D1%82%D0%B8%D0%BD%D0%B3" TargetMode="External"/><Relationship Id="rId5" Type="http://schemas.openxmlformats.org/officeDocument/2006/relationships/hyperlink" Target="https://ru.wikipedia.org/wiki/%D0%9F%D1%80%D0%B8%D0%BA%D0%BB%D1%8E%D1%87%D0%B5%D0%BD%D0%B8%D1%8F_%D0%91%D1%83%D1%80%D0%B0%D1%82%D0%B8%D0%BD%D0%BE_(%D1%84%D0%B8%D0%BB%D1%8C%D0%BC,_1975)" TargetMode="External"/><Relationship Id="rId4" Type="http://schemas.openxmlformats.org/officeDocument/2006/relationships/hyperlink" Target="https://ru.wikipedia.org/wiki/%D0%9C%D0%B0%D0%BB%D1%8C%D0%B2%D0%B8%D0%BD%D0%B0_(%D0%BF%D0%B5%D1%80%D1%81%D0%BE%D0%BD%D0%B0%D0%B6)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ru.wikipedia.org/wiki/%D0%9F%D1%8C%D0%B5%D1%80%D0%B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ru.wikipedia.org/wiki/%D0%90%D1%80%D1%82%D0%B5%D0%BC%D0%BE%D0%BD_(%D0%BF%D0%B5%D1%80%D1%81%D0%BE%D0%BD%D0%B0%D0%B6)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ru.wikipedia.org/wiki/%D0%90%D1%80%D0%BB%D0%B5%D0%BA%D0%B8%D0%B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2%D0%B5%D0%B0%D1%82%D1%80" TargetMode="External"/><Relationship Id="rId13" Type="http://schemas.openxmlformats.org/officeDocument/2006/relationships/image" Target="../media/image12.jpg"/><Relationship Id="rId3" Type="http://schemas.openxmlformats.org/officeDocument/2006/relationships/hyperlink" Target="https://ru.wikipedia.org/wiki/22_%D0%BC%D0%B0%D1%8F" TargetMode="External"/><Relationship Id="rId7" Type="http://schemas.openxmlformats.org/officeDocument/2006/relationships/hyperlink" Target="https://ru.wikipedia.org/wiki/%D0%A3%D0%BA%D1%80%D0%B0%D0%B8%D0%BD%D1%86%D1%8B" TargetMode="External"/><Relationship Id="rId12" Type="http://schemas.openxmlformats.org/officeDocument/2006/relationships/image" Target="../media/image11.jpg"/><Relationship Id="rId2" Type="http://schemas.openxmlformats.org/officeDocument/2006/relationships/hyperlink" Target="https://ru.wikipedia.org/wiki/%D0%A3%D0%BA%D1%80%D0%B0%D0%B8%D0%BD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1%D0%A1%D0%A1%D0%A0" TargetMode="External"/><Relationship Id="rId11" Type="http://schemas.openxmlformats.org/officeDocument/2006/relationships/hyperlink" Target="https://ru.wikipedia.org/wiki/1973" TargetMode="External"/><Relationship Id="rId5" Type="http://schemas.openxmlformats.org/officeDocument/2006/relationships/hyperlink" Target="https://ru.wikipedia.org/wiki/1989_%D0%B3%D0%BE%D0%B4" TargetMode="External"/><Relationship Id="rId10" Type="http://schemas.openxmlformats.org/officeDocument/2006/relationships/hyperlink" Target="https://ru.wikipedia.org/wiki/%D0%9D%D0%B0%D1%80%D0%BE%D0%B4%D0%BD%D1%8B%D0%B9_%D0%B0%D1%80%D1%82%D0%B8%D1%81%D1%82_%D0%A3%D0%BA%D1%80%D0%B0%D0%B8%D0%BD%D1%81%D0%BA%D0%BE%D0%B9_%D0%A1%D0%A1%D0%A0" TargetMode="External"/><Relationship Id="rId4" Type="http://schemas.openxmlformats.org/officeDocument/2006/relationships/hyperlink" Target="https://ru.wikipedia.org/wiki/1920_%D0%B3%D0%BE%D0%B4" TargetMode="External"/><Relationship Id="rId9" Type="http://schemas.openxmlformats.org/officeDocument/2006/relationships/hyperlink" Target="https://ru.wikipedia.org/wiki/%D0%9A%D0%B8%D0%BD%D0%B5%D0%BC%D0%B0%D1%82%D0%BE%D0%B3%D1%80%D0%B0%D1%84" TargetMode="External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1" y="104775"/>
            <a:ext cx="8773612" cy="619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62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628651"/>
            <a:ext cx="3438525" cy="1228724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hlinkClick r:id="rId2" tooltip="Катин-Ярцев, Юрий Васильевич"/>
              </a:rPr>
              <a:t>Юрий Катин-Ярцев</a:t>
            </a:r>
            <a:r>
              <a:rPr lang="ru-RU" sz="1800" dirty="0"/>
              <a:t> — </a:t>
            </a:r>
            <a:r>
              <a:rPr lang="ru-RU" sz="1800" i="1" dirty="0" smtClean="0"/>
              <a:t>Джузеппе</a:t>
            </a:r>
            <a:r>
              <a:rPr lang="ru-RU" sz="1800" b="1" dirty="0"/>
              <a:t> Юрий Васильевич Катин-Ярцев</a:t>
            </a:r>
            <a:r>
              <a:rPr lang="ru-RU" sz="1800" dirty="0"/>
              <a:t> (</a:t>
            </a:r>
            <a:r>
              <a:rPr lang="ru-RU" sz="1800" dirty="0">
                <a:hlinkClick r:id="rId3" tooltip="23 июля"/>
              </a:rPr>
              <a:t>23 июля</a:t>
            </a:r>
            <a:r>
              <a:rPr lang="ru-RU" sz="1800" dirty="0"/>
              <a:t> </a:t>
            </a:r>
            <a:r>
              <a:rPr lang="ru-RU" sz="1800" dirty="0">
                <a:hlinkClick r:id="rId4" tooltip="1921"/>
              </a:rPr>
              <a:t>1921</a:t>
            </a:r>
            <a:r>
              <a:rPr lang="ru-RU" sz="1800" dirty="0"/>
              <a:t>, </a:t>
            </a:r>
            <a:r>
              <a:rPr lang="ru-RU" sz="1800" dirty="0">
                <a:hlinkClick r:id="rId5" tooltip="Москва"/>
              </a:rPr>
              <a:t>Москва</a:t>
            </a:r>
            <a:r>
              <a:rPr lang="ru-RU" sz="1800" dirty="0"/>
              <a:t> — </a:t>
            </a:r>
            <a:r>
              <a:rPr lang="ru-RU" sz="1800" dirty="0">
                <a:hlinkClick r:id="rId6" tooltip="18 марта"/>
              </a:rPr>
              <a:t>18 марта</a:t>
            </a:r>
            <a:r>
              <a:rPr lang="ru-RU" sz="1800" dirty="0"/>
              <a:t> </a:t>
            </a:r>
            <a:r>
              <a:rPr lang="ru-RU" sz="1800" u="sng" dirty="0">
                <a:hlinkClick r:id="rId7" tooltip="1994"/>
              </a:rPr>
              <a:t>1994</a:t>
            </a:r>
            <a:r>
              <a:rPr lang="ru-RU" sz="1800" dirty="0"/>
              <a:t>, там же) — советский актёр театра и кино, театральный педагог. </a:t>
            </a:r>
            <a:r>
              <a:rPr lang="ru-RU" sz="1800" dirty="0">
                <a:hlinkClick r:id="rId8" tooltip="Народный артист РСФСР"/>
              </a:rPr>
              <a:t>Народный артист РСФСР</a:t>
            </a:r>
            <a:r>
              <a:rPr lang="ru-RU" sz="1800" dirty="0"/>
              <a:t> (</a:t>
            </a:r>
            <a:r>
              <a:rPr lang="ru-RU" sz="1800" dirty="0">
                <a:hlinkClick r:id="rId9" tooltip="1989"/>
              </a:rPr>
              <a:t>1989</a:t>
            </a:r>
            <a:r>
              <a:rPr lang="ru-RU" sz="1800" dirty="0"/>
              <a:t>). </a:t>
            </a:r>
            <a:r>
              <a:rPr lang="ru-RU" sz="1800" dirty="0">
                <a:hlinkClick r:id="rId10" tooltip="Участник Великой Отечественной войны"/>
              </a:rPr>
              <a:t>Участник Великой Отечественной войны</a:t>
            </a:r>
            <a:r>
              <a:rPr lang="ru-RU" sz="1800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3100"/>
            <a:ext cx="3477055" cy="2724150"/>
          </a:xfrm>
        </p:spPr>
      </p:pic>
      <p:sp>
        <p:nvSpPr>
          <p:cNvPr id="4" name="Прямоугольник 3"/>
          <p:cNvSpPr/>
          <p:nvPr/>
        </p:nvSpPr>
        <p:spPr>
          <a:xfrm>
            <a:off x="3959453" y="752475"/>
            <a:ext cx="3679597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hlinkClick r:id="rId12" tooltip="Зелёная, Рина"/>
              </a:rPr>
              <a:t>Рина Зелёная</a:t>
            </a:r>
            <a:r>
              <a:rPr lang="ru-RU" sz="2400" dirty="0" smtClean="0"/>
              <a:t> — </a:t>
            </a:r>
            <a:r>
              <a:rPr lang="ru-RU" sz="2400" i="1" dirty="0" smtClean="0"/>
              <a:t>черепаха </a:t>
            </a:r>
            <a:r>
              <a:rPr lang="ru-RU" sz="2400" i="1" dirty="0" err="1" smtClean="0"/>
              <a:t>Тортила</a:t>
            </a:r>
            <a:r>
              <a:rPr lang="ru-RU" sz="2400" i="1" dirty="0" smtClean="0"/>
              <a:t>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Ри́на Зелёная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(настоящее имя — 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Екатери́на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Васи́льевна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Зелёная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 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25 октября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3" tooltip="7 ноября"/>
              </a:rPr>
              <a:t>7 ноября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] </a:t>
            </a:r>
            <a:r>
              <a:rPr kumimoji="0" lang="ru-RU" altLang="ru-RU" sz="1400" b="0" i="0" u="sng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4" tooltip="1901 год"/>
              </a:rPr>
              <a:t>1901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5" tooltip="Ташкент"/>
              </a:rPr>
              <a:t>Ташкент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— 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6" tooltip="1 апреля"/>
              </a:rPr>
              <a:t>1 апреля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7" tooltip="1991"/>
              </a:rPr>
              <a:t>1991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 tooltip="Москва"/>
              </a:rPr>
              <a:t>Москва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 — 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8" tooltip="Советская культура"/>
              </a:rPr>
              <a:t>советская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актриса театра и кино, артистка эстрады, мастер имитации детской речи. 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9" tooltip="Народная артистка РСФСР"/>
              </a:rPr>
              <a:t>Народная артистка РСФСР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0" tooltip="1970"/>
              </a:rPr>
              <a:t>1970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53" y="3321392"/>
            <a:ext cx="3926163" cy="261268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flipH="1">
            <a:off x="8543921" y="285751"/>
            <a:ext cx="34480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22" tooltip="Басов, Владимир Павлович"/>
              </a:rPr>
              <a:t>Владимир Басов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— </a:t>
            </a:r>
            <a:r>
              <a:rPr lang="ru-RU" b="0" i="1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Дуремар </a:t>
            </a:r>
            <a:r>
              <a:rPr lang="ru-RU" b="1" dirty="0" err="1"/>
              <a:t>Влади́мир</a:t>
            </a:r>
            <a:r>
              <a:rPr lang="ru-RU" b="1" dirty="0"/>
              <a:t> </a:t>
            </a:r>
            <a:r>
              <a:rPr lang="ru-RU" b="1" dirty="0" err="1"/>
              <a:t>Па́влович</a:t>
            </a:r>
            <a:r>
              <a:rPr lang="ru-RU" b="1" dirty="0"/>
              <a:t> </a:t>
            </a:r>
            <a:r>
              <a:rPr lang="ru-RU" b="1" dirty="0" err="1"/>
              <a:t>Ба́сов</a:t>
            </a:r>
            <a:r>
              <a:rPr lang="ru-RU" dirty="0"/>
              <a:t> (</a:t>
            </a:r>
            <a:r>
              <a:rPr lang="ru-RU" dirty="0">
                <a:hlinkClick r:id="rId23" tooltip="28 июля"/>
              </a:rPr>
              <a:t>28 июля</a:t>
            </a:r>
            <a:r>
              <a:rPr lang="ru-RU" dirty="0"/>
              <a:t> </a:t>
            </a:r>
            <a:r>
              <a:rPr lang="ru-RU" dirty="0">
                <a:hlinkClick r:id="rId24" tooltip="1923"/>
              </a:rPr>
              <a:t>1923</a:t>
            </a:r>
            <a:r>
              <a:rPr lang="ru-RU" dirty="0"/>
              <a:t> — </a:t>
            </a:r>
            <a:r>
              <a:rPr lang="ru-RU" dirty="0">
                <a:hlinkClick r:id="rId25" tooltip="17 сентября"/>
              </a:rPr>
              <a:t>17 сентября</a:t>
            </a:r>
            <a:r>
              <a:rPr lang="ru-RU" dirty="0"/>
              <a:t> </a:t>
            </a:r>
            <a:r>
              <a:rPr lang="ru-RU" dirty="0">
                <a:hlinkClick r:id="rId26" tooltip="1987"/>
              </a:rPr>
              <a:t>1987</a:t>
            </a:r>
            <a:r>
              <a:rPr lang="ru-RU" dirty="0"/>
              <a:t>) — советский </a:t>
            </a:r>
            <a:r>
              <a:rPr lang="ru-RU" dirty="0">
                <a:hlinkClick r:id="rId27" tooltip="Киноактёр"/>
              </a:rPr>
              <a:t>киноактёр</a:t>
            </a:r>
            <a:r>
              <a:rPr lang="ru-RU" dirty="0"/>
              <a:t>, </a:t>
            </a:r>
            <a:r>
              <a:rPr lang="ru-RU" dirty="0">
                <a:hlinkClick r:id="rId28" tooltip="Кинорежиссёр"/>
              </a:rPr>
              <a:t>кинорежиссёр</a:t>
            </a:r>
            <a:r>
              <a:rPr lang="ru-RU" dirty="0"/>
              <a:t> и </a:t>
            </a:r>
            <a:r>
              <a:rPr lang="ru-RU" dirty="0">
                <a:hlinkClick r:id="rId29" tooltip="Сценарист"/>
              </a:rPr>
              <a:t>сценарист</a:t>
            </a:r>
            <a:r>
              <a:rPr lang="ru-RU" dirty="0"/>
              <a:t>. </a:t>
            </a:r>
            <a:r>
              <a:rPr lang="ru-RU" u="sng" dirty="0">
                <a:hlinkClick r:id="rId30" tooltip="Народный артист СССР"/>
              </a:rPr>
              <a:t>Народный артист СССР</a:t>
            </a:r>
            <a:r>
              <a:rPr lang="ru-RU" dirty="0"/>
              <a:t> (</a:t>
            </a:r>
            <a:r>
              <a:rPr lang="ru-RU" dirty="0">
                <a:hlinkClick r:id="rId31" tooltip="1983"/>
              </a:rPr>
              <a:t>1983</a:t>
            </a:r>
            <a:r>
              <a:rPr lang="ru-RU" dirty="0"/>
              <a:t>)</a:t>
            </a:r>
            <a:endParaRPr lang="ru-RU" b="0" i="0" dirty="0">
              <a:solidFill>
                <a:srgbClr val="252525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948" y="2490391"/>
            <a:ext cx="3162300" cy="2108200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145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КАРАБАС-БАРАБАС</a:t>
            </a:r>
            <a:r>
              <a:rPr lang="ru-RU" sz="2000" b="1" dirty="0" smtClean="0"/>
              <a:t> - </a:t>
            </a:r>
            <a:r>
              <a:rPr lang="ru-RU" sz="2000" b="1" dirty="0" err="1" smtClean="0"/>
              <a:t>Влади́мир</a:t>
            </a:r>
            <a:r>
              <a:rPr lang="ru-RU" sz="2000" b="1" dirty="0" smtClean="0"/>
              <a:t> </a:t>
            </a:r>
            <a:r>
              <a:rPr lang="ru-RU" sz="2000" b="1" dirty="0" err="1"/>
              <a:t>Абра́мович</a:t>
            </a:r>
            <a:r>
              <a:rPr lang="ru-RU" sz="2000" b="1" dirty="0"/>
              <a:t> </a:t>
            </a:r>
            <a:r>
              <a:rPr lang="ru-RU" sz="2000" b="1" dirty="0" err="1"/>
              <a:t>Э́туш</a:t>
            </a:r>
            <a:r>
              <a:rPr lang="ru-RU" sz="2000" dirty="0"/>
              <a:t> (род. </a:t>
            </a:r>
            <a:r>
              <a:rPr lang="ru-RU" sz="2000" dirty="0">
                <a:hlinkClick r:id="rId2" tooltip="6 мая"/>
              </a:rPr>
              <a:t>6 мая</a:t>
            </a:r>
            <a:r>
              <a:rPr lang="ru-RU" sz="2000" dirty="0"/>
              <a:t> </a:t>
            </a:r>
            <a:r>
              <a:rPr lang="ru-RU" sz="2000" dirty="0">
                <a:hlinkClick r:id="rId3" tooltip="1922 год"/>
              </a:rPr>
              <a:t>1922</a:t>
            </a:r>
            <a:r>
              <a:rPr lang="ru-RU" sz="2000" dirty="0"/>
              <a:t>, </a:t>
            </a:r>
            <a:r>
              <a:rPr lang="ru-RU" sz="2000" dirty="0">
                <a:hlinkClick r:id="rId4" tooltip="Москва"/>
              </a:rPr>
              <a:t>Москва</a:t>
            </a:r>
            <a:r>
              <a:rPr lang="ru-RU" sz="2000" dirty="0"/>
              <a:t>) — </a:t>
            </a:r>
            <a:r>
              <a:rPr lang="ru-RU" sz="2000" u="sng" dirty="0">
                <a:hlinkClick r:id="rId5" tooltip="СССР"/>
              </a:rPr>
              <a:t>советский</a:t>
            </a:r>
            <a:r>
              <a:rPr lang="ru-RU" sz="2000" dirty="0"/>
              <a:t> и </a:t>
            </a:r>
            <a:r>
              <a:rPr lang="ru-RU" sz="2000" dirty="0">
                <a:hlinkClick r:id="rId6" tooltip="Россия"/>
              </a:rPr>
              <a:t>российский</a:t>
            </a:r>
            <a:r>
              <a:rPr lang="ru-RU" sz="2000" dirty="0"/>
              <a:t> </a:t>
            </a:r>
            <a:r>
              <a:rPr lang="ru-RU" sz="2000" dirty="0">
                <a:hlinkClick r:id="rId7" tooltip="Актёр"/>
              </a:rPr>
              <a:t>актёр</a:t>
            </a:r>
            <a:r>
              <a:rPr lang="ru-RU" sz="2000" dirty="0"/>
              <a:t> </a:t>
            </a:r>
            <a:r>
              <a:rPr lang="ru-RU" sz="2000" dirty="0">
                <a:hlinkClick r:id="rId8" tooltip="Театр"/>
              </a:rPr>
              <a:t>театра</a:t>
            </a:r>
            <a:r>
              <a:rPr lang="ru-RU" sz="2000" dirty="0"/>
              <a:t> и </a:t>
            </a:r>
            <a:r>
              <a:rPr lang="ru-RU" sz="2000" dirty="0">
                <a:hlinkClick r:id="rId9" tooltip="Кино"/>
              </a:rPr>
              <a:t>кино</a:t>
            </a:r>
            <a:r>
              <a:rPr lang="ru-RU" sz="2000" dirty="0"/>
              <a:t>, </a:t>
            </a:r>
            <a:r>
              <a:rPr lang="ru-RU" sz="2000" dirty="0">
                <a:hlinkClick r:id="rId10" tooltip="Педагог"/>
              </a:rPr>
              <a:t>педагог</a:t>
            </a:r>
            <a:r>
              <a:rPr lang="ru-RU" sz="2000" dirty="0"/>
              <a:t>. </a:t>
            </a:r>
            <a:r>
              <a:rPr lang="ru-RU" sz="2000" dirty="0">
                <a:hlinkClick r:id="rId11" tooltip="Народный артист СССР"/>
              </a:rPr>
              <a:t>Народный артист СССР</a:t>
            </a:r>
            <a:r>
              <a:rPr lang="ru-RU" sz="2000" dirty="0"/>
              <a:t>, ветеран Великой Отечественной войны.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73" y="1737360"/>
            <a:ext cx="4865430" cy="40227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455" y="1654968"/>
            <a:ext cx="5303520" cy="35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09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4450" y="286603"/>
            <a:ext cx="9841230" cy="684947"/>
          </a:xfrm>
        </p:spPr>
        <p:txBody>
          <a:bodyPr>
            <a:normAutofit/>
          </a:bodyPr>
          <a:lstStyle/>
          <a:p>
            <a:r>
              <a:rPr lang="ru-RU" sz="2000" dirty="0"/>
              <a:t>Музыкально-теоретический анализ песен: форма, структура, средства музыкальной выразительности (темп, ритм, динамика, регистр, гармония), вокальные особенности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99" y="1295399"/>
            <a:ext cx="11115675" cy="498157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</a:t>
            </a:r>
            <a:r>
              <a:rPr lang="ru-RU" dirty="0"/>
              <a:t>В фильме, как в призме, идеально сошлось всё — замечательная сказка Алексея Толстого, блестящий актёрский состав, динамичный сюжет, который несмотря на обилие песен, нигде не «провисает». Более того, музыка Алексея Рыбникова сама задавала сюжету тон, а персонажам — характер. И что самое поразительное — в саундтреке нет ни одной «проходной» песни</a:t>
            </a:r>
            <a:r>
              <a:rPr lang="ru-RU" dirty="0" smtClean="0"/>
              <a:t>. </a:t>
            </a:r>
            <a:r>
              <a:rPr lang="ru-RU" dirty="0"/>
              <a:t>Наиболее тяжело далось </a:t>
            </a:r>
            <a:r>
              <a:rPr lang="ru-RU" dirty="0" err="1"/>
              <a:t>Энтину</a:t>
            </a:r>
            <a:r>
              <a:rPr lang="ru-RU" dirty="0"/>
              <a:t> сочинение заглавной песни. Теперь окучиванием поэта занялся композитор. Рыбников привёз </a:t>
            </a:r>
            <a:r>
              <a:rPr lang="ru-RU" dirty="0" err="1"/>
              <a:t>Энтина</a:t>
            </a:r>
            <a:r>
              <a:rPr lang="ru-RU" dirty="0"/>
              <a:t> в роскошный Дом творчества композиторов в Рузе и снял тому целый номер с белым роялем. Когда композитор заглянул туда вновь, выяснилось, что белый рояль не помог и слов всё ещё нет. Неожиданно Рыбников вспомнил, что у него есть одна «</a:t>
            </a:r>
            <a:r>
              <a:rPr lang="ru-RU" dirty="0" err="1"/>
              <a:t>буратинная</a:t>
            </a:r>
            <a:r>
              <a:rPr lang="ru-RU" dirty="0"/>
              <a:t>» тема, но она очень проблемная. А. Рыбников: «Я вообще считал её неприменимой, потому что там идёт скороговорка, потом — какие-то отдельные ноты. Я думаю: „Ну, как? На это стихи невозможно написать“. Но всё произошло в течении буквально 1−2 часов. Вдруг </a:t>
            </a:r>
            <a:r>
              <a:rPr lang="ru-RU" dirty="0" err="1"/>
              <a:t>Энтин</a:t>
            </a:r>
            <a:r>
              <a:rPr lang="ru-RU" dirty="0"/>
              <a:t> на эту мелодию скороговорку придумал, а на эти отдельные ноты, которые „торчали“, было просто сказано: „</a:t>
            </a:r>
            <a:r>
              <a:rPr lang="ru-RU" dirty="0" err="1"/>
              <a:t>Бу</a:t>
            </a:r>
            <a:r>
              <a:rPr lang="ru-RU" dirty="0"/>
              <a:t>!“, „Ра!“, „</a:t>
            </a:r>
            <a:r>
              <a:rPr lang="ru-RU" dirty="0" err="1"/>
              <a:t>Ти</a:t>
            </a:r>
            <a:r>
              <a:rPr lang="ru-RU" dirty="0"/>
              <a:t>!“, „Но!“» — и всё</a:t>
            </a:r>
            <a:r>
              <a:rPr lang="ru-RU" dirty="0" smtClean="0"/>
              <a:t>".</a:t>
            </a:r>
            <a:r>
              <a:rPr lang="ru-RU" dirty="0"/>
              <a:t> Так недостаток стал достоинством. Куплеты превратились в некие загадки («Кто доброй сказкой входит в дом?..» и т. д.), а припев-</a:t>
            </a:r>
            <a:r>
              <a:rPr lang="ru-RU" dirty="0" err="1"/>
              <a:t>кричалка</a:t>
            </a:r>
            <a:r>
              <a:rPr lang="ru-RU" dirty="0"/>
              <a:t> — ответом. Кстати, исполнить эту песню в начальных титрах приглашали Аллу Пугачёву, но молодая и тогда малоизвестная певица почему-то отказалась. В итоге песню исполнила Нина Бродская</a:t>
            </a:r>
            <a:r>
              <a:rPr lang="ru-RU" dirty="0" smtClean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Песня «БУРАТИНО»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Слова: Юрий </a:t>
            </a:r>
            <a:r>
              <a:rPr lang="ru-RU" b="1" dirty="0" err="1" smtClean="0"/>
              <a:t>Энтин</a:t>
            </a:r>
            <a:r>
              <a:rPr lang="ru-RU" b="1" dirty="0" smtClean="0"/>
              <a:t> </a:t>
            </a:r>
            <a:br>
              <a:rPr lang="ru-RU" b="1" dirty="0" smtClean="0"/>
            </a:br>
            <a:r>
              <a:rPr lang="ru-RU" b="1" dirty="0" smtClean="0"/>
              <a:t>Музыка: Алексей Рыбников </a:t>
            </a:r>
          </a:p>
          <a:p>
            <a:r>
              <a:rPr lang="ru-RU" dirty="0" smtClean="0"/>
              <a:t>Написана в </a:t>
            </a:r>
            <a:r>
              <a:rPr lang="ru-RU" dirty="0" err="1" smtClean="0"/>
              <a:t>запевно</a:t>
            </a:r>
            <a:r>
              <a:rPr lang="ru-RU" dirty="0" smtClean="0"/>
              <a:t> - </a:t>
            </a:r>
            <a:r>
              <a:rPr lang="ru-RU" dirty="0" err="1" smtClean="0"/>
              <a:t>припевной</a:t>
            </a:r>
            <a:r>
              <a:rPr lang="ru-RU" dirty="0" smtClean="0"/>
              <a:t> форме, структура песни: куплет–припев-куплет-припев-куплет-припев, в быстром темпе, в затактом ритме, динамика меццо-форте, в смешанном регистре, в гармонии до-мажор.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685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Песня «БУРАТИНО»</a:t>
            </a:r>
            <a:r>
              <a:rPr lang="ru-RU" b="1" dirty="0"/>
              <a:t> </a:t>
            </a:r>
          </a:p>
          <a:p>
            <a:r>
              <a:rPr lang="ru-RU" b="1" dirty="0"/>
              <a:t>Слова: Юрий </a:t>
            </a:r>
            <a:r>
              <a:rPr lang="ru-RU" b="1" dirty="0" err="1"/>
              <a:t>Энтин</a:t>
            </a:r>
            <a:r>
              <a:rPr lang="ru-RU" b="1" dirty="0"/>
              <a:t> </a:t>
            </a:r>
            <a:br>
              <a:rPr lang="ru-RU" b="1" dirty="0"/>
            </a:br>
            <a:r>
              <a:rPr lang="ru-RU" b="1" dirty="0"/>
              <a:t>Музыка: Алексей Рыбников </a:t>
            </a:r>
          </a:p>
          <a:p>
            <a:r>
              <a:rPr lang="ru-RU" dirty="0"/>
              <a:t>Написана в </a:t>
            </a:r>
            <a:r>
              <a:rPr lang="ru-RU" dirty="0" err="1"/>
              <a:t>запевно</a:t>
            </a:r>
            <a:r>
              <a:rPr lang="ru-RU" dirty="0"/>
              <a:t> - </a:t>
            </a:r>
            <a:r>
              <a:rPr lang="ru-RU" dirty="0" err="1"/>
              <a:t>припевной</a:t>
            </a:r>
            <a:r>
              <a:rPr lang="ru-RU" dirty="0"/>
              <a:t> форме, структура песни: куплет–припев-куплет-припев-куплет-припев, в быстром темпе, в затактом ритме, динамика меццо-форте, в смешанном регистре, в гармонии до-мажор.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077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РОМАНС ЧЕРЕПАХИ ТОРТИЛЫ</a:t>
            </a:r>
            <a:br>
              <a:rPr lang="ru-RU" sz="2800" dirty="0"/>
            </a:br>
            <a:r>
              <a:rPr lang="ru-RU" sz="2800" b="1" dirty="0"/>
              <a:t>Слова: Юрий </a:t>
            </a:r>
            <a:r>
              <a:rPr lang="ru-RU" sz="2800" b="1" dirty="0" err="1"/>
              <a:t>Энтин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Музыка: Алексей Рыбников</a:t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Написана в </a:t>
            </a:r>
            <a:r>
              <a:rPr lang="ru-RU" dirty="0" smtClean="0"/>
              <a:t>куплетной </a:t>
            </a:r>
            <a:r>
              <a:rPr lang="ru-RU" dirty="0"/>
              <a:t>форме, структура песни: </a:t>
            </a:r>
            <a:r>
              <a:rPr lang="ru-RU" dirty="0" smtClean="0"/>
              <a:t>куплет-куплет-куплет, </a:t>
            </a:r>
            <a:r>
              <a:rPr lang="ru-RU" dirty="0"/>
              <a:t>в </a:t>
            </a:r>
            <a:r>
              <a:rPr lang="ru-RU" dirty="0" smtClean="0"/>
              <a:t>умеренном </a:t>
            </a:r>
            <a:r>
              <a:rPr lang="ru-RU" dirty="0"/>
              <a:t>темпе, в </a:t>
            </a:r>
            <a:r>
              <a:rPr lang="ru-RU" dirty="0" smtClean="0"/>
              <a:t>акцентированном </a:t>
            </a:r>
            <a:r>
              <a:rPr lang="ru-RU" dirty="0"/>
              <a:t>ритме, динамика </a:t>
            </a:r>
            <a:r>
              <a:rPr lang="ru-RU" dirty="0" smtClean="0"/>
              <a:t>пиано, </a:t>
            </a:r>
            <a:r>
              <a:rPr lang="ru-RU" dirty="0"/>
              <a:t>в </a:t>
            </a:r>
            <a:r>
              <a:rPr lang="ru-RU" dirty="0" smtClean="0"/>
              <a:t>низком </a:t>
            </a:r>
            <a:r>
              <a:rPr lang="ru-RU" dirty="0"/>
              <a:t>регистре, в гармонии </a:t>
            </a:r>
            <a:r>
              <a:rPr lang="ru-RU" dirty="0" smtClean="0"/>
              <a:t>ми-минор.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77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/>
              <a:t>ПОЛЕ ЧУДЕС</a:t>
            </a:r>
            <a:br>
              <a:rPr lang="ru-RU" sz="2700" dirty="0"/>
            </a:br>
            <a:r>
              <a:rPr lang="ru-RU" sz="2700" b="1" dirty="0"/>
              <a:t>Слова: Булат Окуджава</a:t>
            </a:r>
            <a:br>
              <a:rPr lang="ru-RU" sz="2700" b="1" dirty="0"/>
            </a:br>
            <a:r>
              <a:rPr lang="ru-RU" sz="2700" b="1" dirty="0"/>
              <a:t>Музыка: Алексей Рыбников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Написана в </a:t>
            </a:r>
            <a:r>
              <a:rPr lang="ru-RU" dirty="0" err="1" smtClean="0"/>
              <a:t>запевно-припевной</a:t>
            </a:r>
            <a:r>
              <a:rPr lang="ru-RU" dirty="0" smtClean="0"/>
              <a:t> </a:t>
            </a:r>
            <a:r>
              <a:rPr lang="ru-RU" dirty="0"/>
              <a:t>форме, структура песни: </a:t>
            </a:r>
            <a:r>
              <a:rPr lang="ru-RU" dirty="0" smtClean="0"/>
              <a:t>куплет–припев-бридж-куплет-припев-бридж, </a:t>
            </a:r>
            <a:r>
              <a:rPr lang="ru-RU" dirty="0"/>
              <a:t>в </a:t>
            </a:r>
            <a:r>
              <a:rPr lang="ru-RU" dirty="0" smtClean="0"/>
              <a:t>смешанном темпе</a:t>
            </a:r>
            <a:r>
              <a:rPr lang="ru-RU" dirty="0"/>
              <a:t>, в акцентированном ритме</a:t>
            </a:r>
            <a:r>
              <a:rPr lang="ru-RU" dirty="0" smtClean="0"/>
              <a:t>, </a:t>
            </a:r>
            <a:r>
              <a:rPr lang="ru-RU" dirty="0"/>
              <a:t>динамика </a:t>
            </a:r>
            <a:r>
              <a:rPr lang="ru-RU" dirty="0" smtClean="0"/>
              <a:t>крещендо, </a:t>
            </a:r>
            <a:r>
              <a:rPr lang="ru-RU" dirty="0"/>
              <a:t>в смешанном регистре, в гармонии </a:t>
            </a:r>
            <a:r>
              <a:rPr lang="ru-RU" dirty="0" smtClean="0"/>
              <a:t>ре-минор.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362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- песня фонарщиков</a:t>
            </a:r>
          </a:p>
          <a:p>
            <a:r>
              <a:rPr lang="ru-RU" dirty="0"/>
              <a:t>- песня папы Карло</a:t>
            </a:r>
          </a:p>
          <a:p>
            <a:r>
              <a:rPr lang="ru-RU" dirty="0"/>
              <a:t>- песня кукол «Страшный Карабас»</a:t>
            </a:r>
          </a:p>
          <a:p>
            <a:r>
              <a:rPr lang="ru-RU" dirty="0"/>
              <a:t>- песня </a:t>
            </a:r>
            <a:r>
              <a:rPr lang="ru-RU" dirty="0" err="1"/>
              <a:t>Дуремара</a:t>
            </a:r>
            <a:endParaRPr lang="ru-RU" dirty="0"/>
          </a:p>
          <a:p>
            <a:r>
              <a:rPr lang="ru-RU" dirty="0"/>
              <a:t>- песня-танец лисы Алисы и кота </a:t>
            </a:r>
            <a:r>
              <a:rPr lang="ru-RU" dirty="0" err="1"/>
              <a:t>Базилио</a:t>
            </a:r>
            <a:endParaRPr lang="ru-RU" dirty="0"/>
          </a:p>
          <a:p>
            <a:r>
              <a:rPr lang="ru-RU" dirty="0"/>
              <a:t>- песня Карабаса </a:t>
            </a:r>
            <a:r>
              <a:rPr lang="ru-RU" dirty="0" err="1"/>
              <a:t>Барабаса</a:t>
            </a:r>
            <a:endParaRPr lang="ru-RU" dirty="0"/>
          </a:p>
          <a:p>
            <a:r>
              <a:rPr lang="ru-RU" dirty="0"/>
              <a:t>- песня Пауков и Буратино</a:t>
            </a:r>
          </a:p>
          <a:p>
            <a:r>
              <a:rPr lang="ru-RU" dirty="0"/>
              <a:t>- песня «Поле чудес»</a:t>
            </a:r>
          </a:p>
          <a:p>
            <a:r>
              <a:rPr lang="ru-RU" dirty="0"/>
              <a:t>- песня черепахи </a:t>
            </a:r>
            <a:r>
              <a:rPr lang="ru-RU" dirty="0" err="1"/>
              <a:t>Тортилы</a:t>
            </a:r>
            <a:endParaRPr lang="ru-RU" dirty="0"/>
          </a:p>
          <a:p>
            <a:r>
              <a:rPr lang="ru-RU" dirty="0"/>
              <a:t>- песня Пьеро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0326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5" y="742950"/>
            <a:ext cx="4286250" cy="3724275"/>
          </a:xfrm>
        </p:spPr>
        <p:txBody>
          <a:bodyPr>
            <a:noAutofit/>
          </a:bodyPr>
          <a:lstStyle/>
          <a:p>
            <a:r>
              <a:rPr lang="ru-RU" sz="2800" dirty="0"/>
              <a:t>«</a:t>
            </a:r>
            <a:r>
              <a:rPr lang="ru-RU" sz="2800" b="1" dirty="0"/>
              <a:t>Приключения Буратино</a:t>
            </a:r>
            <a:r>
              <a:rPr lang="ru-RU" sz="2800" dirty="0"/>
              <a:t>» — </a:t>
            </a:r>
            <a:r>
              <a:rPr lang="ru-RU" sz="2000" dirty="0"/>
              <a:t>советский двухсерийный музыкальный </a:t>
            </a:r>
            <a:r>
              <a:rPr lang="ru-RU" sz="2000" dirty="0">
                <a:hlinkClick r:id="rId2" tooltip="Телевизионный фильм"/>
              </a:rPr>
              <a:t>телевизионный фильм</a:t>
            </a:r>
            <a:r>
              <a:rPr lang="ru-RU" sz="2000" dirty="0"/>
              <a:t> по мотивам сказки </a:t>
            </a:r>
            <a:r>
              <a:rPr lang="ru-RU" sz="2000" dirty="0">
                <a:hlinkClick r:id="rId3" tooltip="Толстой, Алексей Николаевич"/>
              </a:rPr>
              <a:t>Алексея Толстого</a:t>
            </a:r>
            <a:r>
              <a:rPr lang="ru-RU" sz="2000" dirty="0"/>
              <a:t> «</a:t>
            </a:r>
            <a:r>
              <a:rPr lang="ru-RU" sz="2000" dirty="0">
                <a:hlinkClick r:id="rId4" tooltip="Золотой ключик, или Приключения Буратино"/>
              </a:rPr>
              <a:t>Золотой ключик, или Приключения Буратино</a:t>
            </a:r>
            <a:r>
              <a:rPr lang="ru-RU" sz="2000" dirty="0"/>
              <a:t>», созданный на киностудии «</a:t>
            </a:r>
            <a:r>
              <a:rPr lang="ru-RU" sz="2000" dirty="0" err="1">
                <a:hlinkClick r:id="rId5" tooltip="Беларусьфильм"/>
              </a:rPr>
              <a:t>Беларусьфильм</a:t>
            </a:r>
            <a:r>
              <a:rPr lang="ru-RU" sz="2000" dirty="0"/>
              <a:t>» в 1975 году. Считается </a:t>
            </a:r>
            <a:r>
              <a:rPr lang="ru-RU" sz="2000" dirty="0">
                <a:hlinkClick r:id="rId6" tooltip="Культовый фильм"/>
              </a:rPr>
              <a:t>культовым</a:t>
            </a:r>
            <a:r>
              <a:rPr lang="ru-RU" sz="2000" baseline="30000" dirty="0">
                <a:hlinkClick r:id="rId7"/>
              </a:rPr>
              <a:t>[1]</a:t>
            </a:r>
            <a:r>
              <a:rPr lang="ru-RU" sz="2000" dirty="0"/>
              <a:t>. Телепремьера состоялась 1-2 января 1976 года.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50" y="593592"/>
            <a:ext cx="7249768" cy="4930908"/>
          </a:xfrm>
        </p:spPr>
      </p:pic>
    </p:spTree>
    <p:extLst>
      <p:ext uri="{BB962C8B-B14F-4D97-AF65-F5344CB8AC3E}">
        <p14:creationId xmlns:p14="http://schemas.microsoft.com/office/powerpoint/2010/main" val="2087347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" y="628650"/>
            <a:ext cx="5524499" cy="440055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Режиссер фильма -</a:t>
            </a:r>
            <a:r>
              <a:rPr lang="ru-RU" sz="1800" b="1" dirty="0" err="1" smtClean="0"/>
              <a:t>Леони́д</a:t>
            </a:r>
            <a:r>
              <a:rPr lang="ru-RU" sz="1800" b="1" dirty="0" smtClean="0"/>
              <a:t> </a:t>
            </a:r>
            <a:r>
              <a:rPr lang="ru-RU" sz="1800" b="1" dirty="0" err="1"/>
              <a:t>Алексе́евич</a:t>
            </a:r>
            <a:r>
              <a:rPr lang="ru-RU" sz="1800" b="1" dirty="0"/>
              <a:t> </a:t>
            </a:r>
            <a:r>
              <a:rPr lang="ru-RU" sz="1800" b="1" dirty="0" err="1"/>
              <a:t>Неча́ев</a:t>
            </a:r>
            <a:r>
              <a:rPr lang="ru-RU" sz="1800" dirty="0"/>
              <a:t>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(</a:t>
            </a:r>
            <a:r>
              <a:rPr lang="ru-RU" sz="1800" dirty="0">
                <a:hlinkClick r:id="rId2" tooltip="3 мая"/>
              </a:rPr>
              <a:t>3 мая</a:t>
            </a:r>
            <a:r>
              <a:rPr lang="ru-RU" sz="1800" dirty="0"/>
              <a:t> </a:t>
            </a:r>
            <a:r>
              <a:rPr lang="ru-RU" sz="1800" dirty="0">
                <a:hlinkClick r:id="rId3" tooltip="1939"/>
              </a:rPr>
              <a:t>1939</a:t>
            </a:r>
            <a:r>
              <a:rPr lang="ru-RU" sz="1800" dirty="0"/>
              <a:t>, </a:t>
            </a:r>
            <a:r>
              <a:rPr lang="ru-RU" sz="1800" dirty="0">
                <a:hlinkClick r:id="rId4" tooltip="Москва"/>
              </a:rPr>
              <a:t>Москва</a:t>
            </a:r>
            <a:r>
              <a:rPr lang="ru-RU" sz="1800" dirty="0"/>
              <a:t> — </a:t>
            </a:r>
            <a:r>
              <a:rPr lang="ru-RU" sz="1800" dirty="0">
                <a:hlinkClick r:id="rId5" tooltip="23 января"/>
              </a:rPr>
              <a:t>23 января</a:t>
            </a:r>
            <a:r>
              <a:rPr lang="ru-RU" sz="1800" dirty="0"/>
              <a:t> </a:t>
            </a:r>
            <a:r>
              <a:rPr lang="ru-RU" sz="1800" dirty="0">
                <a:hlinkClick r:id="rId6" tooltip="2010"/>
              </a:rPr>
              <a:t>2010</a:t>
            </a:r>
            <a:r>
              <a:rPr lang="ru-RU" sz="1800" dirty="0"/>
              <a:t>, там же) — белорусский и российский советский кинорежиссёр, </a:t>
            </a:r>
            <a:r>
              <a:rPr lang="ru-RU" sz="1800" dirty="0">
                <a:hlinkClick r:id="rId7" tooltip="Заслуженный деятель искусств Российской Федерации"/>
              </a:rPr>
              <a:t>Заслуженный деятель искусств Российской Федерации</a:t>
            </a:r>
            <a:r>
              <a:rPr lang="ru-RU" sz="1800" dirty="0"/>
              <a:t> (</a:t>
            </a:r>
            <a:r>
              <a:rPr lang="ru-RU" sz="1800" dirty="0">
                <a:hlinkClick r:id="rId8" tooltip="1995"/>
              </a:rPr>
              <a:t>1995</a:t>
            </a:r>
            <a:r>
              <a:rPr lang="ru-RU" sz="1800" dirty="0"/>
              <a:t>)</a:t>
            </a:r>
            <a:r>
              <a:rPr lang="ru-RU" sz="1800" baseline="30000" dirty="0">
                <a:hlinkClick r:id="rId9"/>
              </a:rPr>
              <a:t>[1]</a:t>
            </a:r>
            <a:r>
              <a:rPr lang="ru-RU" sz="1800" dirty="0"/>
              <a:t>, </a:t>
            </a:r>
            <a:r>
              <a:rPr lang="ru-RU" sz="1800" dirty="0">
                <a:hlinkClick r:id="rId10" tooltip="Народный артист Российской Федерации"/>
              </a:rPr>
              <a:t>народный артист Российской Федерации</a:t>
            </a:r>
            <a:r>
              <a:rPr lang="ru-RU" sz="1800" dirty="0"/>
              <a:t> (2003</a:t>
            </a:r>
            <a:r>
              <a:rPr lang="ru-RU" sz="1800" dirty="0" smtClean="0"/>
              <a:t>). </a:t>
            </a:r>
            <a:br>
              <a:rPr lang="ru-RU" sz="1800" dirty="0" smtClean="0"/>
            </a:br>
            <a:r>
              <a:rPr lang="ru-RU" sz="1800" dirty="0" smtClean="0"/>
              <a:t>Леонид </a:t>
            </a:r>
            <a:r>
              <a:rPr lang="ru-RU" sz="1800" dirty="0"/>
              <a:t>Нечаев стал первым кавалером </a:t>
            </a:r>
            <a:r>
              <a:rPr lang="ru-RU" sz="1800" dirty="0">
                <a:hlinkClick r:id="rId11" tooltip="Орден Буратино (страница отсутствует)"/>
              </a:rPr>
              <a:t>Ордена Буратино</a:t>
            </a:r>
            <a:r>
              <a:rPr lang="ru-RU" sz="1800" dirty="0"/>
              <a:t>, учреждённого детьми города </a:t>
            </a:r>
            <a:r>
              <a:rPr lang="ru-RU" sz="1800" dirty="0">
                <a:hlinkClick r:id="rId12" tooltip="Зеленоградск"/>
              </a:rPr>
              <a:t>Зеленоградска</a:t>
            </a:r>
            <a:r>
              <a:rPr lang="ru-RU" sz="1800" dirty="0"/>
              <a:t> </a:t>
            </a:r>
            <a:r>
              <a:rPr lang="ru-RU" sz="1800" dirty="0">
                <a:hlinkClick r:id="rId13" tooltip="Калининградская область"/>
              </a:rPr>
              <a:t>Калининградской области</a:t>
            </a:r>
            <a:r>
              <a:rPr lang="ru-RU" sz="1800" dirty="0"/>
              <a:t>, которым награждаются </a:t>
            </a:r>
            <a:r>
              <a:rPr lang="ru-RU" sz="1800" i="1" dirty="0"/>
              <a:t>«деятели культуры, учёные, педагоги и другие взрослые, достигшие высот в воспитании у детей и подростков внутренней свободы, чистоты помыслов, гражданской активности, уверенности в собственных силах»</a:t>
            </a:r>
            <a:r>
              <a:rPr lang="ru-RU" sz="1800" dirty="0"/>
              <a:t>.</a:t>
            </a:r>
            <a:br>
              <a:rPr lang="ru-RU" sz="1800" dirty="0"/>
            </a:br>
            <a:r>
              <a:rPr lang="ru-RU" sz="1800" dirty="0">
                <a:hlinkClick r:id="rId14" tooltip="2003"/>
              </a:rPr>
              <a:t>2003</a:t>
            </a:r>
            <a:r>
              <a:rPr lang="ru-RU" sz="1800" dirty="0"/>
              <a:t> — </a:t>
            </a:r>
            <a:r>
              <a:rPr lang="ru-RU" sz="1800" dirty="0">
                <a:hlinkClick r:id="rId10" tooltip="Народный артист Российской Федерации"/>
              </a:rPr>
              <a:t>Народный артист Российской Федерации</a:t>
            </a:r>
            <a:r>
              <a:rPr lang="ru-RU" sz="1800" baseline="30000" dirty="0">
                <a:hlinkClick r:id="rId15"/>
              </a:rPr>
              <a:t>[3]</a:t>
            </a:r>
            <a:r>
              <a:rPr lang="ru-RU" sz="1800" dirty="0"/>
              <a:t>.</a:t>
            </a:r>
            <a:br>
              <a:rPr lang="ru-RU" sz="1800" dirty="0"/>
            </a:br>
            <a:r>
              <a:rPr lang="ru-RU" sz="1800" dirty="0">
                <a:hlinkClick r:id="rId16" tooltip="2005"/>
              </a:rPr>
              <a:t>2005</a:t>
            </a:r>
            <a:r>
              <a:rPr lang="ru-RU" sz="1800" dirty="0"/>
              <a:t> — Первый кавалер </a:t>
            </a:r>
            <a:r>
              <a:rPr lang="ru-RU" sz="1800" dirty="0">
                <a:hlinkClick r:id="rId11" tooltip="Орден Буратино (страница отсутствует)"/>
              </a:rPr>
              <a:t>Ордена Буратино</a:t>
            </a:r>
            <a:r>
              <a:rPr lang="ru-RU" sz="1800" baseline="30000" dirty="0">
                <a:hlinkClick r:id="rId17"/>
              </a:rPr>
              <a:t>[4]</a:t>
            </a:r>
            <a:r>
              <a:rPr lang="ru-RU" sz="1800" dirty="0"/>
              <a:t>.</a:t>
            </a:r>
            <a:br>
              <a:rPr lang="ru-RU" sz="1800" dirty="0"/>
            </a:br>
            <a:r>
              <a:rPr lang="ru-RU" sz="1800" dirty="0">
                <a:hlinkClick r:id="rId18" tooltip="1993"/>
              </a:rPr>
              <a:t>1993</a:t>
            </a:r>
            <a:r>
              <a:rPr lang="ru-RU" sz="1800" dirty="0"/>
              <a:t> — </a:t>
            </a:r>
            <a:r>
              <a:rPr lang="ru-RU" sz="1800" dirty="0">
                <a:hlinkClick r:id="rId19" tooltip="Государственная премия Российской Федерации"/>
              </a:rPr>
              <a:t>Государственная премия Российской Федерации</a:t>
            </a:r>
            <a:r>
              <a:rPr lang="ru-RU" sz="1800" dirty="0"/>
              <a:t> — за цикл художественных фильмов для детей: </a:t>
            </a:r>
            <a:r>
              <a:rPr lang="ru-RU" sz="1800" dirty="0">
                <a:hlinkClick r:id="rId20" tooltip="Приключения Буратино (фильм, 1975)"/>
              </a:rPr>
              <a:t>«Приключения Буратино»</a:t>
            </a:r>
            <a:r>
              <a:rPr lang="ru-RU" sz="1800" dirty="0"/>
              <a:t>, «</a:t>
            </a:r>
            <a:r>
              <a:rPr lang="ru-RU" sz="1800" dirty="0">
                <a:hlinkClick r:id="rId21" tooltip="Про Красную Шапочку"/>
              </a:rPr>
              <a:t>Про Красную Шапочку</a:t>
            </a:r>
            <a:r>
              <a:rPr lang="ru-RU" sz="1800" dirty="0"/>
              <a:t>», «</a:t>
            </a:r>
            <a:r>
              <a:rPr lang="ru-RU" sz="1800" dirty="0">
                <a:hlinkClick r:id="rId22" tooltip="Проданный смех"/>
              </a:rPr>
              <a:t>Проданный смех</a:t>
            </a:r>
            <a:r>
              <a:rPr lang="ru-RU" sz="1800" dirty="0"/>
              <a:t>», «</a:t>
            </a:r>
            <a:r>
              <a:rPr lang="ru-RU" sz="1800" dirty="0">
                <a:hlinkClick r:id="rId23" tooltip="Рыжий, честный, влюблённый"/>
              </a:rPr>
              <a:t>Рыжий, честный, влюблённый</a:t>
            </a:r>
            <a:r>
              <a:rPr lang="ru-RU" sz="1800" dirty="0"/>
              <a:t>», «</a:t>
            </a:r>
            <a:r>
              <a:rPr lang="ru-RU" sz="1800" dirty="0">
                <a:hlinkClick r:id="rId24" tooltip="Безумная Лори"/>
              </a:rPr>
              <a:t>Безумная Лори</a:t>
            </a:r>
            <a:r>
              <a:rPr lang="ru-RU" sz="1800" dirty="0"/>
              <a:t>»</a:t>
            </a:r>
            <a:r>
              <a:rPr lang="ru-RU" sz="1800" baseline="30000" dirty="0">
                <a:hlinkClick r:id="rId25"/>
              </a:rPr>
              <a:t>[5]</a:t>
            </a:r>
            <a:r>
              <a:rPr lang="ru-RU" sz="1800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53210"/>
            <a:ext cx="4248150" cy="5314166"/>
          </a:xfrm>
        </p:spPr>
      </p:pic>
    </p:spTree>
    <p:extLst>
      <p:ext uri="{BB962C8B-B14F-4D97-AF65-F5344CB8AC3E}">
        <p14:creationId xmlns:p14="http://schemas.microsoft.com/office/powerpoint/2010/main" val="602723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99" y="3267075"/>
            <a:ext cx="4638675" cy="1800225"/>
          </a:xfrm>
        </p:spPr>
        <p:txBody>
          <a:bodyPr>
            <a:noAutofit/>
          </a:bodyPr>
          <a:lstStyle/>
          <a:p>
            <a:r>
              <a:rPr lang="ru-RU" sz="4400" dirty="0" smtClean="0"/>
              <a:t>В ролях: </a:t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>
                <a:solidFill>
                  <a:srgbClr val="FF0000"/>
                </a:solidFill>
              </a:rPr>
              <a:t>БУРАТИНО –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err="1"/>
              <a:t>Дми́трий</a:t>
            </a:r>
            <a:r>
              <a:rPr lang="ru-RU" sz="2400" b="1" dirty="0"/>
              <a:t> </a:t>
            </a:r>
            <a:r>
              <a:rPr lang="ru-RU" sz="2400" b="1" dirty="0" err="1"/>
              <a:t>Влади́мирович</a:t>
            </a:r>
            <a:r>
              <a:rPr lang="ru-RU" sz="2400" b="1" dirty="0"/>
              <a:t> </a:t>
            </a:r>
            <a:r>
              <a:rPr lang="ru-RU" sz="2400" b="1" dirty="0" err="1"/>
              <a:t>Ио́сифов</a:t>
            </a:r>
            <a:r>
              <a:rPr lang="ru-RU" sz="2400" dirty="0"/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</a:t>
            </a:r>
            <a:r>
              <a:rPr lang="ru-RU" sz="2400" dirty="0"/>
              <a:t>род. </a:t>
            </a:r>
            <a:r>
              <a:rPr lang="ru-RU" sz="2400" dirty="0">
                <a:hlinkClick r:id="rId2" tooltip="22 октября"/>
              </a:rPr>
              <a:t>22 октября</a:t>
            </a:r>
            <a:r>
              <a:rPr lang="ru-RU" sz="2400" dirty="0"/>
              <a:t> </a:t>
            </a:r>
            <a:r>
              <a:rPr lang="ru-RU" sz="2400" dirty="0">
                <a:hlinkClick r:id="rId3" tooltip="1965"/>
              </a:rPr>
              <a:t>1965</a:t>
            </a:r>
            <a:r>
              <a:rPr lang="ru-RU" sz="2400" dirty="0"/>
              <a:t>, </a:t>
            </a:r>
            <a:r>
              <a:rPr lang="ru-RU" sz="2400" dirty="0">
                <a:hlinkClick r:id="rId4" tooltip="Минск"/>
              </a:rPr>
              <a:t>Минск</a:t>
            </a:r>
            <a:r>
              <a:rPr lang="ru-RU" sz="2400" dirty="0"/>
              <a:t>, </a:t>
            </a:r>
            <a:r>
              <a:rPr lang="ru-RU" sz="2400" dirty="0">
                <a:hlinkClick r:id="rId5" tooltip="БССР"/>
              </a:rPr>
              <a:t>БССР</a:t>
            </a:r>
            <a:r>
              <a:rPr lang="ru-RU" sz="2400" dirty="0"/>
              <a:t>, </a:t>
            </a:r>
            <a:r>
              <a:rPr lang="ru-RU" sz="2400" dirty="0">
                <a:hlinkClick r:id="rId6" tooltip="СССР"/>
              </a:rPr>
              <a:t>СССР</a:t>
            </a:r>
            <a:r>
              <a:rPr lang="ru-RU" sz="2400" dirty="0"/>
              <a:t>) — советский, белорусский и российский </a:t>
            </a:r>
            <a:r>
              <a:rPr lang="ru-RU" sz="2400" dirty="0">
                <a:hlinkClick r:id="rId7" tooltip="Актёр"/>
              </a:rPr>
              <a:t>актёр</a:t>
            </a:r>
            <a:r>
              <a:rPr lang="ru-RU" sz="2400" dirty="0"/>
              <a:t>, </a:t>
            </a:r>
            <a:r>
              <a:rPr lang="ru-RU" sz="2400" dirty="0">
                <a:hlinkClick r:id="rId8" tooltip="Кинорежиссёр"/>
              </a:rPr>
              <a:t>кинорежиссёр</a:t>
            </a:r>
            <a:r>
              <a:rPr lang="ru-RU" sz="2400" dirty="0"/>
              <a:t> и </a:t>
            </a:r>
            <a:r>
              <a:rPr lang="ru-RU" sz="2400" u="sng" dirty="0">
                <a:hlinkClick r:id="rId9" tooltip="Сценарист"/>
              </a:rPr>
              <a:t>сценарист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0" y="1050080"/>
            <a:ext cx="5630863" cy="4038133"/>
          </a:xfrm>
        </p:spPr>
      </p:pic>
    </p:spTree>
    <p:extLst>
      <p:ext uri="{BB962C8B-B14F-4D97-AF65-F5344CB8AC3E}">
        <p14:creationId xmlns:p14="http://schemas.microsoft.com/office/powerpoint/2010/main" val="1388939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" y="161926"/>
            <a:ext cx="11877675" cy="15525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МАЛЬВИНА </a:t>
            </a:r>
            <a:r>
              <a:rPr lang="ru-RU" sz="2400" b="1" dirty="0" smtClean="0"/>
              <a:t>- </a:t>
            </a:r>
            <a:r>
              <a:rPr lang="ru-RU" sz="2400" b="1" dirty="0" err="1" smtClean="0"/>
              <a:t>Татья́на</a:t>
            </a:r>
            <a:r>
              <a:rPr lang="ru-RU" sz="2400" b="1" dirty="0" smtClean="0"/>
              <a:t> </a:t>
            </a:r>
            <a:r>
              <a:rPr lang="ru-RU" sz="2400" b="1" dirty="0" err="1"/>
              <a:t>Анато́льевна</a:t>
            </a:r>
            <a:r>
              <a:rPr lang="ru-RU" sz="2400" b="1" dirty="0"/>
              <a:t> </a:t>
            </a:r>
            <a:r>
              <a:rPr lang="ru-RU" sz="2400" b="1" dirty="0" err="1"/>
              <a:t>Проце́нко</a:t>
            </a:r>
            <a:r>
              <a:rPr lang="ru-RU" sz="2400" dirty="0"/>
              <a:t> (род. </a:t>
            </a:r>
            <a:r>
              <a:rPr lang="ru-RU" sz="2400" dirty="0">
                <a:hlinkClick r:id="rId2" tooltip="8 апреля"/>
              </a:rPr>
              <a:t>8 апреля</a:t>
            </a:r>
            <a:r>
              <a:rPr lang="ru-RU" sz="2400" dirty="0"/>
              <a:t> </a:t>
            </a:r>
            <a:r>
              <a:rPr lang="ru-RU" sz="2400" dirty="0">
                <a:hlinkClick r:id="rId3" tooltip="1968"/>
              </a:rPr>
              <a:t>1968</a:t>
            </a:r>
            <a:r>
              <a:rPr lang="ru-RU" sz="2400" dirty="0"/>
              <a:t>) — актриса, известная по роли </a:t>
            </a:r>
            <a:r>
              <a:rPr lang="ru-RU" sz="2400" dirty="0">
                <a:hlinkClick r:id="rId4" tooltip="Мальвина (персонаж)"/>
              </a:rPr>
              <a:t>Мальвины</a:t>
            </a:r>
            <a:r>
              <a:rPr lang="ru-RU" sz="2400" dirty="0"/>
              <a:t> в фильме «</a:t>
            </a:r>
            <a:r>
              <a:rPr lang="ru-RU" sz="2400" dirty="0">
                <a:hlinkClick r:id="rId5" tooltip="Приключения Буратино (фильм, 1975)"/>
              </a:rPr>
              <a:t>Приключения Буратино</a:t>
            </a:r>
            <a:r>
              <a:rPr lang="ru-RU" sz="2400" dirty="0"/>
              <a:t>». На эту роль Татьяна попала случайно. Ассистент режиссёра фильма познакомилась с ней в поезде. Пройдя сложные </a:t>
            </a:r>
            <a:r>
              <a:rPr lang="ru-RU" sz="2400" dirty="0">
                <a:hlinkClick r:id="rId6" tooltip="Кастинг"/>
              </a:rPr>
              <a:t>кинопробы</a:t>
            </a:r>
            <a:r>
              <a:rPr lang="ru-RU" sz="2400" dirty="0"/>
              <a:t>, Таня была утверждена на роль режиссёром фильма, </a:t>
            </a:r>
            <a:r>
              <a:rPr lang="ru-RU" sz="2400" dirty="0">
                <a:hlinkClick r:id="rId7" tooltip="Нечаев, Леонид Алексеевич"/>
              </a:rPr>
              <a:t>Леонидом Нечаевым</a:t>
            </a:r>
            <a:r>
              <a:rPr lang="ru-RU" sz="24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846263"/>
            <a:ext cx="6562725" cy="4922045"/>
          </a:xfrm>
        </p:spPr>
      </p:pic>
    </p:spTree>
    <p:extLst>
      <p:ext uri="{BB962C8B-B14F-4D97-AF65-F5344CB8AC3E}">
        <p14:creationId xmlns:p14="http://schemas.microsoft.com/office/powerpoint/2010/main" val="930279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Роман </a:t>
            </a:r>
            <a:r>
              <a:rPr lang="ru-RU" dirty="0" err="1"/>
              <a:t>Столкарц</a:t>
            </a:r>
            <a:r>
              <a:rPr lang="ru-RU" dirty="0"/>
              <a:t> — </a:t>
            </a:r>
            <a:r>
              <a:rPr lang="ru-RU" i="1" u="sng" dirty="0">
                <a:hlinkClick r:id="rId2" tooltip="Пьеро"/>
              </a:rPr>
              <a:t>Пьеро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88" y="1846263"/>
            <a:ext cx="5611950" cy="4022725"/>
          </a:xfrm>
        </p:spPr>
      </p:pic>
    </p:spTree>
    <p:extLst>
      <p:ext uri="{BB962C8B-B14F-4D97-AF65-F5344CB8AC3E}">
        <p14:creationId xmlns:p14="http://schemas.microsoft.com/office/powerpoint/2010/main" val="1279155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Томас </a:t>
            </a:r>
            <a:r>
              <a:rPr lang="ru-RU" dirty="0" err="1"/>
              <a:t>Аугустинас</a:t>
            </a:r>
            <a:r>
              <a:rPr lang="ru-RU" dirty="0"/>
              <a:t> — </a:t>
            </a:r>
            <a:r>
              <a:rPr lang="ru-RU" i="1" u="sng" dirty="0" err="1">
                <a:hlinkClick r:id="rId2" tooltip="Артемон (персонаж)"/>
              </a:rPr>
              <a:t>Артемон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63" y="1971675"/>
            <a:ext cx="5080000" cy="3771900"/>
          </a:xfrm>
        </p:spPr>
      </p:pic>
    </p:spTree>
    <p:extLst>
      <p:ext uri="{BB962C8B-B14F-4D97-AF65-F5344CB8AC3E}">
        <p14:creationId xmlns:p14="http://schemas.microsoft.com/office/powerpoint/2010/main" val="3099904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Григорий </a:t>
            </a:r>
            <a:r>
              <a:rPr lang="ru-RU" dirty="0" err="1"/>
              <a:t>Светлорусов</a:t>
            </a:r>
            <a:r>
              <a:rPr lang="ru-RU" dirty="0"/>
              <a:t> — </a:t>
            </a:r>
            <a:r>
              <a:rPr lang="ru-RU" i="1" u="sng" dirty="0">
                <a:hlinkClick r:id="rId2" tooltip="Арлекин"/>
              </a:rPr>
              <a:t>Арлекин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33" y="1851660"/>
            <a:ext cx="2194560" cy="29260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5" y="2714625"/>
            <a:ext cx="1828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11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9224" y="286603"/>
            <a:ext cx="9736455" cy="532547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Папа Карло </a:t>
            </a:r>
            <a:r>
              <a:rPr lang="ru-RU" sz="1800" b="1" dirty="0" smtClean="0"/>
              <a:t>- </a:t>
            </a:r>
            <a:r>
              <a:rPr lang="ru-RU" sz="1800" b="1" dirty="0" err="1" smtClean="0"/>
              <a:t>Никола́й</a:t>
            </a:r>
            <a:r>
              <a:rPr lang="ru-RU" sz="1800" b="1" dirty="0" smtClean="0"/>
              <a:t> </a:t>
            </a:r>
            <a:r>
              <a:rPr lang="ru-RU" sz="1800" b="1" dirty="0" err="1"/>
              <a:t>Григо́рьевич</a:t>
            </a:r>
            <a:r>
              <a:rPr lang="ru-RU" sz="1800" b="1" dirty="0"/>
              <a:t> Гринько́</a:t>
            </a:r>
            <a:r>
              <a:rPr lang="ru-RU" sz="1800" dirty="0"/>
              <a:t> (</a:t>
            </a:r>
            <a:r>
              <a:rPr lang="ru-RU" sz="1800" dirty="0" err="1">
                <a:hlinkClick r:id="rId2" tooltip="Украинский язык"/>
              </a:rPr>
              <a:t>укр</a:t>
            </a:r>
            <a:r>
              <a:rPr lang="ru-RU" sz="1800" dirty="0">
                <a:hlinkClick r:id="rId2" tooltip="Украинский язык"/>
              </a:rPr>
              <a:t>.</a:t>
            </a:r>
            <a:r>
              <a:rPr lang="ru-RU" sz="1800" dirty="0"/>
              <a:t> </a:t>
            </a:r>
            <a:r>
              <a:rPr lang="ru-RU" sz="1800" i="1" dirty="0" err="1"/>
              <a:t>Микола</a:t>
            </a:r>
            <a:r>
              <a:rPr lang="ru-RU" sz="1800" i="1" dirty="0"/>
              <a:t> Григорович Гринько</a:t>
            </a:r>
            <a:r>
              <a:rPr lang="ru-RU" sz="1800" dirty="0"/>
              <a:t>; </a:t>
            </a:r>
            <a:r>
              <a:rPr lang="ru-RU" sz="1800" dirty="0">
                <a:hlinkClick r:id="rId3" tooltip="22 мая"/>
              </a:rPr>
              <a:t>22 мая</a:t>
            </a:r>
            <a:r>
              <a:rPr lang="ru-RU" sz="1800" dirty="0"/>
              <a:t> </a:t>
            </a:r>
            <a:r>
              <a:rPr lang="ru-RU" sz="1800" dirty="0">
                <a:hlinkClick r:id="rId4" tooltip="1920 год"/>
              </a:rPr>
              <a:t>1920</a:t>
            </a:r>
            <a:r>
              <a:rPr lang="ru-RU" sz="1800" dirty="0"/>
              <a:t> — 10 апреля </a:t>
            </a:r>
            <a:r>
              <a:rPr lang="ru-RU" sz="1800" dirty="0">
                <a:hlinkClick r:id="rId5" tooltip="1989 год"/>
              </a:rPr>
              <a:t>1989</a:t>
            </a:r>
            <a:r>
              <a:rPr lang="ru-RU" sz="1800" dirty="0"/>
              <a:t>) — </a:t>
            </a:r>
            <a:r>
              <a:rPr lang="ru-RU" sz="1800" dirty="0">
                <a:hlinkClick r:id="rId6" tooltip="СССР"/>
              </a:rPr>
              <a:t>советский</a:t>
            </a:r>
            <a:r>
              <a:rPr lang="ru-RU" sz="1800" dirty="0"/>
              <a:t> и </a:t>
            </a:r>
            <a:r>
              <a:rPr lang="ru-RU" sz="1800" dirty="0">
                <a:hlinkClick r:id="rId7" tooltip="Украинцы"/>
              </a:rPr>
              <a:t>украинский</a:t>
            </a:r>
            <a:r>
              <a:rPr lang="ru-RU" sz="1800" dirty="0"/>
              <a:t> актёр </a:t>
            </a:r>
            <a:r>
              <a:rPr lang="ru-RU" sz="1800" dirty="0">
                <a:hlinkClick r:id="rId8" tooltip="Театр"/>
              </a:rPr>
              <a:t>театра</a:t>
            </a:r>
            <a:r>
              <a:rPr lang="ru-RU" sz="1800" dirty="0"/>
              <a:t> и </a:t>
            </a:r>
            <a:r>
              <a:rPr lang="ru-RU" sz="1800" dirty="0">
                <a:hlinkClick r:id="rId9" tooltip="Кинематограф"/>
              </a:rPr>
              <a:t>кино</a:t>
            </a:r>
            <a:r>
              <a:rPr lang="ru-RU" sz="1800" dirty="0"/>
              <a:t>. </a:t>
            </a:r>
            <a:r>
              <a:rPr lang="ru-RU" sz="1800" dirty="0">
                <a:hlinkClick r:id="rId10" tooltip="Народный артист Украинской ССР"/>
              </a:rPr>
              <a:t>Народный артист Украинской ССР</a:t>
            </a:r>
            <a:r>
              <a:rPr lang="ru-RU" sz="1800" dirty="0"/>
              <a:t> (</a:t>
            </a:r>
            <a:r>
              <a:rPr lang="ru-RU" sz="1800" dirty="0">
                <a:hlinkClick r:id="rId11" tooltip="1973"/>
              </a:rPr>
              <a:t>1973</a:t>
            </a:r>
            <a:r>
              <a:rPr lang="ru-RU" sz="1800" dirty="0"/>
              <a:t>).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397" y="819150"/>
            <a:ext cx="3068107" cy="46021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504" y="3230849"/>
            <a:ext cx="3781835" cy="28842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" y="1314450"/>
            <a:ext cx="460057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9407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198</TotalTime>
  <Words>193</Words>
  <Application>Microsoft Office PowerPoint</Application>
  <PresentationFormat>Широкоэкранный</PresentationFormat>
  <Paragraphs>35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Ретро</vt:lpstr>
      <vt:lpstr>Презентация PowerPoint</vt:lpstr>
      <vt:lpstr>«Приключения Буратино» — советский двухсерийный музыкальный телевизионный фильм по мотивам сказки Алексея Толстого «Золотой ключик, или Приключения Буратино», созданный на киностудии «Беларусьфильм» в 1975 году. Считается культовым[1]. Телепремьера состоялась 1-2 января 1976 года.</vt:lpstr>
      <vt:lpstr>Режиссер фильма -Леони́д Алексе́евич Неча́ев  (3 мая 1939, Москва — 23 января 2010, там же) — белорусский и российский советский кинорежиссёр, Заслуженный деятель искусств Российской Федерации (1995)[1], народный артист Российской Федерации (2003).  Леонид Нечаев стал первым кавалером Ордена Буратино, учреждённого детьми города Зеленоградска Калининградской области, которым награждаются «деятели культуры, учёные, педагоги и другие взрослые, достигшие высот в воспитании у детей и подростков внутренней свободы, чистоты помыслов, гражданской активности, уверенности в собственных силах». 2003 — Народный артист Российской Федерации[3]. 2005 — Первый кавалер Ордена Буратино[4]. 1993 — Государственная премия Российской Федерации — за цикл художественных фильмов для детей: «Приключения Буратино», «Про Красную Шапочку», «Проданный смех», «Рыжий, честный, влюблённый», «Безумная Лори»[5]. </vt:lpstr>
      <vt:lpstr>В ролях:   БУРАТИНО –  Дми́трий Влади́мирович Ио́сифов  (род. 22 октября 1965, Минск, БССР, СССР) — советский, белорусский и российский актёр, кинорежиссёр и сценарист</vt:lpstr>
      <vt:lpstr>МАЛЬВИНА - Татья́на Анато́льевна Проце́нко (род. 8 апреля 1968) — актриса, известная по роли Мальвины в фильме «Приключения Буратино». На эту роль Татьяна попала случайно. Ассистент режиссёра фильма познакомилась с ней в поезде. Пройдя сложные кинопробы, Таня была утверждена на роль режиссёром фильма, Леонидом Нечаевым.</vt:lpstr>
      <vt:lpstr>Роман Столкарц — Пьеро </vt:lpstr>
      <vt:lpstr>Томас Аугустинас — Артемон </vt:lpstr>
      <vt:lpstr>Григорий Светлорусов — Арлекин </vt:lpstr>
      <vt:lpstr>Папа Карло - Никола́й Григо́рьевич Гринько́ (укр. Микола Григорович Гринько; 22 мая 1920 — 10 апреля 1989) — советский и украинский актёр театра и кино. Народный артист Украинской ССР (1973).</vt:lpstr>
      <vt:lpstr>Юрий Катин-Ярцев — Джузеппе Юрий Васильевич Катин-Ярцев (23 июля 1921, Москва — 18 марта 1994, там же) — советский актёр театра и кино, театральный педагог. Народный артист РСФСР (1989). Участник Великой Отечественной войны.</vt:lpstr>
      <vt:lpstr>КАРАБАС-БАРАБАС - Влади́мир Абра́мович Э́туш (род. 6 мая 1922, Москва) — советский и российский актёр театра и кино, педагог. Народный артист СССР, ветеран Великой Отечественной войны.</vt:lpstr>
      <vt:lpstr>Музыкально-теоретический анализ песен: форма, структура, средства музыкальной выразительности (темп, ритм, динамика, регистр, гармония), вокальные особенности</vt:lpstr>
      <vt:lpstr>Презентация PowerPoint</vt:lpstr>
      <vt:lpstr>РОМАНС ЧЕРЕПАХИ ТОРТИЛЫ Слова: Юрий Энтин Музыка: Алексей Рыбников </vt:lpstr>
      <vt:lpstr>ПОЛЕ ЧУДЕС Слова: Булат Окуджава Музыка: Алексей Рыбников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Гость</dc:creator>
  <cp:lastModifiedBy>Гость</cp:lastModifiedBy>
  <cp:revision>31</cp:revision>
  <dcterms:created xsi:type="dcterms:W3CDTF">2017-03-01T15:22:33Z</dcterms:created>
  <dcterms:modified xsi:type="dcterms:W3CDTF">2018-11-12T14:04:23Z</dcterms:modified>
</cp:coreProperties>
</file>